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365" r:id="rId2"/>
    <p:sldId id="366" r:id="rId3"/>
    <p:sldId id="356" r:id="rId4"/>
    <p:sldId id="351" r:id="rId5"/>
    <p:sldId id="364" r:id="rId6"/>
    <p:sldId id="355" r:id="rId7"/>
    <p:sldId id="359" r:id="rId8"/>
    <p:sldId id="367" r:id="rId9"/>
    <p:sldId id="369" r:id="rId10"/>
    <p:sldId id="368" r:id="rId11"/>
    <p:sldId id="360" r:id="rId12"/>
    <p:sldId id="361" r:id="rId13"/>
    <p:sldId id="362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C77"/>
    <a:srgbClr val="0000FF"/>
    <a:srgbClr val="FF3300"/>
    <a:srgbClr val="33CC33"/>
    <a:srgbClr val="008000"/>
    <a:srgbClr val="DDDDDD"/>
    <a:srgbClr val="FFCC00"/>
    <a:srgbClr val="C0C0C0"/>
    <a:srgbClr val="FF9900"/>
    <a:srgbClr val="CC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906" autoAdjust="0"/>
    <p:restoredTop sz="61913" autoAdjust="0"/>
  </p:normalViewPr>
  <p:slideViewPr>
    <p:cSldViewPr snapToGrid="0">
      <p:cViewPr varScale="1">
        <p:scale>
          <a:sx n="108" d="100"/>
          <a:sy n="108" d="100"/>
        </p:scale>
        <p:origin x="-654" y="-90"/>
      </p:cViewPr>
      <p:guideLst>
        <p:guide orient="horz" pos="894"/>
        <p:guide pos="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00"/>
    </p:cViewPr>
  </p:sorterViewPr>
  <p:notesViewPr>
    <p:cSldViewPr snapToGrid="0">
      <p:cViewPr>
        <p:scale>
          <a:sx n="50" d="100"/>
          <a:sy n="50" d="100"/>
        </p:scale>
        <p:origin x="-2262" y="-57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2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3327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23327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2242206-1A20-4ABB-A4F3-A075DFEE08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7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5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5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327C63E-B2A6-451A-9776-2CD197E8A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DE5376-AEAC-457F-B1ED-2D8C48CB5160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5325"/>
            <a:ext cx="4651375" cy="348773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4840"/>
            <a:ext cx="5140325" cy="4186237"/>
          </a:xfrm>
          <a:noFill/>
          <a:ln/>
        </p:spPr>
        <p:txBody>
          <a:bodyPr lIns="94237" tIns="47118" rIns="94237" bIns="47118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31784-D903-4586-998B-1E24498B199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7863"/>
            <a:ext cx="4651375" cy="34877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4840"/>
            <a:ext cx="5140325" cy="4187825"/>
          </a:xfrm>
          <a:noFill/>
          <a:ln/>
        </p:spPr>
        <p:txBody>
          <a:bodyPr lIns="94290" tIns="47145" rIns="94290" bIns="4714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7C63E-B2A6-451A-9776-2CD197E8A89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7C63E-B2A6-451A-9776-2CD197E8A89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7C63E-B2A6-451A-9776-2CD197E8A89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7C63E-B2A6-451A-9776-2CD197E8A89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7C63E-B2A6-451A-9776-2CD197E8A89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7C63E-B2A6-451A-9776-2CD197E8A89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7C63E-B2A6-451A-9776-2CD197E8A89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i="1" dirty="0">
                <a:latin typeface="Century Schoolbook" pitchFamily="18" charset="0"/>
                <a:cs typeface="+mn-cs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6" name="Picture 13" descr="afsym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698875"/>
            <a:ext cx="33051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406525" y="500063"/>
            <a:ext cx="628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i="1" dirty="0">
                <a:cs typeface="+mn-cs"/>
              </a:rPr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5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2F7CE-D97A-4704-B4A4-B018E202BC8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1126-8AA8-4928-B4D9-65CE7EE299E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76200"/>
            <a:ext cx="21320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5" y="76200"/>
            <a:ext cx="6246813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E04C6-6E32-43B6-BD4A-DE659892071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 userDrawn="1"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3" descr="afsymb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698875"/>
            <a:ext cx="33051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406525" y="500063"/>
            <a:ext cx="628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/>
              <a:t>Headquarters U.S. Air Force</a:t>
            </a:r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5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2092-23B5-4633-AC1A-C0E2575FD60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BD5D-CE59-46EA-B4AD-94B8A5F7F72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000000"/>
                </a:solidFill>
                <a:latin typeface="Century Schoolbook" pitchFamily="18" charset="0"/>
                <a:cs typeface="+mn-cs"/>
              </a:rPr>
              <a:t>I n t e g r i t y  -  S e r v i c e  -  E x c e l l e n c e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406525" y="500063"/>
            <a:ext cx="6323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i="1" dirty="0">
                <a:solidFill>
                  <a:srgbClr val="000000"/>
                </a:solidFill>
                <a:cs typeface="+mn-cs"/>
              </a:rPr>
              <a:t>Headquarters U.S. Air Force</a:t>
            </a:r>
          </a:p>
        </p:txBody>
      </p:sp>
      <p:pic>
        <p:nvPicPr>
          <p:cNvPr id="8" name="Picture 14" descr="YoAFF%20Vert%202%20cl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4864100"/>
            <a:ext cx="4568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6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40828" y="41910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Rank, Name</a:t>
            </a:r>
          </a:p>
          <a:p>
            <a:r>
              <a:rPr lang="en-US" dirty="0"/>
              <a:t>Office Symbol</a:t>
            </a:r>
          </a:p>
          <a:p>
            <a:r>
              <a:rPr lang="en-US" dirty="0"/>
              <a:t>Date of Briefing</a:t>
            </a:r>
          </a:p>
          <a:p>
            <a:r>
              <a:rPr lang="en-US" dirty="0"/>
              <a:t>Version #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D568C26-763F-4865-BEAD-8FEBD810C9A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717E8-BC3C-4C8E-A6E2-C0520CC94B37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04950"/>
            <a:ext cx="412273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3" y="1504950"/>
            <a:ext cx="4122737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71F7E-93C0-4C02-AF9C-0C8021E5310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CD4CF-635B-4F56-B15E-1621424C452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FCCE-D987-461D-9A56-F62A5DBF8C0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D09C-CB4F-4580-AD28-C80674A8FA13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897D-B5E5-4D1B-A1B5-12710D28E9DB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F76D3-645E-4E84-8E50-264116297916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solidFill>
                  <a:srgbClr val="96969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aseline="0">
                <a:solidFill>
                  <a:schemeClr val="bg1">
                    <a:lumMod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074FCA7B-9E98-4BB8-82A2-74DAC7F123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i="1" dirty="0">
                <a:latin typeface="Century Schoolbook" pitchFamily="18" charset="0"/>
                <a:cs typeface="+mn-cs"/>
              </a:rPr>
              <a:t>I n t e g r i t y  -  S e r v i c e  -  E x c e l l e n c e</a:t>
            </a:r>
          </a:p>
        </p:txBody>
      </p:sp>
      <p:sp>
        <p:nvSpPr>
          <p:cNvPr id="2053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2056" name="Picture 1037" descr="afsymbol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92113" y="90488"/>
            <a:ext cx="13462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504950"/>
            <a:ext cx="83978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0"/>
            <a:r>
              <a:rPr lang="en-US" smtClean="0"/>
              <a:t>2nd Bullet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5" r:id="rId15"/>
    <p:sldLayoutId id="2147484136" r:id="rId16"/>
    <p:sldLayoutId id="2147484137" r:id="rId17"/>
    <p:sldLayoutId id="2147484140" r:id="rId18"/>
    <p:sldLayoutId id="2147484141" r:id="rId19"/>
    <p:sldLayoutId id="2147484142" r:id="rId20"/>
    <p:sldLayoutId id="2147484143" r:id="rId21"/>
    <p:sldLayoutId id="2147484147" r:id="rId2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Metop-254x193.gif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gif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DBF8AD-7A12-458A-8DCF-8DC461A8ABBA}" type="slidenum">
              <a:rPr lang="en-US" smtClean="0"/>
              <a:pPr>
                <a:defRPr/>
              </a:pPr>
              <a:t>1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4184650" y="5218113"/>
            <a:ext cx="45212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None/>
            </a:pPr>
            <a:endParaRPr lang="en-US" sz="1800"/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4431323" y="4305300"/>
            <a:ext cx="4561865" cy="182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/>
              <a:t>Air Force </a:t>
            </a:r>
            <a:endParaRPr lang="en-US" sz="2400" dirty="0" smtClean="0"/>
          </a:p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/>
              <a:t>Deputy Director of </a:t>
            </a:r>
            <a:r>
              <a:rPr lang="en-US" sz="2400" dirty="0" smtClean="0"/>
              <a:t>Weather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28 February 2011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457200" y="1587561"/>
            <a:ext cx="83058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4000" b="1" dirty="0" smtClean="0">
                <a:solidFill>
                  <a:srgbClr val="151C77"/>
                </a:solidFill>
                <a:latin typeface="+mn-lt"/>
              </a:rPr>
              <a:t>USAF </a:t>
            </a:r>
          </a:p>
          <a:p>
            <a:pPr algn="r" eaLnBrk="0" hangingPunct="0"/>
            <a:r>
              <a:rPr lang="en-US" sz="4000" b="1" dirty="0" smtClean="0">
                <a:solidFill>
                  <a:srgbClr val="151C77"/>
                </a:solidFill>
                <a:latin typeface="+mn-lt"/>
              </a:rPr>
              <a:t>Tropical Cyclone Support</a:t>
            </a:r>
          </a:p>
          <a:p>
            <a:pPr algn="r" eaLnBrk="0" hangingPunct="0"/>
            <a:r>
              <a:rPr lang="en-US" sz="3200" b="1" dirty="0" smtClean="0">
                <a:solidFill>
                  <a:srgbClr val="151C77"/>
                </a:solidFill>
                <a:latin typeface="+mn-lt"/>
              </a:rPr>
              <a:t>Challenges and Strengths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1295400" y="76200"/>
            <a:ext cx="745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2800" b="1" i="1" dirty="0">
                <a:solidFill>
                  <a:srgbClr val="151C77"/>
                </a:solidFill>
              </a:rPr>
              <a:t>USAF Tropical Cyclone Support</a:t>
            </a:r>
            <a:br>
              <a:rPr lang="en-US" sz="2800" b="1" i="1" dirty="0">
                <a:solidFill>
                  <a:srgbClr val="151C77"/>
                </a:solidFill>
              </a:rPr>
            </a:br>
            <a:r>
              <a:rPr lang="en-US" sz="2000" b="1" i="1" dirty="0" smtClean="0">
                <a:solidFill>
                  <a:srgbClr val="151C77"/>
                </a:solidFill>
              </a:rPr>
              <a:t>Strengths Now and for the Future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1138" y="1266825"/>
            <a:ext cx="5656262" cy="4743450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ts val="20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AFWA’s future mesoscale ensemble</a:t>
            </a:r>
          </a:p>
          <a:p>
            <a:pPr marL="688975" marR="0" lvl="1" indent="-282575" algn="l" defTabSz="914400" rtl="0" eaLnBrk="1" fontAlgn="base" latinLnBrk="0" hangingPunct="1">
              <a:lnSpc>
                <a:spcPct val="85000"/>
              </a:lnSpc>
              <a:spcBef>
                <a:spcPct val="25000"/>
              </a:spcBef>
              <a:spcAft>
                <a:spcPts val="20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UM &amp; NAEFS members used for initial and lateral boundary conditions</a:t>
            </a:r>
          </a:p>
          <a:p>
            <a:pPr marL="688975" marR="0" lvl="1" indent="-282575" algn="l" defTabSz="914400" rtl="0" eaLnBrk="1" fontAlgn="base" latinLnBrk="0" hangingPunct="1">
              <a:lnSpc>
                <a:spcPct val="85000"/>
              </a:lnSpc>
              <a:spcBef>
                <a:spcPct val="25000"/>
              </a:spcBef>
              <a:spcAft>
                <a:spcPts val="20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~20km resolution, 2x/day to 144 hours</a:t>
            </a:r>
          </a:p>
          <a:p>
            <a:pPr marL="688975" marR="0" lvl="1" indent="-282575" algn="l" defTabSz="914400" rtl="0" eaLnBrk="1" fontAlgn="base" latinLnBrk="0" hangingPunct="1">
              <a:lnSpc>
                <a:spcPct val="85000"/>
              </a:lnSpc>
              <a:spcBef>
                <a:spcPct val="25000"/>
              </a:spcBef>
              <a:spcAft>
                <a:spcPts val="20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“Global” Coverage</a:t>
            </a:r>
          </a:p>
          <a:p>
            <a:pPr marL="1027113" marR="0" lvl="2" indent="-223838" algn="l" defTabSz="914400" rtl="0" eaLnBrk="1" fontAlgn="base" latinLnBrk="0" hangingPunct="1">
              <a:lnSpc>
                <a:spcPct val="85000"/>
              </a:lnSpc>
              <a:spcBef>
                <a:spcPct val="25000"/>
              </a:spcBef>
              <a:spcAft>
                <a:spcPts val="20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N. Hemisphere &amp; Tropical stripe initially</a:t>
            </a:r>
          </a:p>
          <a:p>
            <a:pPr marL="1027113" marR="0" lvl="2" indent="-223838" algn="l" defTabSz="914400" rtl="0" eaLnBrk="1" fontAlgn="base" latinLnBrk="0" hangingPunct="1">
              <a:lnSpc>
                <a:spcPct val="85000"/>
              </a:lnSpc>
              <a:spcBef>
                <a:spcPct val="25000"/>
              </a:spcBef>
              <a:spcAft>
                <a:spcPts val="20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S. Hemisphere added later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ts val="20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Tropical ensemble domain…</a:t>
            </a:r>
          </a:p>
          <a:p>
            <a:pPr marL="688975" marR="0" lvl="1" indent="-282575" algn="l" defTabSz="914400" rtl="0" eaLnBrk="1" fontAlgn="base" latinLnBrk="0" hangingPunct="1">
              <a:lnSpc>
                <a:spcPct val="85000"/>
              </a:lnSpc>
              <a:spcBef>
                <a:spcPct val="25000"/>
              </a:spcBef>
              <a:spcAft>
                <a:spcPts val="20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…supports AF/Army regional operations</a:t>
            </a:r>
          </a:p>
          <a:p>
            <a:pPr marL="688975" marR="0" lvl="1" indent="-282575" algn="l" defTabSz="914400" rtl="0" eaLnBrk="1" fontAlgn="base" latinLnBrk="0" hangingPunct="1">
              <a:lnSpc>
                <a:spcPct val="85000"/>
              </a:lnSpc>
              <a:spcBef>
                <a:spcPct val="25000"/>
              </a:spcBef>
              <a:spcAft>
                <a:spcPts val="20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…provides an added, extended-range modeling tool for tropical storm forecasters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4757738"/>
            <a:ext cx="86772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199" y="1499814"/>
            <a:ext cx="3078163" cy="307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67296" y="1328738"/>
            <a:ext cx="8969829" cy="474345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/>
              <a:t>Operations guiding research decisions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Communications and interoperability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National and international collaboration</a:t>
            </a:r>
          </a:p>
          <a:p>
            <a:pPr lvl="1">
              <a:spcBef>
                <a:spcPct val="20000"/>
              </a:spcBef>
            </a:pPr>
            <a:r>
              <a:rPr lang="en-US" dirty="0" smtClean="0"/>
              <a:t>Knowledge Sharing &amp; Data exchange</a:t>
            </a:r>
          </a:p>
          <a:p>
            <a:pPr lvl="1">
              <a:spcBef>
                <a:spcPct val="20000"/>
              </a:spcBef>
            </a:pPr>
            <a:r>
              <a:rPr lang="en-US" dirty="0" smtClean="0"/>
              <a:t>Space-based sensing</a:t>
            </a:r>
          </a:p>
          <a:p>
            <a:pPr lvl="1">
              <a:spcBef>
                <a:spcPct val="20000"/>
              </a:spcBef>
            </a:pPr>
            <a:r>
              <a:rPr lang="en-US" dirty="0" smtClean="0"/>
              <a:t>Numerical Weather Prediction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ITOP/TCS-10 (WC-130J, DOTSTAR)</a:t>
            </a:r>
          </a:p>
          <a:p>
            <a:pPr lvl="1">
              <a:spcBef>
                <a:spcPct val="20000"/>
              </a:spcBef>
            </a:pPr>
            <a:r>
              <a:rPr lang="en-US" dirty="0" smtClean="0"/>
              <a:t>JTWC active participation</a:t>
            </a:r>
          </a:p>
          <a:p>
            <a:pPr lvl="1">
              <a:spcBef>
                <a:spcPct val="20000"/>
              </a:spcBef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9939" name="Rectangle 11"/>
          <p:cNvSpPr>
            <a:spLocks noChangeArrowheads="1"/>
          </p:cNvSpPr>
          <p:nvPr/>
        </p:nvSpPr>
        <p:spPr bwMode="auto">
          <a:xfrm>
            <a:off x="1295400" y="76200"/>
            <a:ext cx="745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2800" b="1" i="1" dirty="0">
                <a:solidFill>
                  <a:srgbClr val="151C77"/>
                </a:solidFill>
              </a:rPr>
              <a:t>USAF Tropical Cyclone Support</a:t>
            </a:r>
            <a:br>
              <a:rPr lang="en-US" sz="2800" b="1" i="1" dirty="0">
                <a:solidFill>
                  <a:srgbClr val="151C77"/>
                </a:solidFill>
              </a:rPr>
            </a:br>
            <a:r>
              <a:rPr lang="en-US" sz="2000" b="1" i="1" dirty="0">
                <a:solidFill>
                  <a:srgbClr val="151C77"/>
                </a:solidFill>
              </a:rPr>
              <a:t>Community </a:t>
            </a:r>
            <a:r>
              <a:rPr lang="en-US" sz="2000" b="1" i="1" dirty="0" smtClean="0">
                <a:solidFill>
                  <a:srgbClr val="151C77"/>
                </a:solidFill>
              </a:rPr>
              <a:t>Teamwork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45087" y="3549960"/>
            <a:ext cx="3198913" cy="2802181"/>
            <a:chOff x="5945087" y="3549960"/>
            <a:chExt cx="3198913" cy="2802181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13315"/>
            <a:stretch>
              <a:fillRect/>
            </a:stretch>
          </p:blipFill>
          <p:spPr bwMode="auto">
            <a:xfrm>
              <a:off x="5945087" y="3549960"/>
              <a:ext cx="3198913" cy="280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020796" y="5688191"/>
              <a:ext cx="309945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Taiwan Central Weather Bureau </a:t>
              </a:r>
            </a:p>
            <a:p>
              <a:pPr algn="ctr"/>
              <a:r>
                <a:rPr lang="en-US" sz="1200" b="1" dirty="0" smtClean="0"/>
                <a:t>DOTSTAR Aircraft </a:t>
              </a:r>
              <a:r>
                <a:rPr lang="en-US" sz="1200" b="1" dirty="0" err="1" smtClean="0"/>
                <a:t>Dropsonde</a:t>
              </a:r>
              <a:r>
                <a:rPr lang="en-US" sz="1200" b="1" dirty="0" smtClean="0"/>
                <a:t> Data </a:t>
              </a:r>
            </a:p>
            <a:p>
              <a:pPr algn="ctr"/>
              <a:r>
                <a:rPr lang="en-US" sz="1200" b="1" dirty="0" smtClean="0"/>
                <a:t>during Super Typhoon </a:t>
              </a:r>
              <a:r>
                <a:rPr lang="en-US" sz="1200" b="1" dirty="0" err="1" smtClean="0"/>
                <a:t>Megi</a:t>
              </a:r>
              <a:endParaRPr lang="en-US" sz="1200" b="1" dirty="0"/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l="8100" t="17110" r="1700" b="15233"/>
          <a:stretch>
            <a:fillRect/>
          </a:stretch>
        </p:blipFill>
        <p:spPr bwMode="auto">
          <a:xfrm>
            <a:off x="2643741" y="4523341"/>
            <a:ext cx="3184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http://chamorrobible.org/images/photos/gpw-20050822-UnitedStatesNavy-080500-N-0000X-002-two-F-18-Hornet-fighters-intercept-B-52-Stratofortress-rigging-maneuver-USS-Nimitz-Guam-May-2008-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0589" y="1356028"/>
            <a:ext cx="3184419" cy="189781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31901"/>
            <a:ext cx="2526909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167144" y="1262516"/>
            <a:ext cx="8878529" cy="4743450"/>
          </a:xfrm>
        </p:spPr>
        <p:txBody>
          <a:bodyPr lIns="92075" tIns="46038" rIns="92075" bIns="46038"/>
          <a:lstStyle/>
          <a:p>
            <a:pPr>
              <a:spcBef>
                <a:spcPts val="600"/>
              </a:spcBef>
            </a:pPr>
            <a:r>
              <a:rPr lang="en-US" dirty="0" smtClean="0"/>
              <a:t>Tropical cyclone reconnaissance and warning capability critical to </a:t>
            </a:r>
            <a:r>
              <a:rPr lang="en-US" dirty="0" err="1" smtClean="0"/>
              <a:t>warfighters</a:t>
            </a:r>
            <a:r>
              <a:rPr lang="en-US" dirty="0" smtClean="0"/>
              <a:t>… important to operations and saving lives!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Must continue to work </a:t>
            </a:r>
            <a:r>
              <a:rPr lang="en-US" i="1" dirty="0" smtClean="0"/>
              <a:t>JOINTLY </a:t>
            </a:r>
            <a:r>
              <a:rPr lang="en-US" dirty="0" smtClean="0"/>
              <a:t>to improve analysis and forecast capability… we need significant improvement to intensity forecasts by 2015!!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This is a TEAM SPORT … Thanks to everyone for the great work!</a:t>
            </a:r>
          </a:p>
        </p:txBody>
      </p:sp>
      <p:sp>
        <p:nvSpPr>
          <p:cNvPr id="40963" name="Rectangle 11"/>
          <p:cNvSpPr>
            <a:spLocks noChangeArrowheads="1"/>
          </p:cNvSpPr>
          <p:nvPr/>
        </p:nvSpPr>
        <p:spPr bwMode="auto">
          <a:xfrm>
            <a:off x="1295400" y="304800"/>
            <a:ext cx="745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2800" b="1" i="1">
                <a:solidFill>
                  <a:srgbClr val="151C77"/>
                </a:solidFill>
              </a:rPr>
              <a:t>Bottom Line</a:t>
            </a:r>
            <a:br>
              <a:rPr lang="en-US" sz="2800" b="1" i="1">
                <a:solidFill>
                  <a:srgbClr val="151C77"/>
                </a:solidFill>
              </a:rPr>
            </a:br>
            <a:endParaRPr lang="en-US" sz="3200" b="1" i="1">
              <a:solidFill>
                <a:srgbClr val="151C77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0440" y="3460955"/>
            <a:ext cx="8033659" cy="2927659"/>
            <a:chOff x="319492" y="3329761"/>
            <a:chExt cx="8323767" cy="3108014"/>
          </a:xfrm>
        </p:grpSpPr>
        <p:pic>
          <p:nvPicPr>
            <p:cNvPr id="3074" name="Picture 2" descr="http://morrisonworldnews.com/wp-content/uploads/2010/10/China-typhoon-Megi-approaches-Reuters-photo-of-Megi-damage-in-Philippin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4757" y="3336018"/>
              <a:ext cx="5791200" cy="3095625"/>
            </a:xfrm>
            <a:prstGeom prst="rect">
              <a:avLst/>
            </a:prstGeom>
            <a:noFill/>
          </p:spPr>
        </p:pic>
        <p:pic>
          <p:nvPicPr>
            <p:cNvPr id="3078" name="Picture 6" descr="http://www.mygeegle.com/wp-content/uploads/2010/10/typhoon-megi-damage-300x20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14452" y="4738233"/>
              <a:ext cx="2464151" cy="1692050"/>
            </a:xfrm>
            <a:prstGeom prst="rect">
              <a:avLst/>
            </a:prstGeom>
            <a:noFill/>
          </p:spPr>
        </p:pic>
        <p:pic>
          <p:nvPicPr>
            <p:cNvPr id="3076" name="Picture 4" descr="http://www.wunderground.com/hurricane/2010/megi_dama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47873" y="3330748"/>
              <a:ext cx="2995386" cy="1584143"/>
            </a:xfrm>
            <a:prstGeom prst="rect">
              <a:avLst/>
            </a:prstGeom>
            <a:noFill/>
          </p:spPr>
        </p:pic>
        <p:pic>
          <p:nvPicPr>
            <p:cNvPr id="3080" name="Picture 8" descr="http://photos.upi.com/story/t/7c1c979ac14f9b7bf7fe9e227d0f4c99/Philippine-officials-assess-Megis-damag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17680" y="4838247"/>
              <a:ext cx="1221014" cy="1599528"/>
            </a:xfrm>
            <a:prstGeom prst="rect">
              <a:avLst/>
            </a:prstGeom>
            <a:noFill/>
          </p:spPr>
        </p:pic>
        <p:pic>
          <p:nvPicPr>
            <p:cNvPr id="3082" name="Picture 10" descr="Motorists drive past a filling station which was toppled by typhoon Megi (local name _Juan_) Monday Oct.18, 2010 at Cauayan, Isabela province in northeastern Philippines.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9492" y="3329761"/>
              <a:ext cx="1787072" cy="134030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FWA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21442" y="1390240"/>
            <a:ext cx="6491287" cy="4203700"/>
          </a:xfrm>
          <a:ln>
            <a:solidFill>
              <a:srgbClr val="003366"/>
            </a:solidFill>
          </a:ln>
        </p:spPr>
      </p:pic>
      <p:sp>
        <p:nvSpPr>
          <p:cNvPr id="41987" name="Rectangle 11"/>
          <p:cNvSpPr>
            <a:spLocks noChangeArrowheads="1"/>
          </p:cNvSpPr>
          <p:nvPr/>
        </p:nvSpPr>
        <p:spPr bwMode="auto">
          <a:xfrm>
            <a:off x="3001963" y="177800"/>
            <a:ext cx="614203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5400" b="1" i="1">
                <a:solidFill>
                  <a:srgbClr val="151C77"/>
                </a:solidFill>
              </a:rPr>
              <a:t>Questions?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249011" y="5848592"/>
            <a:ext cx="8634413" cy="514350"/>
            <a:chOff x="358775" y="1183868"/>
            <a:chExt cx="8404225" cy="666750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358775" y="1183868"/>
              <a:ext cx="8404225" cy="666750"/>
            </a:xfrm>
            <a:prstGeom prst="rect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49263" y="1242121"/>
              <a:ext cx="8274050" cy="536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0C2D83"/>
                </a:buClr>
                <a:buSzPct val="80000"/>
                <a:buFont typeface="Wingdings" pitchFamily="2" charset="2"/>
                <a:buNone/>
              </a:pPr>
              <a:r>
                <a:rPr lang="en-US" sz="2200" b="1" i="1" dirty="0" smtClean="0">
                  <a:solidFill>
                    <a:schemeClr val="bg1"/>
                  </a:solidFill>
                </a:rPr>
                <a:t>AFW…Supporting Joint </a:t>
              </a:r>
              <a:r>
                <a:rPr lang="en-US" sz="2200" b="1" i="1" dirty="0" err="1" smtClean="0">
                  <a:solidFill>
                    <a:schemeClr val="bg1"/>
                  </a:solidFill>
                </a:rPr>
                <a:t>Warfighters</a:t>
              </a:r>
              <a:r>
                <a:rPr lang="en-US" sz="2200" b="1" i="1" dirty="0" smtClean="0">
                  <a:solidFill>
                    <a:schemeClr val="bg1"/>
                  </a:solidFill>
                </a:rPr>
                <a:t>…24x7!</a:t>
              </a:r>
              <a:endParaRPr lang="en-US" sz="2200" b="1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01000" y="6524625"/>
            <a:ext cx="1143000" cy="304800"/>
          </a:xfrm>
        </p:spPr>
        <p:txBody>
          <a:bodyPr/>
          <a:lstStyle/>
          <a:p>
            <a:pPr>
              <a:defRPr/>
            </a:pPr>
            <a:fld id="{B70DB629-7D02-4277-9326-1B7B7AF0400E}" type="slidenum">
              <a:rPr lang="en-US" smtClean="0">
                <a:solidFill>
                  <a:srgbClr val="7F7F7F"/>
                </a:solidFill>
              </a:rPr>
              <a:pPr>
                <a:defRPr/>
              </a:pPr>
              <a:t>2</a:t>
            </a:fld>
            <a:endParaRPr lang="en-US" smtClean="0">
              <a:solidFill>
                <a:srgbClr val="808080"/>
              </a:solidFill>
            </a:endParaRP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2798763" y="265113"/>
            <a:ext cx="595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600" b="1" i="1" dirty="0" smtClean="0">
                <a:solidFill>
                  <a:srgbClr val="151C77"/>
                </a:solidFill>
                <a:latin typeface="Arial"/>
                <a:cs typeface="+mn-cs"/>
              </a:rPr>
              <a:t>Overview</a:t>
            </a:r>
            <a:endParaRPr lang="en-US" sz="2800" b="1" i="1" dirty="0">
              <a:solidFill>
                <a:srgbClr val="151C77"/>
              </a:solidFill>
              <a:latin typeface="Arial"/>
              <a:cs typeface="+mn-cs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9847" y="2463275"/>
            <a:ext cx="4223658" cy="2311310"/>
          </a:xfrm>
        </p:spPr>
        <p:txBody>
          <a:bodyPr/>
          <a:lstStyle/>
          <a:p>
            <a:pPr marL="222250" indent="-222250">
              <a:spcAft>
                <a:spcPct val="20000"/>
              </a:spcAft>
            </a:pPr>
            <a:r>
              <a:rPr lang="en-US" sz="2200" dirty="0" smtClean="0"/>
              <a:t> Tropical Cyclone Support </a:t>
            </a:r>
          </a:p>
          <a:p>
            <a:pPr marL="222250" indent="-222250">
              <a:spcAft>
                <a:spcPct val="20000"/>
              </a:spcAft>
            </a:pPr>
            <a:r>
              <a:rPr lang="en-US" sz="2200" dirty="0" smtClean="0"/>
              <a:t> Challenges and Priorities</a:t>
            </a:r>
          </a:p>
          <a:p>
            <a:pPr marL="222250" indent="-222250">
              <a:spcAft>
                <a:spcPct val="20000"/>
              </a:spcAft>
            </a:pPr>
            <a:r>
              <a:rPr lang="en-US" sz="2200" dirty="0" smtClean="0"/>
              <a:t> Strengths for the Future</a:t>
            </a:r>
          </a:p>
          <a:p>
            <a:pPr marL="222250" indent="-222250">
              <a:spcAft>
                <a:spcPct val="20000"/>
              </a:spcAft>
            </a:pPr>
            <a:r>
              <a:rPr lang="en-US" sz="2200" dirty="0" smtClean="0"/>
              <a:t> Community Teamwork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562053" y="1284317"/>
            <a:ext cx="4518867" cy="4526727"/>
            <a:chOff x="4562053" y="1355567"/>
            <a:chExt cx="4518867" cy="4526727"/>
          </a:xfrm>
        </p:grpSpPr>
        <p:pic>
          <p:nvPicPr>
            <p:cNvPr id="14" name="Picture 9" descr="DSC000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4190" y="1355567"/>
              <a:ext cx="2193255" cy="1645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1" name="Picture 2" descr="The roof flies off a house as super typhoon Megi hits the Philippin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83616" y="1355567"/>
              <a:ext cx="2197304" cy="1645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softEdge rad="31750"/>
            </a:effectLst>
          </p:spPr>
        </p:pic>
        <p:pic>
          <p:nvPicPr>
            <p:cNvPr id="18" name="Picture 2" descr="S:\A3O-W\A3O-W\A3O-W Briefings\PACAF Wx Conf 2010\Hooah Pics\Jones with PJ in Haiti  -- Jan '1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62053" y="4236374"/>
              <a:ext cx="2197304" cy="1645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softEdge rad="31750"/>
            </a:effectLst>
          </p:spPr>
        </p:pic>
        <p:pic>
          <p:nvPicPr>
            <p:cNvPr id="19" name="Picture 9" descr="JMO_Deployed"/>
            <p:cNvPicPr>
              <a:picLocks noChangeAspect="1" noChangeArrowheads="1"/>
            </p:cNvPicPr>
            <p:nvPr/>
          </p:nvPicPr>
          <p:blipFill>
            <a:blip r:embed="rId6" cstate="print"/>
            <a:srcRect t="4396" r="-1015" b="38252"/>
            <a:stretch>
              <a:fillRect/>
            </a:stretch>
          </p:blipFill>
          <p:spPr bwMode="auto">
            <a:xfrm>
              <a:off x="6883616" y="4236374"/>
              <a:ext cx="2197304" cy="1645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2" name="Picture 6" descr="bopha&amp;saomai200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24084" y="2734910"/>
              <a:ext cx="2197304" cy="1645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softEdge rad="31750"/>
            </a:effectLst>
          </p:spPr>
        </p:pic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213385" y="5836719"/>
            <a:ext cx="8634413" cy="514350"/>
            <a:chOff x="358775" y="1183868"/>
            <a:chExt cx="8404225" cy="666750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358775" y="1183868"/>
              <a:ext cx="8404225" cy="666750"/>
            </a:xfrm>
            <a:prstGeom prst="rect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449263" y="1226727"/>
              <a:ext cx="8274050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0C2D83"/>
                </a:buClr>
                <a:buSzPct val="80000"/>
                <a:buFont typeface="Wingdings" pitchFamily="2" charset="2"/>
                <a:buNone/>
              </a:pPr>
              <a:r>
                <a:rPr lang="en-US" sz="2400" b="1" i="1" dirty="0" smtClean="0">
                  <a:solidFill>
                    <a:schemeClr val="bg1"/>
                  </a:solidFill>
                </a:rPr>
                <a:t>AFW Focused on Supporting the Joint </a:t>
              </a:r>
              <a:r>
                <a:rPr lang="en-US" sz="2400" b="1" i="1" dirty="0" err="1" smtClean="0">
                  <a:solidFill>
                    <a:schemeClr val="bg1"/>
                  </a:solidFill>
                </a:rPr>
                <a:t>Warfighters</a:t>
              </a:r>
              <a:endParaRPr lang="en-US" sz="2400" b="1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1858307"/>
            <a:ext cx="9144000" cy="3698121"/>
          </a:xfrm>
        </p:spPr>
        <p:txBody>
          <a:bodyPr/>
          <a:lstStyle/>
          <a:p>
            <a:r>
              <a:rPr lang="en-US" sz="2200" dirty="0" smtClean="0"/>
              <a:t>Partnerships</a:t>
            </a:r>
          </a:p>
          <a:p>
            <a:pPr lvl="1"/>
            <a:r>
              <a:rPr lang="en-US" sz="1800" dirty="0" smtClean="0"/>
              <a:t>NHC – Great support for DoD operations in CONUS &amp; GOM / Caribbean</a:t>
            </a:r>
          </a:p>
          <a:p>
            <a:pPr lvl="1"/>
            <a:r>
              <a:rPr lang="en-US" sz="1800" dirty="0" smtClean="0"/>
              <a:t>JTWC (USAF/Navy) – 51 years supporting Pacific Ops &amp; Nations</a:t>
            </a:r>
          </a:p>
          <a:p>
            <a:pPr lvl="1"/>
            <a:r>
              <a:rPr lang="en-US" sz="1800" dirty="0" smtClean="0"/>
              <a:t>NHC, CPHC, JTWC Cooperation – ATCF, Fixes, Personnel &amp; Tech Exchange</a:t>
            </a:r>
          </a:p>
          <a:p>
            <a:pPr lvl="1"/>
            <a:r>
              <a:rPr lang="en-US" sz="1800" dirty="0" smtClean="0"/>
              <a:t>NOAA: NWS, NESDIS, OAR – TC Fixes, Training, Funding Advocacy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081557" y="3803104"/>
            <a:ext cx="7112205" cy="2606248"/>
            <a:chOff x="1415845" y="3783440"/>
            <a:chExt cx="7112205" cy="2606248"/>
          </a:xfrm>
        </p:grpSpPr>
        <p:pic>
          <p:nvPicPr>
            <p:cNvPr id="3584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15845" y="3783440"/>
              <a:ext cx="7112205" cy="2606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5503801" y="4326292"/>
              <a:ext cx="687388" cy="454741"/>
              <a:chOff x="5444809" y="4336124"/>
              <a:chExt cx="687388" cy="454741"/>
            </a:xfrm>
          </p:grpSpPr>
          <p:sp>
            <p:nvSpPr>
              <p:cNvPr id="35846" name="AutoShape 7"/>
              <p:cNvSpPr>
                <a:spLocks noChangeArrowheads="1"/>
              </p:cNvSpPr>
              <p:nvPr/>
            </p:nvSpPr>
            <p:spPr bwMode="auto">
              <a:xfrm>
                <a:off x="5712303" y="4638465"/>
                <a:ext cx="152400" cy="15240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35847" name="Text Box 8"/>
              <p:cNvSpPr txBox="1">
                <a:spLocks noChangeArrowheads="1"/>
              </p:cNvSpPr>
              <p:nvPr/>
            </p:nvSpPr>
            <p:spPr bwMode="auto">
              <a:xfrm>
                <a:off x="5444809" y="4336124"/>
                <a:ext cx="687388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b="1" dirty="0"/>
                  <a:t>JTWC</a:t>
                </a:r>
              </a:p>
            </p:txBody>
          </p:sp>
        </p:grpSp>
      </p:grp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485900" y="92075"/>
            <a:ext cx="745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2800" b="1" i="1" dirty="0" smtClean="0">
                <a:solidFill>
                  <a:srgbClr val="151C77"/>
                </a:solidFill>
              </a:rPr>
              <a:t>USAF Tropical </a:t>
            </a:r>
            <a:r>
              <a:rPr lang="en-US" sz="2800" b="1" i="1" dirty="0">
                <a:solidFill>
                  <a:srgbClr val="151C77"/>
                </a:solidFill>
              </a:rPr>
              <a:t>Cyclone </a:t>
            </a:r>
            <a:r>
              <a:rPr lang="en-US" sz="2800" b="1" i="1" dirty="0" smtClean="0">
                <a:solidFill>
                  <a:srgbClr val="151C77"/>
                </a:solidFill>
              </a:rPr>
              <a:t>Support</a:t>
            </a: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237136" y="1347845"/>
            <a:ext cx="8634413" cy="514350"/>
            <a:chOff x="358775" y="1183868"/>
            <a:chExt cx="8404225" cy="666750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358775" y="1183868"/>
              <a:ext cx="8404225" cy="666750"/>
            </a:xfrm>
            <a:prstGeom prst="rect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449263" y="1226727"/>
              <a:ext cx="8274050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0C2D83"/>
                </a:buClr>
                <a:buSzPct val="80000"/>
                <a:buFont typeface="Wingdings" pitchFamily="2" charset="2"/>
                <a:buNone/>
              </a:pPr>
              <a:r>
                <a:rPr lang="en-US" sz="2400" b="1" i="1" dirty="0" smtClean="0">
                  <a:solidFill>
                    <a:schemeClr val="bg1"/>
                  </a:solidFill>
                </a:rPr>
                <a:t>Thank You for Your Tremendous Efforts!</a:t>
              </a:r>
              <a:endParaRPr lang="en-US" sz="2400" b="1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31" y="3284398"/>
            <a:ext cx="5377540" cy="308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11"/>
          <p:cNvSpPr>
            <a:spLocks noChangeArrowheads="1"/>
          </p:cNvSpPr>
          <p:nvPr/>
        </p:nvSpPr>
        <p:spPr bwMode="auto">
          <a:xfrm>
            <a:off x="1485900" y="92075"/>
            <a:ext cx="745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2800" b="1" i="1" dirty="0">
                <a:solidFill>
                  <a:srgbClr val="151C77"/>
                </a:solidFill>
              </a:rPr>
              <a:t>USAF Tropical Cyclone </a:t>
            </a:r>
            <a:r>
              <a:rPr lang="en-US" sz="2800" b="1" i="1" dirty="0" smtClean="0">
                <a:solidFill>
                  <a:srgbClr val="151C77"/>
                </a:solidFill>
              </a:rPr>
              <a:t>Support</a:t>
            </a:r>
          </a:p>
          <a:p>
            <a:pPr algn="r" eaLnBrk="0" hangingPunct="0"/>
            <a:r>
              <a:rPr lang="en-US" sz="2000" b="1" i="1" dirty="0" smtClean="0">
                <a:solidFill>
                  <a:srgbClr val="151C77"/>
                </a:solidFill>
              </a:rPr>
              <a:t>The </a:t>
            </a:r>
            <a:r>
              <a:rPr lang="en-US" sz="2000" b="1" i="1" dirty="0" err="1" smtClean="0">
                <a:solidFill>
                  <a:srgbClr val="151C77"/>
                </a:solidFill>
              </a:rPr>
              <a:t>Warfighter</a:t>
            </a:r>
            <a:r>
              <a:rPr lang="en-US" sz="2000" b="1" i="1" dirty="0" smtClean="0">
                <a:solidFill>
                  <a:srgbClr val="151C77"/>
                </a:solidFill>
              </a:rPr>
              <a:t> Need</a:t>
            </a:r>
            <a:endParaRPr lang="en-US" sz="2400" b="1" dirty="0">
              <a:solidFill>
                <a:srgbClr val="151C77"/>
              </a:solidFill>
            </a:endParaRP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1425812" y="3758745"/>
            <a:ext cx="18764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2010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TROPICAL CYCLONES</a:t>
            </a:r>
          </a:p>
        </p:txBody>
      </p:sp>
      <p:pic>
        <p:nvPicPr>
          <p:cNvPr id="11" name="Picture 10" descr="JTWC Coin Image Fro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2267" y="3696929"/>
            <a:ext cx="2302536" cy="230253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17990" y="1337187"/>
            <a:ext cx="8721213" cy="189762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285750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000" b="1" dirty="0" smtClean="0"/>
              <a:t>Cyclones are a continuing threat to air, ground and naval operations</a:t>
            </a:r>
          </a:p>
          <a:p>
            <a:pPr marL="285750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000" b="1" dirty="0" smtClean="0"/>
              <a:t>Coordinated and concentrated effort necessary to meet ops needs 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1800" b="1" dirty="0" smtClean="0"/>
              <a:t>Increased operating space for Joint and Coalition Forces near cyclones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1800" b="1" dirty="0" smtClean="0"/>
              <a:t>Improved operational planning for disaster response / force protection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 l="4214" r="9419"/>
          <a:stretch>
            <a:fillRect/>
          </a:stretch>
        </p:blipFill>
        <p:spPr bwMode="auto">
          <a:xfrm>
            <a:off x="4454021" y="2076495"/>
            <a:ext cx="4572000" cy="360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 r="6510"/>
          <a:stretch>
            <a:fillRect/>
          </a:stretch>
        </p:blipFill>
        <p:spPr bwMode="auto">
          <a:xfrm>
            <a:off x="1" y="2240672"/>
            <a:ext cx="4498257" cy="327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11"/>
          <p:cNvSpPr>
            <a:spLocks noChangeArrowheads="1"/>
          </p:cNvSpPr>
          <p:nvPr/>
        </p:nvSpPr>
        <p:spPr bwMode="auto">
          <a:xfrm>
            <a:off x="1295400" y="76200"/>
            <a:ext cx="745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2800" b="1" i="1" dirty="0">
                <a:solidFill>
                  <a:srgbClr val="151C77"/>
                </a:solidFill>
              </a:rPr>
              <a:t>USAF Tropical Cyclone Support</a:t>
            </a:r>
            <a:br>
              <a:rPr lang="en-US" sz="2800" b="1" i="1" dirty="0">
                <a:solidFill>
                  <a:srgbClr val="151C77"/>
                </a:solidFill>
              </a:rPr>
            </a:br>
            <a:r>
              <a:rPr lang="en-US" sz="2000" b="1" i="1" dirty="0" smtClean="0">
                <a:solidFill>
                  <a:srgbClr val="151C77"/>
                </a:solidFill>
              </a:rPr>
              <a:t>JTWC Challenges and Operational Priorities</a:t>
            </a:r>
            <a:endParaRPr lang="en-US" sz="2400" b="1" dirty="0">
              <a:solidFill>
                <a:srgbClr val="151C77"/>
              </a:solidFill>
            </a:endParaRPr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491722" y="1649045"/>
            <a:ext cx="809388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/>
              <a:t>Progress thus far … </a:t>
            </a:r>
            <a:r>
              <a:rPr lang="en-US" sz="2400" b="1" dirty="0" smtClean="0"/>
              <a:t>35+ </a:t>
            </a:r>
            <a:r>
              <a:rPr lang="en-US" sz="2400" b="1" dirty="0"/>
              <a:t>years of focused R&amp;D and T2</a:t>
            </a:r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>
            <a:off x="3264310" y="3490452"/>
            <a:ext cx="1219200" cy="530942"/>
          </a:xfrm>
          <a:prstGeom prst="line">
            <a:avLst/>
          </a:prstGeom>
          <a:noFill/>
          <a:ln w="76200">
            <a:solidFill>
              <a:srgbClr val="00CC00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13"/>
          <p:cNvSpPr>
            <a:spLocks noChangeShapeType="1"/>
          </p:cNvSpPr>
          <p:nvPr/>
        </p:nvSpPr>
        <p:spPr bwMode="auto">
          <a:xfrm>
            <a:off x="5093109" y="3165987"/>
            <a:ext cx="3569109" cy="19666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014480" y="2180298"/>
            <a:ext cx="2782529" cy="412954"/>
          </a:xfrm>
          <a:prstGeom prst="rect">
            <a:avLst/>
          </a:prstGeom>
          <a:solidFill>
            <a:srgbClr val="33CC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WPAC Track Error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05543" y="5528183"/>
            <a:ext cx="3200402" cy="860323"/>
          </a:xfrm>
          <a:prstGeom prst="rect">
            <a:avLst/>
          </a:prstGeom>
          <a:solidFill>
            <a:srgbClr val="33CC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Significant gains since 1999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42% improvement at 72 Hours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280046" y="2180298"/>
            <a:ext cx="2782529" cy="412954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WPAC Intensity Error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71109" y="5528183"/>
            <a:ext cx="3200402" cy="860323"/>
          </a:xfrm>
          <a:prstGeom prst="rect">
            <a:avLst/>
          </a:prstGeom>
          <a:solidFill>
            <a:srgbClr val="FF33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Continues to be a Challenge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We </a:t>
            </a:r>
            <a:r>
              <a:rPr lang="en-US" sz="1600" b="1" i="1" dirty="0" smtClean="0"/>
              <a:t>must</a:t>
            </a:r>
            <a:r>
              <a:rPr lang="en-US" sz="1600" b="1" dirty="0" smtClean="0"/>
              <a:t> work this by 2015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5990" y="3851273"/>
            <a:ext cx="2274072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153" y="3851273"/>
            <a:ext cx="2274072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5900" y="92075"/>
            <a:ext cx="745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2800" b="1" i="1" dirty="0">
                <a:solidFill>
                  <a:srgbClr val="151C77"/>
                </a:solidFill>
              </a:rPr>
              <a:t>USAF Tropical Cyclone </a:t>
            </a:r>
            <a:r>
              <a:rPr lang="en-US" sz="2800" b="1" i="1" dirty="0" smtClean="0">
                <a:solidFill>
                  <a:srgbClr val="151C77"/>
                </a:solidFill>
              </a:rPr>
              <a:t>Support</a:t>
            </a:r>
          </a:p>
          <a:p>
            <a:pPr algn="r" eaLnBrk="0" hangingPunct="0"/>
            <a:r>
              <a:rPr lang="en-US" sz="2000" b="1" i="1" dirty="0" smtClean="0">
                <a:solidFill>
                  <a:srgbClr val="151C77"/>
                </a:solidFill>
              </a:rPr>
              <a:t>JTWC Challenges and Operational Priorities</a:t>
            </a:r>
            <a:endParaRPr lang="en-US" sz="2400" b="1" dirty="0">
              <a:solidFill>
                <a:srgbClr val="151C7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3458" y="1334396"/>
            <a:ext cx="8377083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000" b="1" dirty="0" smtClean="0"/>
              <a:t>Top priority is intensity/structure … we need to improve</a:t>
            </a:r>
            <a:r>
              <a:rPr lang="en-US" sz="2200" b="1" dirty="0" smtClean="0"/>
              <a:t>: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1800" b="1" dirty="0" smtClean="0"/>
              <a:t>Cyclone intensity and rapid intensification guidance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1800" b="1" dirty="0" smtClean="0"/>
              <a:t>Specification of cyclone structure (wind strength and distribution)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1800" b="1" dirty="0" smtClean="0"/>
              <a:t>Satellite-based intensity/structure estimates – including microwave</a:t>
            </a:r>
          </a:p>
          <a:p>
            <a:pPr marL="285750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000" b="1" dirty="0" smtClean="0"/>
              <a:t>Tropical Cyclone genesis determination</a:t>
            </a:r>
          </a:p>
          <a:p>
            <a:pPr marL="285750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000" b="1" dirty="0" smtClean="0"/>
              <a:t>Continue to enhance forecaster tools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3826" y="3851273"/>
            <a:ext cx="2649226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249011" y="5848592"/>
            <a:ext cx="8634413" cy="514350"/>
            <a:chOff x="358775" y="1183868"/>
            <a:chExt cx="8404225" cy="666750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358775" y="1183868"/>
              <a:ext cx="8404225" cy="666750"/>
            </a:xfrm>
            <a:prstGeom prst="rect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49263" y="1242121"/>
              <a:ext cx="8274050" cy="536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20000"/>
                </a:spcBef>
                <a:buClr>
                  <a:srgbClr val="0C2D83"/>
                </a:buClr>
                <a:buSzPct val="80000"/>
                <a:buFont typeface="Wingdings" pitchFamily="2" charset="2"/>
                <a:buNone/>
              </a:pPr>
              <a:r>
                <a:rPr lang="en-US" sz="2200" b="1" i="1" dirty="0" smtClean="0">
                  <a:solidFill>
                    <a:schemeClr val="bg1"/>
                  </a:solidFill>
                </a:rPr>
                <a:t>We Need Continued Support from the Research Community</a:t>
              </a:r>
              <a:endParaRPr lang="en-US" sz="2200" b="1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2"/>
          <p:cNvSpPr>
            <a:spLocks noChangeArrowheads="1"/>
          </p:cNvSpPr>
          <p:nvPr/>
        </p:nvSpPr>
        <p:spPr bwMode="auto">
          <a:xfrm>
            <a:off x="383458" y="1208313"/>
            <a:ext cx="8337754" cy="184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000" b="1" dirty="0" smtClean="0"/>
              <a:t>Test and transition mature research to operations</a:t>
            </a:r>
          </a:p>
          <a:p>
            <a:pPr marL="285750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000" b="1" dirty="0" smtClean="0"/>
              <a:t>Data (fixes, tracks, models) available for research</a:t>
            </a:r>
          </a:p>
          <a:p>
            <a:pPr marL="285750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000" b="1" dirty="0" smtClean="0"/>
              <a:t>USAF Mark IVB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1800" b="1" dirty="0" smtClean="0"/>
              <a:t>X-Band Upgrade adds EOS capability (Aqua &amp; Terra)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1800" b="1" dirty="0" smtClean="0"/>
              <a:t>Global Geostationary Coverage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1800" b="1" dirty="0" smtClean="0"/>
              <a:t>Real-time Polar Imagery</a:t>
            </a:r>
          </a:p>
          <a:p>
            <a:pPr marL="285750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endParaRPr lang="en-US" sz="2000" b="1" dirty="0" smtClean="0"/>
          </a:p>
          <a:p>
            <a:pPr marL="285750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endParaRPr lang="en-US" sz="1800" b="1" dirty="0" smtClean="0"/>
          </a:p>
          <a:p>
            <a:pPr marL="285750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endParaRPr lang="en-US" sz="2200" b="1" dirty="0"/>
          </a:p>
        </p:txBody>
      </p:sp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1295400" y="76200"/>
            <a:ext cx="745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2800" b="1" i="1" dirty="0">
                <a:solidFill>
                  <a:srgbClr val="151C77"/>
                </a:solidFill>
              </a:rPr>
              <a:t>USAF Tropical Cyclone Support</a:t>
            </a:r>
            <a:br>
              <a:rPr lang="en-US" sz="2800" b="1" i="1" dirty="0">
                <a:solidFill>
                  <a:srgbClr val="151C77"/>
                </a:solidFill>
              </a:rPr>
            </a:br>
            <a:r>
              <a:rPr lang="en-US" sz="2000" b="1" i="1" dirty="0" smtClean="0">
                <a:solidFill>
                  <a:srgbClr val="151C77"/>
                </a:solidFill>
              </a:rPr>
              <a:t>Strengths Now and for the Future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4510" y="3222744"/>
            <a:ext cx="3070365" cy="293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1405" y="1323516"/>
            <a:ext cx="2012803" cy="128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0" name="Group 109"/>
          <p:cNvGrpSpPr/>
          <p:nvPr/>
        </p:nvGrpSpPr>
        <p:grpSpPr>
          <a:xfrm>
            <a:off x="500785" y="3611484"/>
            <a:ext cx="4997490" cy="2872446"/>
            <a:chOff x="346410" y="3575859"/>
            <a:chExt cx="4997490" cy="2872446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766" y="3575859"/>
              <a:ext cx="4940134" cy="2860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3" name="Oval 12"/>
            <p:cNvSpPr>
              <a:spLocks noChangeArrowheads="1"/>
            </p:cNvSpPr>
            <p:nvPr/>
          </p:nvSpPr>
          <p:spPr bwMode="auto">
            <a:xfrm>
              <a:off x="751417" y="4897932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64" name="Text Box 13"/>
            <p:cNvSpPr txBox="1">
              <a:spLocks noChangeArrowheads="1"/>
            </p:cNvSpPr>
            <p:nvPr/>
          </p:nvSpPr>
          <p:spPr bwMode="auto">
            <a:xfrm>
              <a:off x="437717" y="4942131"/>
              <a:ext cx="71555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 dirty="0">
                  <a:solidFill>
                    <a:srgbClr val="000000"/>
                  </a:solidFill>
                </a:rPr>
                <a:t>Lajes Field</a:t>
              </a:r>
              <a:br>
                <a:rPr lang="en-US" sz="800" b="1" dirty="0">
                  <a:solidFill>
                    <a:srgbClr val="000000"/>
                  </a:solidFill>
                </a:rPr>
              </a:br>
              <a:r>
                <a:rPr lang="en-US" sz="800" b="1" dirty="0">
                  <a:solidFill>
                    <a:srgbClr val="000000"/>
                  </a:solidFill>
                </a:rPr>
                <a:t>Azores</a:t>
              </a:r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>
              <a:off x="1184069" y="4775296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67" name="Text Box 17"/>
            <p:cNvSpPr txBox="1">
              <a:spLocks noChangeArrowheads="1"/>
            </p:cNvSpPr>
            <p:nvPr/>
          </p:nvSpPr>
          <p:spPr bwMode="auto">
            <a:xfrm>
              <a:off x="858339" y="4461906"/>
              <a:ext cx="73479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 dirty="0" smtClean="0">
                  <a:solidFill>
                    <a:srgbClr val="000000"/>
                  </a:solidFill>
                </a:rPr>
                <a:t>Kapaun </a:t>
              </a:r>
              <a:r>
                <a:rPr lang="en-US" sz="800" b="1" dirty="0">
                  <a:solidFill>
                    <a:srgbClr val="000000"/>
                  </a:solidFill>
                </a:rPr>
                <a:t>AB</a:t>
              </a:r>
              <a:br>
                <a:rPr lang="en-US" sz="800" b="1" dirty="0">
                  <a:solidFill>
                    <a:srgbClr val="000000"/>
                  </a:solidFill>
                </a:rPr>
              </a:br>
              <a:r>
                <a:rPr lang="en-US" sz="800" b="1" dirty="0">
                  <a:solidFill>
                    <a:srgbClr val="000000"/>
                  </a:solidFill>
                </a:rPr>
                <a:t>Germany</a:t>
              </a:r>
            </a:p>
          </p:txBody>
        </p:sp>
        <p:sp>
          <p:nvSpPr>
            <p:cNvPr id="69" name="Oval 18"/>
            <p:cNvSpPr>
              <a:spLocks noChangeArrowheads="1"/>
            </p:cNvSpPr>
            <p:nvPr/>
          </p:nvSpPr>
          <p:spPr bwMode="auto">
            <a:xfrm>
              <a:off x="1651596" y="5008581"/>
              <a:ext cx="91440" cy="91440"/>
            </a:xfrm>
            <a:prstGeom prst="ellipse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1295410" y="5063854"/>
              <a:ext cx="794655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 dirty="0">
                  <a:solidFill>
                    <a:srgbClr val="000000"/>
                  </a:solidFill>
                </a:rPr>
                <a:t>Al </a:t>
              </a:r>
              <a:r>
                <a:rPr lang="en-US" sz="800" b="1" dirty="0" err="1" smtClean="0">
                  <a:solidFill>
                    <a:srgbClr val="000000"/>
                  </a:solidFill>
                </a:rPr>
                <a:t>Udeid</a:t>
              </a:r>
              <a:r>
                <a:rPr lang="en-US" sz="800" b="1" dirty="0" smtClean="0">
                  <a:solidFill>
                    <a:srgbClr val="000000"/>
                  </a:solidFill>
                </a:rPr>
                <a:t> AB</a:t>
              </a:r>
              <a:r>
                <a:rPr lang="en-US" sz="800" b="1" dirty="0">
                  <a:solidFill>
                    <a:srgbClr val="000000"/>
                  </a:solidFill>
                </a:rPr>
                <a:t/>
              </a:r>
              <a:br>
                <a:rPr lang="en-US" sz="800" b="1" dirty="0">
                  <a:solidFill>
                    <a:srgbClr val="000000"/>
                  </a:solidFill>
                </a:rPr>
              </a:br>
              <a:r>
                <a:rPr lang="en-US" sz="800" b="1" dirty="0">
                  <a:solidFill>
                    <a:srgbClr val="000000"/>
                  </a:solidFill>
                </a:rPr>
                <a:t>Qatar</a:t>
              </a:r>
            </a:p>
          </p:txBody>
        </p:sp>
        <p:sp>
          <p:nvSpPr>
            <p:cNvPr id="72" name="Oval 24"/>
            <p:cNvSpPr>
              <a:spLocks noChangeArrowheads="1"/>
            </p:cNvSpPr>
            <p:nvPr/>
          </p:nvSpPr>
          <p:spPr bwMode="auto">
            <a:xfrm>
              <a:off x="1873828" y="4859433"/>
              <a:ext cx="91440" cy="91440"/>
            </a:xfrm>
            <a:prstGeom prst="ellipse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73" name="Text Box 25"/>
            <p:cNvSpPr txBox="1">
              <a:spLocks noChangeArrowheads="1"/>
            </p:cNvSpPr>
            <p:nvPr/>
          </p:nvSpPr>
          <p:spPr bwMode="auto">
            <a:xfrm>
              <a:off x="1548176" y="4549671"/>
              <a:ext cx="736397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 dirty="0">
                  <a:solidFill>
                    <a:srgbClr val="000000"/>
                  </a:solidFill>
                </a:rPr>
                <a:t>Manas AB</a:t>
              </a:r>
              <a:br>
                <a:rPr lang="en-US" sz="800" b="1" dirty="0">
                  <a:solidFill>
                    <a:srgbClr val="000000"/>
                  </a:solidFill>
                </a:rPr>
              </a:br>
              <a:r>
                <a:rPr lang="en-US" sz="800" b="1" dirty="0">
                  <a:solidFill>
                    <a:srgbClr val="000000"/>
                  </a:solidFill>
                </a:rPr>
                <a:t>Kyrgyzstan</a:t>
              </a:r>
            </a:p>
          </p:txBody>
        </p:sp>
        <p:sp>
          <p:nvSpPr>
            <p:cNvPr id="75" name="Oval 28"/>
            <p:cNvSpPr>
              <a:spLocks noChangeArrowheads="1"/>
            </p:cNvSpPr>
            <p:nvPr/>
          </p:nvSpPr>
          <p:spPr bwMode="auto">
            <a:xfrm>
              <a:off x="2517941" y="5011583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 sz="800" dirty="0"/>
            </a:p>
          </p:txBody>
        </p:sp>
        <p:sp>
          <p:nvSpPr>
            <p:cNvPr id="76" name="Text Box 29"/>
            <p:cNvSpPr txBox="1">
              <a:spLocks noChangeArrowheads="1"/>
            </p:cNvSpPr>
            <p:nvPr/>
          </p:nvSpPr>
          <p:spPr bwMode="auto">
            <a:xfrm>
              <a:off x="2194810" y="4697213"/>
              <a:ext cx="729985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 dirty="0">
                  <a:solidFill>
                    <a:srgbClr val="000000"/>
                  </a:solidFill>
                </a:rPr>
                <a:t>Kadena AB</a:t>
              </a:r>
              <a:br>
                <a:rPr lang="en-US" sz="800" b="1" dirty="0">
                  <a:solidFill>
                    <a:srgbClr val="000000"/>
                  </a:solidFill>
                </a:rPr>
              </a:br>
              <a:r>
                <a:rPr lang="en-US" sz="800" b="1" dirty="0">
                  <a:solidFill>
                    <a:srgbClr val="000000"/>
                  </a:solidFill>
                </a:rPr>
                <a:t>Okinawa</a:t>
              </a:r>
            </a:p>
          </p:txBody>
        </p:sp>
        <p:sp>
          <p:nvSpPr>
            <p:cNvPr id="78" name="Oval 36"/>
            <p:cNvSpPr>
              <a:spLocks noChangeArrowheads="1"/>
            </p:cNvSpPr>
            <p:nvPr/>
          </p:nvSpPr>
          <p:spPr bwMode="auto">
            <a:xfrm>
              <a:off x="3405421" y="4990046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2400" dirty="0"/>
            </a:p>
          </p:txBody>
        </p:sp>
        <p:sp>
          <p:nvSpPr>
            <p:cNvPr id="79" name="Text Box 37"/>
            <p:cNvSpPr txBox="1">
              <a:spLocks noChangeArrowheads="1"/>
            </p:cNvSpPr>
            <p:nvPr/>
          </p:nvSpPr>
          <p:spPr bwMode="auto">
            <a:xfrm>
              <a:off x="3446499" y="4866582"/>
              <a:ext cx="78769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 dirty="0">
                  <a:solidFill>
                    <a:srgbClr val="000000"/>
                  </a:solidFill>
                </a:rPr>
                <a:t>Hickam AFB</a:t>
              </a:r>
              <a:br>
                <a:rPr lang="en-US" sz="800" b="1" dirty="0">
                  <a:solidFill>
                    <a:srgbClr val="000000"/>
                  </a:solidFill>
                </a:rPr>
              </a:br>
              <a:r>
                <a:rPr lang="en-US" sz="800" b="1" dirty="0">
                  <a:solidFill>
                    <a:srgbClr val="000000"/>
                  </a:solidFill>
                </a:rPr>
                <a:t>Hawaii</a:t>
              </a:r>
            </a:p>
          </p:txBody>
        </p:sp>
        <p:sp>
          <p:nvSpPr>
            <p:cNvPr id="81" name="Oval 40"/>
            <p:cNvSpPr>
              <a:spLocks noChangeArrowheads="1"/>
            </p:cNvSpPr>
            <p:nvPr/>
          </p:nvSpPr>
          <p:spPr bwMode="auto">
            <a:xfrm>
              <a:off x="3634343" y="4577375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 sz="800" dirty="0"/>
            </a:p>
          </p:txBody>
        </p:sp>
        <p:sp>
          <p:nvSpPr>
            <p:cNvPr id="82" name="Text Box 41"/>
            <p:cNvSpPr txBox="1">
              <a:spLocks noChangeArrowheads="1"/>
            </p:cNvSpPr>
            <p:nvPr/>
          </p:nvSpPr>
          <p:spPr bwMode="auto">
            <a:xfrm>
              <a:off x="3209542" y="4267301"/>
              <a:ext cx="928757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 dirty="0">
                  <a:solidFill>
                    <a:srgbClr val="000000"/>
                  </a:solidFill>
                </a:rPr>
                <a:t>Elmendorf AFB</a:t>
              </a:r>
              <a:br>
                <a:rPr lang="en-US" sz="800" b="1" dirty="0">
                  <a:solidFill>
                    <a:srgbClr val="000000"/>
                  </a:solidFill>
                </a:rPr>
              </a:br>
              <a:r>
                <a:rPr lang="en-US" sz="800" b="1" dirty="0">
                  <a:solidFill>
                    <a:srgbClr val="000000"/>
                  </a:solidFill>
                </a:rPr>
                <a:t>Alaska</a:t>
              </a:r>
            </a:p>
          </p:txBody>
        </p:sp>
        <p:sp>
          <p:nvSpPr>
            <p:cNvPr id="84" name="Oval 32"/>
            <p:cNvSpPr>
              <a:spLocks noChangeArrowheads="1"/>
            </p:cNvSpPr>
            <p:nvPr/>
          </p:nvSpPr>
          <p:spPr bwMode="auto">
            <a:xfrm>
              <a:off x="2861459" y="5071190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 sz="800" dirty="0"/>
            </a:p>
          </p:txBody>
        </p:sp>
        <p:sp>
          <p:nvSpPr>
            <p:cNvPr id="85" name="Text Box 33"/>
            <p:cNvSpPr txBox="1">
              <a:spLocks noChangeArrowheads="1"/>
            </p:cNvSpPr>
            <p:nvPr/>
          </p:nvSpPr>
          <p:spPr bwMode="auto">
            <a:xfrm>
              <a:off x="2445782" y="5128356"/>
              <a:ext cx="895095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800" b="1" dirty="0">
                  <a:solidFill>
                    <a:srgbClr val="000000"/>
                  </a:solidFill>
                </a:rPr>
                <a:t>Andersen AFB</a:t>
              </a:r>
              <a:br>
                <a:rPr lang="en-US" sz="800" b="1" dirty="0">
                  <a:solidFill>
                    <a:srgbClr val="000000"/>
                  </a:solidFill>
                </a:rPr>
              </a:br>
              <a:r>
                <a:rPr lang="en-US" sz="800" b="1" dirty="0">
                  <a:solidFill>
                    <a:srgbClr val="000000"/>
                  </a:solidFill>
                </a:rPr>
                <a:t>Guam</a:t>
              </a:r>
            </a:p>
          </p:txBody>
        </p:sp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0151" y="5717794"/>
              <a:ext cx="856343" cy="457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8043" y="5717794"/>
              <a:ext cx="652385" cy="457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8" name="Picture 6" descr="http://upload.wikimedia.org/wikipedia/commons/b/bb/Metop-254x193.gif">
              <a:hlinkClick r:id="rId8" tooltip="Metop-254x193.gif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8136" y="5717794"/>
              <a:ext cx="609317" cy="457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9" name="Picture 4" descr="http://library01.gsfc.nasa.gov/gdprojs/images/aqua-2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80808"/>
                </a:clrFrom>
                <a:clrTo>
                  <a:srgbClr val="080808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621975" y="5717794"/>
              <a:ext cx="474852" cy="457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0" name="Picture 10" descr="http://earthobservatory.nasa.gov/Study/Terra/Images/terra_model_lrg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9002" y="5717794"/>
              <a:ext cx="609600" cy="457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1" name="TextBox 90"/>
            <p:cNvSpPr txBox="1"/>
            <p:nvPr/>
          </p:nvSpPr>
          <p:spPr>
            <a:xfrm>
              <a:off x="2479516" y="6171306"/>
              <a:ext cx="636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NOAA</a:t>
              </a:r>
              <a:endParaRPr lang="en-US" sz="12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611134" y="6171306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DMSP</a:t>
              </a:r>
              <a:endParaRPr lang="en-US" sz="12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46410" y="6171306"/>
              <a:ext cx="663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MetOp</a:t>
              </a:r>
              <a:endParaRPr lang="en-US" sz="12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571354" y="6171306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Aqua</a:t>
              </a:r>
              <a:endParaRPr lang="en-US" sz="1200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417168" y="6171306"/>
              <a:ext cx="556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Terra</a:t>
              </a:r>
              <a:endParaRPr lang="en-US" sz="1200" b="1" dirty="0"/>
            </a:p>
          </p:txBody>
        </p:sp>
        <p:pic>
          <p:nvPicPr>
            <p:cNvPr id="96" name="Picture 2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76847" y="3956602"/>
              <a:ext cx="250723" cy="274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7" name="Picture 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30312" y="3956602"/>
              <a:ext cx="277136" cy="274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8" name="Picture 4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47520" y="3910882"/>
              <a:ext cx="270778" cy="3657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9" name="Picture 5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4911" y="3910882"/>
              <a:ext cx="685972" cy="3657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4" name="Group 103"/>
            <p:cNvGrpSpPr/>
            <p:nvPr/>
          </p:nvGrpSpPr>
          <p:grpSpPr>
            <a:xfrm>
              <a:off x="4479681" y="3938725"/>
              <a:ext cx="270778" cy="571324"/>
              <a:chOff x="4634061" y="3593986"/>
              <a:chExt cx="270778" cy="571324"/>
            </a:xfrm>
          </p:grpSpPr>
          <p:pic>
            <p:nvPicPr>
              <p:cNvPr id="100" name="Picture 4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34061" y="3799550"/>
                <a:ext cx="270778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1" name="Picture 4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34061" y="3593986"/>
                <a:ext cx="270778" cy="3657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02" name="Picture 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2537" y="3956602"/>
              <a:ext cx="277136" cy="274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" name="Picture 2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6661" y="3956602"/>
              <a:ext cx="250723" cy="274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5" name="TextBox 104"/>
            <p:cNvSpPr txBox="1"/>
            <p:nvPr/>
          </p:nvSpPr>
          <p:spPr>
            <a:xfrm>
              <a:off x="809087" y="3758047"/>
              <a:ext cx="8963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METEOSAT</a:t>
              </a:r>
              <a:endParaRPr lang="en-US" sz="1000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16164" y="3758047"/>
              <a:ext cx="8467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FENG YUN</a:t>
              </a:r>
              <a:endParaRPr lang="en-US" sz="1000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612270" y="3758047"/>
              <a:ext cx="6270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MTSAT</a:t>
              </a:r>
              <a:endParaRPr lang="en-US" sz="10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804833" y="3758047"/>
              <a:ext cx="5533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GOES</a:t>
              </a:r>
              <a:endParaRPr lang="en-US" sz="1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2"/>
          <p:cNvSpPr>
            <a:spLocks noChangeArrowheads="1"/>
          </p:cNvSpPr>
          <p:nvPr/>
        </p:nvSpPr>
        <p:spPr bwMode="auto">
          <a:xfrm>
            <a:off x="229083" y="1279563"/>
            <a:ext cx="5043565" cy="509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000" b="1" dirty="0" smtClean="0"/>
              <a:t>Automated Tropical Cyclone Forecast (ATCF) System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1800" b="1" dirty="0" smtClean="0"/>
              <a:t>Vital for JTWC ops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1800" b="1" dirty="0" smtClean="0"/>
              <a:t>Access and display of data via single tool optimizes TDOs time in high-tempo operations 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endParaRPr lang="en-US" sz="2000" b="1" dirty="0" smtClean="0"/>
          </a:p>
          <a:p>
            <a:pPr marL="742950" lvl="1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endParaRPr lang="en-US" sz="2000" b="1" dirty="0" smtClean="0"/>
          </a:p>
          <a:p>
            <a:pPr marL="285750" indent="-285750" eaLnBrk="0" hangingPunct="0">
              <a:lnSpc>
                <a:spcPct val="80000"/>
              </a:lnSpc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dirty="0" smtClean="0"/>
              <a:t>Hurricane Hunters – WC130J</a:t>
            </a:r>
          </a:p>
          <a:p>
            <a:pPr marL="742950" lvl="1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1800" b="1" dirty="0" smtClean="0"/>
              <a:t>AFRC environmental recon mission corrects/validates satellite interrogation techniques</a:t>
            </a:r>
          </a:p>
        </p:txBody>
      </p:sp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1295400" y="76200"/>
            <a:ext cx="745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2800" b="1" i="1" dirty="0">
                <a:solidFill>
                  <a:srgbClr val="151C77"/>
                </a:solidFill>
              </a:rPr>
              <a:t>USAF Tropical Cyclone Support</a:t>
            </a:r>
            <a:br>
              <a:rPr lang="en-US" sz="2800" b="1" i="1" dirty="0">
                <a:solidFill>
                  <a:srgbClr val="151C77"/>
                </a:solidFill>
              </a:rPr>
            </a:br>
            <a:r>
              <a:rPr lang="en-US" sz="2000" b="1" i="1" dirty="0" smtClean="0">
                <a:solidFill>
                  <a:srgbClr val="151C77"/>
                </a:solidFill>
              </a:rPr>
              <a:t>Strengths Now and for the Future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  <p:pic>
        <p:nvPicPr>
          <p:cNvPr id="7" name="Picture 7" descr="wc-130j_99190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309" y="4144488"/>
            <a:ext cx="3463681" cy="21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2740" y="1362198"/>
            <a:ext cx="3481543" cy="264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1295400" y="76200"/>
            <a:ext cx="745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2800" b="1" i="1" dirty="0">
                <a:solidFill>
                  <a:srgbClr val="151C77"/>
                </a:solidFill>
              </a:rPr>
              <a:t>USAF Tropical Cyclone Support</a:t>
            </a:r>
            <a:br>
              <a:rPr lang="en-US" sz="2800" b="1" i="1" dirty="0">
                <a:solidFill>
                  <a:srgbClr val="151C77"/>
                </a:solidFill>
              </a:rPr>
            </a:br>
            <a:r>
              <a:rPr lang="en-US" sz="2000" b="1" i="1" dirty="0" smtClean="0">
                <a:solidFill>
                  <a:srgbClr val="151C77"/>
                </a:solidFill>
              </a:rPr>
              <a:t>Strengths Now and for the Future</a:t>
            </a:r>
            <a:endParaRPr lang="en-US" sz="3200" b="1" i="1" dirty="0">
              <a:solidFill>
                <a:srgbClr val="151C77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7813" y="1295934"/>
            <a:ext cx="8716962" cy="4743450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AFWA is currently running UKMO UM: 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Uses 4DVAR initialization fields from UKMO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25km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horiz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res. (future ~17km), 70 vert. levels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4x/day to 240hrs (future 384hrs), 3hr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increment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31775" indent="-282575" eaLnBrk="0" hangingPunct="0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Future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– UM global ensemble (~50km) to add to </a:t>
            </a:r>
            <a:b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AFWA’s global ensemble product suite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provides an additional asset for AFW</a:t>
            </a:r>
            <a:b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forecasters supporting AF/Army </a:t>
            </a:r>
            <a:b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operations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 l="50006" t="11958" r="597" b="2645"/>
          <a:stretch>
            <a:fillRect/>
          </a:stretch>
        </p:blipFill>
        <p:spPr bwMode="auto">
          <a:xfrm>
            <a:off x="5016328" y="5083675"/>
            <a:ext cx="1798342" cy="1243584"/>
          </a:xfrm>
          <a:prstGeom prst="rect">
            <a:avLst/>
          </a:prstGeom>
          <a:noFill/>
          <a:ln w="15875">
            <a:solidFill>
              <a:srgbClr val="151C77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49778" t="11746" r="582" b="1905"/>
          <a:stretch>
            <a:fillRect/>
          </a:stretch>
        </p:blipFill>
        <p:spPr bwMode="auto">
          <a:xfrm>
            <a:off x="6231796" y="4808199"/>
            <a:ext cx="1787277" cy="1243584"/>
          </a:xfrm>
          <a:prstGeom prst="rect">
            <a:avLst/>
          </a:prstGeom>
          <a:noFill/>
          <a:ln w="15875">
            <a:solidFill>
              <a:srgbClr val="151C77"/>
            </a:solidFill>
            <a:miter lim="800000"/>
            <a:headEnd/>
            <a:tailEnd/>
          </a:ln>
        </p:spPr>
      </p:pic>
      <p:pic>
        <p:nvPicPr>
          <p:cNvPr id="11" name="Picture 4" descr="http://www.usno.navy.mil/NOOC/nmfc-ph/RSS/jtwc/warnings/sh14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4724" y="4267814"/>
            <a:ext cx="1743075" cy="1241805"/>
          </a:xfrm>
          <a:prstGeom prst="rect">
            <a:avLst/>
          </a:prstGeom>
          <a:noFill/>
          <a:ln w="15875">
            <a:solidFill>
              <a:srgbClr val="151C77"/>
            </a:solidFill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 l="49771" t="12186" r="771" b="1927"/>
          <a:stretch>
            <a:fillRect/>
          </a:stretch>
        </p:blipFill>
        <p:spPr bwMode="auto">
          <a:xfrm>
            <a:off x="6352307" y="1409700"/>
            <a:ext cx="2591669" cy="1800225"/>
          </a:xfrm>
          <a:prstGeom prst="rect">
            <a:avLst/>
          </a:prstGeom>
          <a:noFill/>
          <a:ln w="15875">
            <a:solidFill>
              <a:srgbClr val="151C77"/>
            </a:solidFill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462279" y="3172361"/>
            <a:ext cx="2371725" cy="2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with Satellite &amp;</a:t>
            </a:r>
            <a:r>
              <a:rPr lang="en-US" sz="900" b="1" kern="0" dirty="0" smtClean="0">
                <a:solidFill>
                  <a:srgbClr val="151C77"/>
                </a:solidFill>
                <a:latin typeface="+mn-lt"/>
              </a:rPr>
              <a:t> </a:t>
            </a:r>
            <a:r>
              <a:rPr lang="en-US" sz="900" b="1" kern="0" dirty="0" err="1" smtClean="0">
                <a:solidFill>
                  <a:srgbClr val="151C77"/>
                </a:solidFill>
                <a:latin typeface="+mn-lt"/>
              </a:rPr>
              <a:t>Spherics</a:t>
            </a:r>
            <a:r>
              <a:rPr lang="en-US" sz="900" b="1" kern="0" dirty="0" smtClean="0">
                <a:solidFill>
                  <a:srgbClr val="151C77"/>
                </a:solidFill>
                <a:latin typeface="+mn-lt"/>
              </a:rPr>
              <a:t> Overlay</a:t>
            </a: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9091</TotalTime>
  <Words>608</Words>
  <Application>Microsoft Office PowerPoint</Application>
  <PresentationFormat>On-screen Show (4:3)</PresentationFormat>
  <Paragraphs>127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USAF(Unclas)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HQ USAF/______, Pentagon, DC 20330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Cantrell, Christopher E Lt Col Mil USAF AF/A3O-WX</dc:creator>
  <cp:lastModifiedBy>Christopher.Cantrell</cp:lastModifiedBy>
  <cp:revision>394</cp:revision>
  <cp:lastPrinted>2001-11-16T21:52:41Z</cp:lastPrinted>
  <dcterms:created xsi:type="dcterms:W3CDTF">2000-04-26T18:38:01Z</dcterms:created>
  <dcterms:modified xsi:type="dcterms:W3CDTF">2011-02-25T14:56:30Z</dcterms:modified>
</cp:coreProperties>
</file>