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35"/>
  </p:notesMasterIdLst>
  <p:handoutMasterIdLst>
    <p:handoutMasterId r:id="rId36"/>
  </p:handoutMasterIdLst>
  <p:sldIdLst>
    <p:sldId id="502" r:id="rId2"/>
    <p:sldId id="503" r:id="rId3"/>
    <p:sldId id="518" r:id="rId4"/>
    <p:sldId id="527" r:id="rId5"/>
    <p:sldId id="562" r:id="rId6"/>
    <p:sldId id="553" r:id="rId7"/>
    <p:sldId id="554" r:id="rId8"/>
    <p:sldId id="549" r:id="rId9"/>
    <p:sldId id="464" r:id="rId10"/>
    <p:sldId id="560" r:id="rId11"/>
    <p:sldId id="550" r:id="rId12"/>
    <p:sldId id="519" r:id="rId13"/>
    <p:sldId id="509" r:id="rId14"/>
    <p:sldId id="559" r:id="rId15"/>
    <p:sldId id="520" r:id="rId16"/>
    <p:sldId id="512" r:id="rId17"/>
    <p:sldId id="536" r:id="rId18"/>
    <p:sldId id="561" r:id="rId19"/>
    <p:sldId id="542" r:id="rId20"/>
    <p:sldId id="543" r:id="rId21"/>
    <p:sldId id="544" r:id="rId22"/>
    <p:sldId id="545" r:id="rId23"/>
    <p:sldId id="538" r:id="rId24"/>
    <p:sldId id="533" r:id="rId25"/>
    <p:sldId id="535" r:id="rId26"/>
    <p:sldId id="523" r:id="rId27"/>
    <p:sldId id="534" r:id="rId28"/>
    <p:sldId id="563" r:id="rId29"/>
    <p:sldId id="564" r:id="rId30"/>
    <p:sldId id="525" r:id="rId31"/>
    <p:sldId id="490" r:id="rId32"/>
    <p:sldId id="422" r:id="rId33"/>
    <p:sldId id="557" r:id="rId34"/>
  </p:sldIdLst>
  <p:sldSz cx="9144000" cy="6858000" type="screen4x3"/>
  <p:notesSz cx="7010400" cy="9296400"/>
  <p:defaultTextStyle>
    <a:defPPr>
      <a:defRPr lang="en-US"/>
    </a:defPPr>
    <a:lvl1pPr algn="l" rtl="0" eaLnBrk="0" fontAlgn="base" hangingPunct="0">
      <a:lnSpc>
        <a:spcPct val="55000"/>
      </a:lnSpc>
      <a:spcBef>
        <a:spcPct val="30000"/>
      </a:spcBef>
      <a:spcAft>
        <a:spcPct val="30000"/>
      </a:spcAft>
      <a:defRPr sz="2400" b="1" kern="1200">
        <a:solidFill>
          <a:schemeClr val="tx1"/>
        </a:solidFill>
        <a:latin typeface="Arial" pitchFamily="34" charset="0"/>
        <a:ea typeface="+mn-ea"/>
        <a:cs typeface="+mn-cs"/>
      </a:defRPr>
    </a:lvl1pPr>
    <a:lvl2pPr marL="457200" algn="l" rtl="0" eaLnBrk="0" fontAlgn="base" hangingPunct="0">
      <a:lnSpc>
        <a:spcPct val="55000"/>
      </a:lnSpc>
      <a:spcBef>
        <a:spcPct val="30000"/>
      </a:spcBef>
      <a:spcAft>
        <a:spcPct val="30000"/>
      </a:spcAft>
      <a:defRPr sz="2400" b="1" kern="1200">
        <a:solidFill>
          <a:schemeClr val="tx1"/>
        </a:solidFill>
        <a:latin typeface="Arial" pitchFamily="34" charset="0"/>
        <a:ea typeface="+mn-ea"/>
        <a:cs typeface="+mn-cs"/>
      </a:defRPr>
    </a:lvl2pPr>
    <a:lvl3pPr marL="914400" algn="l" rtl="0" eaLnBrk="0" fontAlgn="base" hangingPunct="0">
      <a:lnSpc>
        <a:spcPct val="55000"/>
      </a:lnSpc>
      <a:spcBef>
        <a:spcPct val="30000"/>
      </a:spcBef>
      <a:spcAft>
        <a:spcPct val="30000"/>
      </a:spcAft>
      <a:defRPr sz="2400" b="1" kern="1200">
        <a:solidFill>
          <a:schemeClr val="tx1"/>
        </a:solidFill>
        <a:latin typeface="Arial" pitchFamily="34" charset="0"/>
        <a:ea typeface="+mn-ea"/>
        <a:cs typeface="+mn-cs"/>
      </a:defRPr>
    </a:lvl3pPr>
    <a:lvl4pPr marL="1371600" algn="l" rtl="0" eaLnBrk="0" fontAlgn="base" hangingPunct="0">
      <a:lnSpc>
        <a:spcPct val="55000"/>
      </a:lnSpc>
      <a:spcBef>
        <a:spcPct val="30000"/>
      </a:spcBef>
      <a:spcAft>
        <a:spcPct val="30000"/>
      </a:spcAft>
      <a:defRPr sz="2400" b="1" kern="1200">
        <a:solidFill>
          <a:schemeClr val="tx1"/>
        </a:solidFill>
        <a:latin typeface="Arial" pitchFamily="34" charset="0"/>
        <a:ea typeface="+mn-ea"/>
        <a:cs typeface="+mn-cs"/>
      </a:defRPr>
    </a:lvl4pPr>
    <a:lvl5pPr marL="1828800" algn="l" rtl="0" eaLnBrk="0" fontAlgn="base" hangingPunct="0">
      <a:lnSpc>
        <a:spcPct val="55000"/>
      </a:lnSpc>
      <a:spcBef>
        <a:spcPct val="30000"/>
      </a:spcBef>
      <a:spcAft>
        <a:spcPct val="3000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80"/>
    <a:srgbClr val="000099"/>
    <a:srgbClr val="FFFFFF"/>
    <a:srgbClr val="EAEAEA"/>
    <a:srgbClr val="C0C0C0"/>
    <a:srgbClr val="FF3300"/>
    <a:srgbClr val="0000FF"/>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63548" autoAdjust="0"/>
  </p:normalViewPr>
  <p:slideViewPr>
    <p:cSldViewPr snapToGrid="0">
      <p:cViewPr varScale="1">
        <p:scale>
          <a:sx n="74" d="100"/>
          <a:sy n="74" d="100"/>
        </p:scale>
        <p:origin x="-690" y="-102"/>
      </p:cViewPr>
      <p:guideLst>
        <p:guide orient="horz" pos="215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0926"/>
    </p:cViewPr>
  </p:sorterViewPr>
  <p:notesViewPr>
    <p:cSldViewPr snapToGrid="0">
      <p:cViewPr>
        <p:scale>
          <a:sx n="66" d="100"/>
          <a:sy n="66" d="100"/>
        </p:scale>
        <p:origin x="-1494" y="66"/>
      </p:cViewPr>
      <p:guideLst>
        <p:guide orient="horz" pos="2926"/>
        <p:guide pos="2209"/>
      </p:guideLst>
    </p:cSldViewPr>
  </p:notesViewPr>
  <p:gridSpacing cx="234086400" cy="234086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1026"/>
          <p:cNvSpPr>
            <a:spLocks noGrp="1" noChangeArrowheads="1"/>
          </p:cNvSpPr>
          <p:nvPr>
            <p:ph type="hdr" sz="quarter"/>
          </p:nvPr>
        </p:nvSpPr>
        <p:spPr bwMode="auto">
          <a:xfrm>
            <a:off x="0" y="0"/>
            <a:ext cx="3038475" cy="461963"/>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lvl1pPr defTabSz="928688">
              <a:lnSpc>
                <a:spcPct val="100000"/>
              </a:lnSpc>
              <a:spcBef>
                <a:spcPct val="0"/>
              </a:spcBef>
              <a:spcAft>
                <a:spcPct val="0"/>
              </a:spcAft>
              <a:defRPr sz="1200" b="0">
                <a:latin typeface="Times New Roman" pitchFamily="18" charset="0"/>
              </a:defRPr>
            </a:lvl1pPr>
          </a:lstStyle>
          <a:p>
            <a:pPr>
              <a:defRPr/>
            </a:pPr>
            <a:endParaRPr lang="en-US"/>
          </a:p>
        </p:txBody>
      </p:sp>
      <p:sp>
        <p:nvSpPr>
          <p:cNvPr id="86019" name="Rectangle 1027"/>
          <p:cNvSpPr>
            <a:spLocks noGrp="1" noChangeArrowheads="1"/>
          </p:cNvSpPr>
          <p:nvPr>
            <p:ph type="dt" sz="quarter" idx="1"/>
          </p:nvPr>
        </p:nvSpPr>
        <p:spPr bwMode="auto">
          <a:xfrm>
            <a:off x="3971925" y="0"/>
            <a:ext cx="3038475" cy="461963"/>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lvl1pPr algn="r" defTabSz="928688">
              <a:lnSpc>
                <a:spcPct val="100000"/>
              </a:lnSpc>
              <a:spcBef>
                <a:spcPct val="0"/>
              </a:spcBef>
              <a:spcAft>
                <a:spcPct val="0"/>
              </a:spcAft>
              <a:defRPr sz="1200" b="0">
                <a:latin typeface="Times New Roman" pitchFamily="18" charset="0"/>
              </a:defRPr>
            </a:lvl1pPr>
          </a:lstStyle>
          <a:p>
            <a:pPr>
              <a:defRPr/>
            </a:pPr>
            <a:endParaRPr lang="en-US"/>
          </a:p>
        </p:txBody>
      </p:sp>
      <p:sp>
        <p:nvSpPr>
          <p:cNvPr id="86020" name="Rectangle 1028"/>
          <p:cNvSpPr>
            <a:spLocks noGrp="1" noChangeArrowheads="1"/>
          </p:cNvSpPr>
          <p:nvPr>
            <p:ph type="ftr" sz="quarter" idx="2"/>
          </p:nvPr>
        </p:nvSpPr>
        <p:spPr bwMode="auto">
          <a:xfrm>
            <a:off x="0" y="8855075"/>
            <a:ext cx="3038475" cy="461963"/>
          </a:xfrm>
          <a:prstGeom prst="rect">
            <a:avLst/>
          </a:prstGeom>
          <a:noFill/>
          <a:ln w="12700">
            <a:noFill/>
            <a:miter lim="800000"/>
            <a:headEnd type="none" w="sm" len="sm"/>
            <a:tailEnd type="none" w="sm" len="sm"/>
          </a:ln>
          <a:effectLst/>
        </p:spPr>
        <p:txBody>
          <a:bodyPr vert="horz" wrap="square" lIns="92821" tIns="46409" rIns="92821" bIns="46409" numCol="1" anchor="b" anchorCtr="0" compatLnSpc="1">
            <a:prstTxWarp prst="textNoShape">
              <a:avLst/>
            </a:prstTxWarp>
          </a:bodyPr>
          <a:lstStyle>
            <a:lvl1pPr defTabSz="928688">
              <a:lnSpc>
                <a:spcPct val="100000"/>
              </a:lnSpc>
              <a:spcBef>
                <a:spcPct val="0"/>
              </a:spcBef>
              <a:spcAft>
                <a:spcPct val="0"/>
              </a:spcAft>
              <a:defRPr sz="1200" b="0">
                <a:latin typeface="Times New Roman" pitchFamily="18" charset="0"/>
              </a:defRPr>
            </a:lvl1pPr>
          </a:lstStyle>
          <a:p>
            <a:pPr>
              <a:defRPr/>
            </a:pPr>
            <a:endParaRPr lang="en-US"/>
          </a:p>
        </p:txBody>
      </p:sp>
      <p:sp>
        <p:nvSpPr>
          <p:cNvPr id="86021" name="Rectangle 1029"/>
          <p:cNvSpPr>
            <a:spLocks noGrp="1" noChangeArrowheads="1"/>
          </p:cNvSpPr>
          <p:nvPr>
            <p:ph type="sldNum" sz="quarter" idx="3"/>
          </p:nvPr>
        </p:nvSpPr>
        <p:spPr bwMode="auto">
          <a:xfrm>
            <a:off x="3971925" y="8855075"/>
            <a:ext cx="3038475" cy="461963"/>
          </a:xfrm>
          <a:prstGeom prst="rect">
            <a:avLst/>
          </a:prstGeom>
          <a:noFill/>
          <a:ln w="12700">
            <a:noFill/>
            <a:miter lim="800000"/>
            <a:headEnd type="none" w="sm" len="sm"/>
            <a:tailEnd type="none" w="sm" len="sm"/>
          </a:ln>
          <a:effectLst/>
        </p:spPr>
        <p:txBody>
          <a:bodyPr vert="horz" wrap="square" lIns="92821" tIns="46409" rIns="92821" bIns="46409" numCol="1" anchor="b" anchorCtr="0" compatLnSpc="1">
            <a:prstTxWarp prst="textNoShape">
              <a:avLst/>
            </a:prstTxWarp>
          </a:bodyPr>
          <a:lstStyle>
            <a:lvl1pPr algn="r" defTabSz="928688">
              <a:lnSpc>
                <a:spcPct val="100000"/>
              </a:lnSpc>
              <a:spcBef>
                <a:spcPct val="0"/>
              </a:spcBef>
              <a:spcAft>
                <a:spcPct val="0"/>
              </a:spcAft>
              <a:defRPr sz="1200" b="0">
                <a:latin typeface="Times New Roman" pitchFamily="18" charset="0"/>
              </a:defRPr>
            </a:lvl1pPr>
          </a:lstStyle>
          <a:p>
            <a:pPr>
              <a:defRPr/>
            </a:pPr>
            <a:fld id="{8CED9E26-0B04-42D6-9B97-8C82EADB87C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8475" cy="465138"/>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lvl1pPr defTabSz="928688">
              <a:lnSpc>
                <a:spcPct val="100000"/>
              </a:lnSpc>
              <a:spcBef>
                <a:spcPct val="0"/>
              </a:spcBef>
              <a:spcAft>
                <a:spcPct val="0"/>
              </a:spcAft>
              <a:defRPr sz="1200" b="0">
                <a:latin typeface="Times New Roman" pitchFamily="18" charset="0"/>
              </a:defRPr>
            </a:lvl1pPr>
          </a:lstStyle>
          <a:p>
            <a:pPr>
              <a:defRPr/>
            </a:pPr>
            <a:endParaRPr lang="en-US"/>
          </a:p>
        </p:txBody>
      </p:sp>
      <p:sp>
        <p:nvSpPr>
          <p:cNvPr id="49155" name="Rectangle 3"/>
          <p:cNvSpPr>
            <a:spLocks noGrp="1" noChangeArrowheads="1"/>
          </p:cNvSpPr>
          <p:nvPr>
            <p:ph type="dt" idx="1"/>
          </p:nvPr>
        </p:nvSpPr>
        <p:spPr bwMode="auto">
          <a:xfrm>
            <a:off x="3971925" y="0"/>
            <a:ext cx="3038475" cy="465138"/>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lvl1pPr algn="r" defTabSz="928688">
              <a:lnSpc>
                <a:spcPct val="100000"/>
              </a:lnSpc>
              <a:spcBef>
                <a:spcPct val="0"/>
              </a:spcBef>
              <a:spcAft>
                <a:spcPct val="0"/>
              </a:spcAft>
              <a:defRPr sz="1200" b="0">
                <a:latin typeface="Times New Roman" pitchFamily="18"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87450" y="698500"/>
            <a:ext cx="4646613" cy="3484563"/>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935038" y="4416425"/>
            <a:ext cx="5140325" cy="4181475"/>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31263"/>
            <a:ext cx="3038475" cy="465137"/>
          </a:xfrm>
          <a:prstGeom prst="rect">
            <a:avLst/>
          </a:prstGeom>
          <a:noFill/>
          <a:ln w="12700">
            <a:noFill/>
            <a:miter lim="800000"/>
            <a:headEnd type="none" w="sm" len="sm"/>
            <a:tailEnd type="none" w="sm" len="sm"/>
          </a:ln>
          <a:effectLst/>
        </p:spPr>
        <p:txBody>
          <a:bodyPr vert="horz" wrap="square" lIns="92821" tIns="46409" rIns="92821" bIns="46409" numCol="1" anchor="b" anchorCtr="0" compatLnSpc="1">
            <a:prstTxWarp prst="textNoShape">
              <a:avLst/>
            </a:prstTxWarp>
          </a:bodyPr>
          <a:lstStyle>
            <a:lvl1pPr defTabSz="928688">
              <a:lnSpc>
                <a:spcPct val="100000"/>
              </a:lnSpc>
              <a:spcBef>
                <a:spcPct val="0"/>
              </a:spcBef>
              <a:spcAft>
                <a:spcPct val="0"/>
              </a:spcAft>
              <a:defRPr sz="1200" b="0">
                <a:latin typeface="Times New Roman" pitchFamily="18" charset="0"/>
              </a:defRPr>
            </a:lvl1pPr>
          </a:lstStyle>
          <a:p>
            <a:pPr>
              <a:defRPr/>
            </a:pPr>
            <a:endParaRPr lang="en-US"/>
          </a:p>
        </p:txBody>
      </p:sp>
      <p:sp>
        <p:nvSpPr>
          <p:cNvPr id="49159" name="Rectangle 7"/>
          <p:cNvSpPr>
            <a:spLocks noGrp="1" noChangeArrowheads="1"/>
          </p:cNvSpPr>
          <p:nvPr>
            <p:ph type="sldNum" sz="quarter" idx="5"/>
          </p:nvPr>
        </p:nvSpPr>
        <p:spPr bwMode="auto">
          <a:xfrm>
            <a:off x="3971925" y="8831263"/>
            <a:ext cx="3038475" cy="465137"/>
          </a:xfrm>
          <a:prstGeom prst="rect">
            <a:avLst/>
          </a:prstGeom>
          <a:noFill/>
          <a:ln w="12700">
            <a:noFill/>
            <a:miter lim="800000"/>
            <a:headEnd type="none" w="sm" len="sm"/>
            <a:tailEnd type="none" w="sm" len="sm"/>
          </a:ln>
          <a:effectLst/>
        </p:spPr>
        <p:txBody>
          <a:bodyPr vert="horz" wrap="square" lIns="92821" tIns="46409" rIns="92821" bIns="46409" numCol="1" anchor="b" anchorCtr="0" compatLnSpc="1">
            <a:prstTxWarp prst="textNoShape">
              <a:avLst/>
            </a:prstTxWarp>
          </a:bodyPr>
          <a:lstStyle>
            <a:lvl1pPr algn="r" defTabSz="928688">
              <a:lnSpc>
                <a:spcPct val="100000"/>
              </a:lnSpc>
              <a:spcBef>
                <a:spcPct val="0"/>
              </a:spcBef>
              <a:spcAft>
                <a:spcPct val="0"/>
              </a:spcAft>
              <a:defRPr sz="1200" b="0">
                <a:latin typeface="Times New Roman" pitchFamily="18" charset="0"/>
              </a:defRPr>
            </a:lvl1pPr>
          </a:lstStyle>
          <a:p>
            <a:pPr>
              <a:defRPr/>
            </a:pPr>
            <a:fld id="{F4011686-518E-4882-B4C8-004B1DD706B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25000"/>
      </a:spcBef>
      <a:spcAft>
        <a:spcPct val="25000"/>
      </a:spcAft>
      <a:defRPr sz="1600" b="1" kern="1200">
        <a:solidFill>
          <a:schemeClr val="tx1"/>
        </a:solidFill>
        <a:latin typeface="Arial" charset="0"/>
        <a:ea typeface="+mn-ea"/>
        <a:cs typeface="+mn-cs"/>
      </a:defRPr>
    </a:lvl1pPr>
    <a:lvl2pPr marL="457200" algn="l" rtl="0" eaLnBrk="0" fontAlgn="base" hangingPunct="0">
      <a:spcBef>
        <a:spcPct val="25000"/>
      </a:spcBef>
      <a:spcAft>
        <a:spcPct val="25000"/>
      </a:spcAft>
      <a:defRPr sz="1600" b="1" kern="1200">
        <a:solidFill>
          <a:schemeClr val="tx1"/>
        </a:solidFill>
        <a:latin typeface="Arial" charset="0"/>
        <a:ea typeface="+mn-ea"/>
        <a:cs typeface="+mn-cs"/>
      </a:defRPr>
    </a:lvl2pPr>
    <a:lvl3pPr marL="914400" algn="l" rtl="0" eaLnBrk="0" fontAlgn="base" hangingPunct="0">
      <a:spcBef>
        <a:spcPct val="25000"/>
      </a:spcBef>
      <a:spcAft>
        <a:spcPct val="25000"/>
      </a:spcAft>
      <a:defRPr sz="1600" b="1" kern="1200">
        <a:solidFill>
          <a:schemeClr val="tx1"/>
        </a:solidFill>
        <a:latin typeface="Arial" charset="0"/>
        <a:ea typeface="+mn-ea"/>
        <a:cs typeface="+mn-cs"/>
      </a:defRPr>
    </a:lvl3pPr>
    <a:lvl4pPr marL="1371600" algn="l" rtl="0" eaLnBrk="0" fontAlgn="base" hangingPunct="0">
      <a:spcBef>
        <a:spcPct val="25000"/>
      </a:spcBef>
      <a:spcAft>
        <a:spcPct val="25000"/>
      </a:spcAft>
      <a:defRPr sz="1600" b="1" kern="1200">
        <a:solidFill>
          <a:schemeClr val="tx1"/>
        </a:solidFill>
        <a:latin typeface="Arial" charset="0"/>
        <a:ea typeface="+mn-ea"/>
        <a:cs typeface="+mn-cs"/>
      </a:defRPr>
    </a:lvl4pPr>
    <a:lvl5pPr marL="1828800" algn="l" rtl="0" eaLnBrk="0" fontAlgn="base" hangingPunct="0">
      <a:spcBef>
        <a:spcPct val="25000"/>
      </a:spcBef>
      <a:spcAft>
        <a:spcPct val="25000"/>
      </a:spcAft>
      <a:defRPr sz="1600" b="1"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E39D4C2-7FF3-41A9-A50E-062FC64CF0D2}"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117475" y="4587875"/>
            <a:ext cx="6792913" cy="4181475"/>
          </a:xfrm>
          <a:noFill/>
          <a:ln w="9525"/>
        </p:spPr>
        <p:txBody>
          <a:bodyPr/>
          <a:lstStyle/>
          <a:p>
            <a:r>
              <a:rPr lang="en-US" sz="1800" smtClean="0">
                <a:latin typeface="Arial" pitchFamily="34" charset="0"/>
              </a:rPr>
              <a:t>This slide is on the screen as the FC walks to podium</a:t>
            </a:r>
          </a:p>
          <a:p>
            <a:endParaRPr lang="en-US" sz="1800" smtClean="0">
              <a:latin typeface="Arial" pitchFamily="34" charset="0"/>
            </a:endParaRPr>
          </a:p>
          <a:p>
            <a:endParaRPr lang="en-US" sz="180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7A56B83C-073A-479B-8AE8-8EBCD925571A}" type="slidenum">
              <a:rPr lang="en-US" sz="1200" b="0">
                <a:latin typeface="Times New Roman" pitchFamily="18" charset="0"/>
              </a:rPr>
              <a:pPr algn="r" defTabSz="928688">
                <a:lnSpc>
                  <a:spcPct val="100000"/>
                </a:lnSpc>
                <a:spcBef>
                  <a:spcPct val="0"/>
                </a:spcBef>
                <a:spcAft>
                  <a:spcPct val="0"/>
                </a:spcAft>
              </a:pPr>
              <a:t>10</a:t>
            </a:fld>
            <a:endParaRPr lang="en-US" sz="1200" b="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0" y="4416425"/>
            <a:ext cx="7010400" cy="4181475"/>
          </a:xfrm>
          <a:noFill/>
          <a:ln w="9525"/>
        </p:spPr>
        <p:txBody>
          <a:bodyPr/>
          <a:lstStyle/>
          <a:p>
            <a:pPr>
              <a:lnSpc>
                <a:spcPct val="105000"/>
              </a:lnSpc>
            </a:pPr>
            <a:r>
              <a:rPr lang="en-US" sz="1800" dirty="0" smtClean="0">
                <a:latin typeface="Arial" pitchFamily="34" charset="0"/>
              </a:rPr>
              <a:t>- I will now </a:t>
            </a:r>
            <a:r>
              <a:rPr lang="en-US" sz="1800" u="sng" dirty="0" smtClean="0">
                <a:latin typeface="Arial" pitchFamily="34" charset="0"/>
              </a:rPr>
              <a:t>highlight</a:t>
            </a:r>
            <a:r>
              <a:rPr lang="en-US" sz="1800" dirty="0" smtClean="0">
                <a:latin typeface="Arial" pitchFamily="34" charset="0"/>
              </a:rPr>
              <a:t> some of the agenda items for the remainder of the week.</a:t>
            </a:r>
          </a:p>
          <a:p>
            <a:pPr>
              <a:lnSpc>
                <a:spcPct val="105000"/>
              </a:lnSpc>
            </a:pPr>
            <a:endParaRPr lang="en-US" sz="1800" i="1" dirty="0" smtClean="0">
              <a:solidFill>
                <a:srgbClr val="0000CC"/>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7A56B83C-073A-479B-8AE8-8EBCD925571A}" type="slidenum">
              <a:rPr lang="en-US" sz="1200" b="0">
                <a:latin typeface="Times New Roman" pitchFamily="18" charset="0"/>
              </a:rPr>
              <a:pPr algn="r" defTabSz="928688">
                <a:lnSpc>
                  <a:spcPct val="100000"/>
                </a:lnSpc>
                <a:spcBef>
                  <a:spcPct val="0"/>
                </a:spcBef>
                <a:spcAft>
                  <a:spcPct val="0"/>
                </a:spcAft>
              </a:pPr>
              <a:t>11</a:t>
            </a:fld>
            <a:endParaRPr lang="en-US" sz="1200" b="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0" y="4416425"/>
            <a:ext cx="7010400" cy="4181475"/>
          </a:xfrm>
          <a:noFill/>
          <a:ln w="9525"/>
        </p:spPr>
        <p:txBody>
          <a:bodyPr/>
          <a:lstStyle/>
          <a:p>
            <a:pPr>
              <a:lnSpc>
                <a:spcPct val="110000"/>
              </a:lnSpc>
            </a:pPr>
            <a:endParaRPr lang="en-US" sz="1800"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81B9C51-197E-4A29-AD8F-F3C3B5FA7B19}" type="slidenum">
              <a:rPr lang="en-US" smtClean="0"/>
              <a:pPr/>
              <a:t>12</a:t>
            </a:fld>
            <a:endParaRPr lang="en-US" smtClean="0"/>
          </a:p>
        </p:txBody>
      </p:sp>
      <p:sp>
        <p:nvSpPr>
          <p:cNvPr id="37891"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0" y="4290378"/>
            <a:ext cx="7010400" cy="4792662"/>
          </a:xfrm>
          <a:noFill/>
          <a:ln w="9525"/>
        </p:spPr>
        <p:txBody>
          <a:bodyPr/>
          <a:lstStyle/>
          <a:p>
            <a:pPr>
              <a:spcBef>
                <a:spcPts val="600"/>
              </a:spcBef>
              <a:spcAft>
                <a:spcPts val="600"/>
              </a:spcAft>
            </a:pPr>
            <a:endParaRPr lang="en-US" sz="1400"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A761959-D73F-4784-8344-6208B674C49E}" type="slidenum">
              <a:rPr lang="en-US" smtClean="0"/>
              <a:pPr/>
              <a:t>13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0" y="4416425"/>
            <a:ext cx="7010400" cy="4181475"/>
          </a:xfrm>
          <a:noFill/>
          <a:ln w="9525"/>
        </p:spPr>
        <p:txBody>
          <a:bodyPr/>
          <a:lstStyle/>
          <a:p>
            <a:pPr>
              <a:lnSpc>
                <a:spcPct val="110000"/>
              </a:lnSpc>
            </a:pPr>
            <a:endParaRPr lang="en-US" sz="1800"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A761959-D73F-4784-8344-6208B674C49E}" type="slidenum">
              <a:rPr lang="en-US" smtClean="0"/>
              <a:pPr/>
              <a:t>14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0" y="4416425"/>
            <a:ext cx="7010400" cy="4181475"/>
          </a:xfrm>
          <a:noFill/>
          <a:ln w="9525"/>
        </p:spPr>
        <p:txBody>
          <a:bodyPr/>
          <a:lstStyle/>
          <a:p>
            <a:pPr>
              <a:lnSpc>
                <a:spcPct val="110000"/>
              </a:lnSpc>
            </a:pPr>
            <a:endParaRPr lang="en-US" sz="180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870D15A9-80FA-43AF-9E86-19DA06C78E8B}" type="slidenum">
              <a:rPr lang="en-US" sz="1200" b="0">
                <a:latin typeface="Times New Roman" pitchFamily="18" charset="0"/>
              </a:rPr>
              <a:pPr algn="r" defTabSz="928688">
                <a:lnSpc>
                  <a:spcPct val="100000"/>
                </a:lnSpc>
                <a:spcBef>
                  <a:spcPct val="0"/>
                </a:spcBef>
                <a:spcAft>
                  <a:spcPct val="0"/>
                </a:spcAft>
              </a:pPr>
              <a:t>15</a:t>
            </a:fld>
            <a:endParaRPr lang="en-US" sz="1200" b="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0" y="4416425"/>
            <a:ext cx="7010400" cy="4181475"/>
          </a:xfrm>
          <a:noFill/>
          <a:ln w="9525"/>
        </p:spPr>
        <p:txBody>
          <a:bodyPr/>
          <a:lstStyle/>
          <a:p>
            <a:pPr>
              <a:lnSpc>
                <a:spcPct val="110000"/>
              </a:lnSpc>
            </a:pPr>
            <a:endParaRPr lang="en-US" sz="180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CF9849D-16E5-45DF-B364-F1E4D20465CB}" type="slidenum">
              <a:rPr lang="en-US" smtClean="0"/>
              <a:pPr/>
              <a:t>16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0" y="4559300"/>
            <a:ext cx="7010400" cy="4181475"/>
          </a:xfrm>
          <a:noFill/>
          <a:ln w="9525"/>
        </p:spPr>
        <p:txBody>
          <a:bodyPr/>
          <a:lstStyle/>
          <a:p>
            <a:pPr>
              <a:lnSpc>
                <a:spcPct val="110000"/>
              </a:lnSpc>
            </a:pPr>
            <a:endParaRPr lang="en-US" sz="1800"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5B94632C-E421-4B72-834E-87CE8228E8FF}" type="slidenum">
              <a:rPr lang="en-US" sz="1200" b="0">
                <a:latin typeface="Times New Roman" pitchFamily="18" charset="0"/>
              </a:rPr>
              <a:pPr algn="r" defTabSz="928688">
                <a:lnSpc>
                  <a:spcPct val="100000"/>
                </a:lnSpc>
                <a:spcBef>
                  <a:spcPct val="0"/>
                </a:spcBef>
                <a:spcAft>
                  <a:spcPct val="0"/>
                </a:spcAft>
              </a:pPr>
              <a:t>17</a:t>
            </a:fld>
            <a:endParaRPr lang="en-US" sz="1200" b="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87313" y="4416425"/>
            <a:ext cx="6838950" cy="4803775"/>
          </a:xfrm>
          <a:noFill/>
          <a:ln w="9525"/>
        </p:spPr>
        <p:txBody>
          <a:bodyPr/>
          <a:lstStyle/>
          <a:p>
            <a:endParaRPr lang="en-US" sz="180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DE667C5E-9FE8-4298-975B-42EDAB1F6CEE}" type="slidenum">
              <a:rPr lang="en-US" sz="1200" b="0">
                <a:latin typeface="Times New Roman" pitchFamily="18" charset="0"/>
              </a:rPr>
              <a:pPr algn="r" defTabSz="928688">
                <a:lnSpc>
                  <a:spcPct val="100000"/>
                </a:lnSpc>
                <a:spcBef>
                  <a:spcPct val="0"/>
                </a:spcBef>
                <a:spcAft>
                  <a:spcPct val="0"/>
                </a:spcAft>
              </a:pPr>
              <a:t>18</a:t>
            </a:fld>
            <a:endParaRPr lang="en-US" sz="1200" b="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0" y="4287838"/>
            <a:ext cx="7010400" cy="4932362"/>
          </a:xfrm>
          <a:noFill/>
          <a:ln w="9525"/>
        </p:spPr>
        <p:txBody>
          <a:bodyPr/>
          <a:lstStyle/>
          <a:p>
            <a:pPr>
              <a:spcBef>
                <a:spcPts val="300"/>
              </a:spcBef>
              <a:spcAft>
                <a:spcPts val="300"/>
              </a:spcAft>
            </a:pPr>
            <a:r>
              <a:rPr lang="en-US" sz="2000" dirty="0" smtClean="0">
                <a:latin typeface="Arial" pitchFamily="34" charset="0"/>
              </a:rPr>
              <a:t>It gives me great pleasure to introduce an individual that I had the pleasure of meeting back in September 2000. I met the next speaker in </a:t>
            </a:r>
            <a:r>
              <a:rPr lang="en-US" sz="2000" dirty="0" smtClean="0"/>
              <a:t>Galveston, Texas, at the Centennial Remembrance event of The Galveston Storm of 1900.</a:t>
            </a:r>
          </a:p>
          <a:p>
            <a:pPr>
              <a:spcBef>
                <a:spcPts val="300"/>
              </a:spcBef>
              <a:spcAft>
                <a:spcPts val="300"/>
              </a:spcAft>
            </a:pPr>
            <a:endParaRPr lang="en-US" sz="2000" dirty="0" smtClean="0">
              <a:latin typeface="Arial" pitchFamily="34" charset="0"/>
            </a:endParaRPr>
          </a:p>
          <a:p>
            <a:pPr>
              <a:spcBef>
                <a:spcPts val="300"/>
              </a:spcBef>
              <a:spcAft>
                <a:spcPts val="300"/>
              </a:spcAft>
            </a:pPr>
            <a:r>
              <a:rPr lang="en-US" sz="2000" dirty="0" smtClean="0">
                <a:latin typeface="Arial" pitchFamily="34" charset="0"/>
              </a:rPr>
              <a:t>And who am I talking about…(next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DE667C5E-9FE8-4298-975B-42EDAB1F6CEE}" type="slidenum">
              <a:rPr lang="en-US" sz="1200" b="0">
                <a:latin typeface="Times New Roman" pitchFamily="18" charset="0"/>
              </a:rPr>
              <a:pPr algn="r" defTabSz="928688">
                <a:lnSpc>
                  <a:spcPct val="100000"/>
                </a:lnSpc>
                <a:spcBef>
                  <a:spcPct val="0"/>
                </a:spcBef>
                <a:spcAft>
                  <a:spcPct val="0"/>
                </a:spcAft>
              </a:pPr>
              <a:t>19</a:t>
            </a:fld>
            <a:endParaRPr lang="en-US" sz="1200" b="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0" y="4226878"/>
            <a:ext cx="7010400" cy="5069522"/>
          </a:xfrm>
          <a:noFill/>
          <a:ln w="9525"/>
        </p:spPr>
        <p:txBody>
          <a:bodyPr/>
          <a:lstStyle/>
          <a:p>
            <a:pPr>
              <a:spcBef>
                <a:spcPts val="300"/>
              </a:spcBef>
              <a:spcAft>
                <a:spcPts val="300"/>
              </a:spcAft>
            </a:pPr>
            <a:r>
              <a:rPr lang="en-US" sz="1300" dirty="0" smtClean="0"/>
              <a:t>Given his distinguished record and his long exposure on television around the globe, Dan Rather may be the best-known journalist in the world. He has covered virtually every major event in the world in the past 60 years. His resume reads like a history book, from his early local reporting in Texas on </a:t>
            </a:r>
            <a:r>
              <a:rPr lang="en-US" sz="1300" u="sng" dirty="0" smtClean="0"/>
              <a:t>Hurricane Carla</a:t>
            </a:r>
            <a:r>
              <a:rPr lang="en-US" sz="1300" dirty="0" smtClean="0"/>
              <a:t> to his unparalleled work covering the assassination of President John F. Kennedy; the civil rights movement; the White House and national politics; wars in Vietnam, Afghanistan, the Persian Gulf, Yugoslavia and Iraq. From his first days as the Associated Press reporter in Huntsville, Texas, in 1950, Mr. Rather has more than earned his reputation as the “hardest working man in broadcast journalism.”</a:t>
            </a:r>
          </a:p>
          <a:p>
            <a:pPr>
              <a:spcBef>
                <a:spcPts val="300"/>
              </a:spcBef>
              <a:spcAft>
                <a:spcPts val="300"/>
              </a:spcAft>
            </a:pPr>
            <a:r>
              <a:rPr lang="en-US" sz="1300" dirty="0" smtClean="0"/>
              <a:t>He has interviewed every United States president from Dwight D. Eisenhower to George W. Bush and Barack Obama, and virtually every major international leader of the past 30 years. Most recently, this fall Dan Rather Reports was honored with an Emmy award for investigative business reporting.</a:t>
            </a:r>
          </a:p>
          <a:p>
            <a:pPr>
              <a:spcBef>
                <a:spcPts val="300"/>
              </a:spcBef>
              <a:spcAft>
                <a:spcPts val="300"/>
              </a:spcAft>
            </a:pPr>
            <a:r>
              <a:rPr lang="en-US" sz="1300" dirty="0" smtClean="0"/>
              <a:t>Mr. Rather began his career in journalism in 1950 as an Associated Press reporter in Huntsville, Texas. Prior to joining CBS News, he was news director at KHOU-TV, the CBS affiliate in Houston. He was a correspondent for </a:t>
            </a:r>
            <a:r>
              <a:rPr lang="en-US" sz="1300" i="1" dirty="0" smtClean="0"/>
              <a:t>60 Minutes </a:t>
            </a:r>
            <a:r>
              <a:rPr lang="en-US" sz="1300" dirty="0" smtClean="0"/>
              <a:t>from October 1975 to September 1981, and again from March 2005 to the summer of 2006. Mr. Rather served as anchor and managing editor of the CBS Evening News from March 9, 1981 to March 9, 2005, the longest such tenure in broadcast journalism history. He also helped to found and served as a correspondent for 60 Minutes II from its debut on Jan. 13, 1999, to its final edition in September 2005. In 2006, Mr. Rather founded the company News and Guts and became anchor and managing editor of </a:t>
            </a:r>
            <a:r>
              <a:rPr lang="en-US" sz="1300" dirty="0" err="1" smtClean="0"/>
              <a:t>HDNet’s</a:t>
            </a:r>
            <a:r>
              <a:rPr lang="en-US" sz="1300" dirty="0" smtClean="0"/>
              <a:t> Dan Rather Reports, which specializes in investigative journalism and international reporting.</a:t>
            </a:r>
          </a:p>
          <a:p>
            <a:pPr>
              <a:spcBef>
                <a:spcPts val="300"/>
              </a:spcBef>
              <a:spcAft>
                <a:spcPts val="300"/>
              </a:spcAft>
            </a:pPr>
            <a:r>
              <a:rPr lang="en-US" sz="1300" dirty="0" smtClean="0">
                <a:latin typeface="Arial" pitchFamily="34" charset="0"/>
              </a:rPr>
              <a:t>Please welcome Mr. Dan Rather.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13AAF14-9433-4909-8606-6A8AB695F63D}" type="slidenum">
              <a:rPr lang="en-US" smtClean="0"/>
              <a:pPr/>
              <a:t>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0" y="4211638"/>
            <a:ext cx="7010400" cy="4945062"/>
          </a:xfrm>
          <a:noFill/>
          <a:ln w="9525"/>
        </p:spPr>
        <p:txBody>
          <a:bodyPr/>
          <a:lstStyle/>
          <a:p>
            <a:pPr>
              <a:lnSpc>
                <a:spcPct val="105000"/>
              </a:lnSpc>
              <a:buFontTx/>
              <a:buChar char="-"/>
            </a:pPr>
            <a:r>
              <a:rPr lang="en-US" dirty="0" smtClean="0">
                <a:latin typeface="Arial" pitchFamily="34" charset="0"/>
              </a:rPr>
              <a:t> Good afternoon and welcome the 65</a:t>
            </a:r>
            <a:r>
              <a:rPr lang="en-US" baseline="30000" dirty="0" smtClean="0">
                <a:latin typeface="Arial" pitchFamily="34" charset="0"/>
              </a:rPr>
              <a:t>th</a:t>
            </a:r>
            <a:r>
              <a:rPr lang="en-US" dirty="0" smtClean="0">
                <a:latin typeface="Arial" pitchFamily="34" charset="0"/>
              </a:rPr>
              <a:t> annual Interdepartmental Hurricane Conference.</a:t>
            </a:r>
          </a:p>
          <a:p>
            <a:pPr>
              <a:lnSpc>
                <a:spcPct val="105000"/>
              </a:lnSpc>
              <a:buFontTx/>
              <a:buChar char="-"/>
            </a:pPr>
            <a:r>
              <a:rPr lang="en-US" dirty="0" smtClean="0">
                <a:latin typeface="Arial" pitchFamily="34" charset="0"/>
              </a:rPr>
              <a:t> Our theme this year as you can see on the slide is: </a:t>
            </a:r>
            <a:r>
              <a:rPr lang="en-US" i="1" dirty="0" smtClean="0">
                <a:solidFill>
                  <a:srgbClr val="0000CC"/>
                </a:solidFill>
                <a:latin typeface="Arial" pitchFamily="34" charset="0"/>
              </a:rPr>
              <a:t>“</a:t>
            </a:r>
            <a:r>
              <a:rPr lang="en-US" i="1" dirty="0" smtClean="0">
                <a:solidFill>
                  <a:srgbClr val="0000CC"/>
                </a:solidFill>
              </a:rPr>
              <a:t>Ocean and Atmospheric Influences on Tropical Cyclone Predictions: Challenges and Recent Progress</a:t>
            </a:r>
            <a:r>
              <a:rPr lang="en-US" i="1" dirty="0" smtClean="0">
                <a:solidFill>
                  <a:srgbClr val="0000CC"/>
                </a:solidFill>
                <a:latin typeface="Arial" pitchFamily="34" charset="0"/>
              </a:rPr>
              <a:t>”</a:t>
            </a:r>
          </a:p>
          <a:p>
            <a:pPr>
              <a:lnSpc>
                <a:spcPct val="105000"/>
              </a:lnSpc>
              <a:buFontTx/>
              <a:buChar char="-"/>
            </a:pPr>
            <a:r>
              <a:rPr lang="en-US" dirty="0" smtClean="0">
                <a:latin typeface="Arial" pitchFamily="34" charset="0"/>
              </a:rPr>
              <a:t> We are absolutely delighted to be here in Miami!</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13E86BB1-40AD-4698-90F7-A60877FBA4E6}" type="slidenum">
              <a:rPr lang="en-US" sz="1200" b="0">
                <a:latin typeface="Times New Roman" pitchFamily="18" charset="0"/>
              </a:rPr>
              <a:pPr algn="r" defTabSz="928688">
                <a:lnSpc>
                  <a:spcPct val="100000"/>
                </a:lnSpc>
                <a:spcBef>
                  <a:spcPct val="0"/>
                </a:spcBef>
                <a:spcAft>
                  <a:spcPct val="0"/>
                </a:spcAft>
              </a:pPr>
              <a:t>20</a:t>
            </a:fld>
            <a:endParaRPr lang="en-US" sz="1200" b="0">
              <a:latin typeface="Times New Roman" pitchFamily="18" charset="0"/>
            </a:endParaRPr>
          </a:p>
        </p:txBody>
      </p:sp>
      <p:sp>
        <p:nvSpPr>
          <p:cNvPr id="48131" name="Rectangle 2"/>
          <p:cNvSpPr>
            <a:spLocks noGrp="1" noRot="1" noChangeAspec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568C9B48-B5AC-4CB0-AC7A-50E0FD8B39F9}" type="slidenum">
              <a:rPr lang="en-US" sz="1200" b="0">
                <a:latin typeface="Times New Roman" pitchFamily="18" charset="0"/>
              </a:rPr>
              <a:pPr algn="r" defTabSz="928688">
                <a:lnSpc>
                  <a:spcPct val="100000"/>
                </a:lnSpc>
                <a:spcBef>
                  <a:spcPct val="0"/>
                </a:spcBef>
                <a:spcAft>
                  <a:spcPct val="0"/>
                </a:spcAft>
              </a:pPr>
              <a:t>21</a:t>
            </a:fld>
            <a:endParaRPr lang="en-US" sz="1200" b="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0" y="4487863"/>
            <a:ext cx="7010400" cy="4664075"/>
          </a:xfrm>
          <a:noFill/>
          <a:ln w="9525"/>
        </p:spPr>
        <p:txBody>
          <a:bodyPr/>
          <a:lstStyle/>
          <a:p>
            <a:pPr>
              <a:spcBef>
                <a:spcPct val="20000"/>
              </a:spcBef>
              <a:spcAft>
                <a:spcPct val="20000"/>
              </a:spcAft>
            </a:pPr>
            <a:r>
              <a:rPr lang="en-US" sz="1300" dirty="0" smtClean="0">
                <a:latin typeface="Arial" pitchFamily="34" charset="0"/>
              </a:rPr>
              <a:t>It give me great pleasure to introduce the </a:t>
            </a:r>
            <a:r>
              <a:rPr lang="en-US" sz="1300" dirty="0" err="1" smtClean="0">
                <a:latin typeface="Arial" pitchFamily="34" charset="0"/>
              </a:rPr>
              <a:t>Adminiostrator</a:t>
            </a:r>
            <a:r>
              <a:rPr lang="en-US" sz="1300" dirty="0" smtClean="0">
                <a:latin typeface="Arial" pitchFamily="34" charset="0"/>
              </a:rPr>
              <a:t> of FEMA Region IV,  Major Phillip [Phil] May.</a:t>
            </a:r>
          </a:p>
          <a:p>
            <a:r>
              <a:rPr lang="en-US" sz="1300" dirty="0" smtClean="0"/>
              <a:t>Mr. May coordinates preparedness, response, recovery, and mitigation activities in the eight states in Region IV; Alabama, Florida, Georgia, Kentucky, Mississippi, North Carolina, South Carolina, and Tennessee. Mr. May also manages three transition recovery offices throughout the region: Alabama, Florida, and Mississippi.</a:t>
            </a:r>
          </a:p>
          <a:p>
            <a:r>
              <a:rPr lang="en-US" sz="1300" dirty="0" smtClean="0"/>
              <a:t>May served as Region IV Administrator for 13 years from1981-1994. With more than 21 years at FEMA, May left to pursue opportunities working with U.S. Senator Jeff Sessions of Alabama, and to serve in the Alabama Emergency Management Agency. May returned for his second tour as Region IV Administrator in October 2006 to lead the restructuring of the new FEMA.</a:t>
            </a:r>
          </a:p>
          <a:p>
            <a:r>
              <a:rPr lang="en-US" sz="1300" dirty="0" smtClean="0"/>
              <a:t>During his tenure with FEMA, Mr. May has coordinated FEMA’s preparation and response to some of the nation’s worst disasters, including Hurricane Hugo in 1989 and Andrew in 1992. His work during the recovery from Hurricane Andrew earned Mr. May both the Distinguished Meritorious Service Award and the Distinguished Civil Service Medal. </a:t>
            </a:r>
          </a:p>
          <a:p>
            <a:r>
              <a:rPr lang="en-US" sz="1300" dirty="0" smtClean="0"/>
              <a:t>Mr. May is a native of Alabama and attended the University of Montevallo. He received his commission as an officer in the U.S. Air Force in 1971 and served as a member of the Alabama National Guard from 1971 to 1983.</a:t>
            </a:r>
          </a:p>
          <a:p>
            <a:pPr>
              <a:spcBef>
                <a:spcPct val="20000"/>
              </a:spcBef>
              <a:spcAft>
                <a:spcPct val="20000"/>
              </a:spcAft>
            </a:pPr>
            <a:r>
              <a:rPr lang="en-US" sz="1300" dirty="0" smtClean="0">
                <a:latin typeface="Arial" pitchFamily="34" charset="0"/>
              </a:rPr>
              <a:t>Please welcome Mr. Phil May to this year’s IHC.</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81291C72-A036-4610-A364-5F20C06397B8}" type="slidenum">
              <a:rPr lang="en-US" sz="1200" b="0">
                <a:latin typeface="Times New Roman" pitchFamily="18" charset="0"/>
              </a:rPr>
              <a:pPr algn="r" defTabSz="928688">
                <a:lnSpc>
                  <a:spcPct val="100000"/>
                </a:lnSpc>
                <a:spcBef>
                  <a:spcPct val="0"/>
                </a:spcBef>
                <a:spcAft>
                  <a:spcPct val="0"/>
                </a:spcAft>
              </a:pPr>
              <a:t>22</a:t>
            </a:fld>
            <a:endParaRPr lang="en-US" sz="1200" b="0">
              <a:latin typeface="Times New Roman" pitchFamily="18" charset="0"/>
            </a:endParaRPr>
          </a:p>
        </p:txBody>
      </p:sp>
      <p:sp>
        <p:nvSpPr>
          <p:cNvPr id="50179" name="Rectangle 2"/>
          <p:cNvSpPr>
            <a:spLocks noGrp="1" noRot="1" noChangeAspect="1" noChangeArrowheads="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C62D9AAF-83BF-4BBA-8883-26CBDE52D42D}" type="slidenum">
              <a:rPr lang="en-US" sz="1200" b="0">
                <a:latin typeface="Times New Roman" pitchFamily="18" charset="0"/>
              </a:rPr>
              <a:pPr algn="r" defTabSz="928688">
                <a:lnSpc>
                  <a:spcPct val="100000"/>
                </a:lnSpc>
                <a:spcBef>
                  <a:spcPct val="0"/>
                </a:spcBef>
                <a:spcAft>
                  <a:spcPct val="0"/>
                </a:spcAft>
              </a:pPr>
              <a:t>23</a:t>
            </a:fld>
            <a:endParaRPr lang="en-US" sz="1200" b="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 name="Rectangle 3"/>
          <p:cNvSpPr txBox="1">
            <a:spLocks noChangeArrowheads="1"/>
          </p:cNvSpPr>
          <p:nvPr/>
        </p:nvSpPr>
        <p:spPr bwMode="auto">
          <a:xfrm>
            <a:off x="0" y="4412298"/>
            <a:ext cx="7010400" cy="4792662"/>
          </a:xfrm>
          <a:prstGeom prst="rect">
            <a:avLst/>
          </a:prstGeom>
          <a:noFill/>
          <a:ln w="9525">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Arial" pitchFamily="34" charset="0"/>
                <a:ea typeface="+mn-ea"/>
                <a:cs typeface="+mn-cs"/>
              </a:rPr>
              <a:t> </a:t>
            </a:r>
            <a:r>
              <a:rPr kumimoji="0" lang="en-US" sz="1400" b="1" i="0" u="none" strike="noStrike" kern="1200" cap="none" spc="0" normalizeH="0" baseline="0" noProof="0" dirty="0" smtClean="0">
                <a:ln>
                  <a:noFill/>
                </a:ln>
                <a:solidFill>
                  <a:schemeClr val="tx1"/>
                </a:solidFill>
                <a:effectLst/>
                <a:uLnTx/>
                <a:uFillTx/>
                <a:latin typeface="Arial" charset="0"/>
                <a:ea typeface="+mn-ea"/>
                <a:cs typeface="+mn-cs"/>
              </a:rPr>
              <a:t>Dr. Kerry Emanuel is Director, Program in Atmospheres, Oceans, and Climate and professor of atmospheric science at the Massachusetts Institute of Technology, where he has been on the faculty since 1981, after spending 3 years as a faculty member at UCLA.  He earned his SB from MIT in 1976 and his PhD in meteorology from MIT in 1978.  Professor Emanuel's research interests focus on tropical meteorology and climate, with a specialty in hurricane physics.  His interests also include cumulus convection, and advanced methods of sampling the atmosphere in aid of numerical weather prediction. </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Arial" charset="0"/>
                <a:ea typeface="+mn-ea"/>
                <a:cs typeface="+mn-cs"/>
              </a:rPr>
              <a:t> Dr. Emanuel is working on various aspects of moist convection in the atmosphere, and on tropical cyclones.  He is interested in fundamental properties of moist convection, including the scaling of convective velocities and the nature of the diurnal cycle of convection over land.</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Arial" charset="0"/>
                <a:ea typeface="+mn-ea"/>
                <a:cs typeface="+mn-cs"/>
              </a:rPr>
              <a:t>He is the author or co-author of over 100 peer-reviewed scientific papers, and two books:</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Arial" charset="0"/>
                <a:ea typeface="+mn-ea"/>
                <a:cs typeface="+mn-cs"/>
              </a:rPr>
              <a:t> - </a:t>
            </a:r>
            <a:r>
              <a:rPr kumimoji="0" lang="en-US" sz="1400" b="1" i="1" u="none" strike="noStrike" kern="1200" cap="none" spc="0" normalizeH="0" baseline="0" noProof="0" dirty="0" smtClean="0">
                <a:ln>
                  <a:noFill/>
                </a:ln>
                <a:solidFill>
                  <a:schemeClr val="tx1"/>
                </a:solidFill>
                <a:effectLst/>
                <a:uLnTx/>
                <a:uFillTx/>
                <a:latin typeface="Arial" charset="0"/>
                <a:ea typeface="+mn-ea"/>
                <a:cs typeface="+mn-cs"/>
              </a:rPr>
              <a:t>Divine Wind: The History and Science of Hurricanes</a:t>
            </a:r>
            <a:r>
              <a:rPr kumimoji="0" lang="en-US" sz="1400" b="1" i="0" u="none" strike="noStrike" kern="1200" cap="none" spc="0" normalizeH="0" baseline="0" noProof="0" dirty="0" smtClean="0">
                <a:ln>
                  <a:noFill/>
                </a:ln>
                <a:solidFill>
                  <a:schemeClr val="tx1"/>
                </a:solidFill>
                <a:effectLst/>
                <a:uLnTx/>
                <a:uFillTx/>
                <a:latin typeface="Arial" charset="0"/>
                <a:ea typeface="+mn-ea"/>
                <a:cs typeface="+mn-cs"/>
              </a:rPr>
              <a:t>, recently released by Oxford University Press and aimed at a general audience</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Arial" charset="0"/>
                <a:ea typeface="+mn-ea"/>
                <a:cs typeface="+mn-cs"/>
              </a:rPr>
              <a:t> - </a:t>
            </a:r>
            <a:r>
              <a:rPr kumimoji="0" lang="en-US" sz="1400" b="1" i="1" u="none" strike="noStrike" kern="1200" cap="none" spc="0" normalizeH="0" baseline="0" noProof="0" dirty="0" smtClean="0">
                <a:ln>
                  <a:noFill/>
                </a:ln>
                <a:solidFill>
                  <a:schemeClr val="tx1"/>
                </a:solidFill>
                <a:effectLst/>
                <a:uLnTx/>
                <a:uFillTx/>
                <a:latin typeface="Arial" charset="0"/>
                <a:ea typeface="+mn-ea"/>
                <a:cs typeface="+mn-cs"/>
              </a:rPr>
              <a:t>What We Know about Climate Change</a:t>
            </a:r>
            <a:r>
              <a:rPr kumimoji="0" lang="en-US" sz="1400" b="1" i="0" u="none" strike="noStrike" kern="1200" cap="none" spc="0" normalizeH="0" baseline="0" noProof="0" dirty="0" smtClean="0">
                <a:ln>
                  <a:noFill/>
                </a:ln>
                <a:solidFill>
                  <a:schemeClr val="tx1"/>
                </a:solidFill>
                <a:effectLst/>
                <a:uLnTx/>
                <a:uFillTx/>
                <a:latin typeface="Arial" charset="0"/>
                <a:ea typeface="+mn-ea"/>
                <a:cs typeface="+mn-cs"/>
              </a:rPr>
              <a:t>, published by the MIT Press.</a:t>
            </a:r>
            <a:endParaRPr kumimoji="0" lang="en-US" sz="1400" b="1"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4BD29897-6E0E-4C05-A209-21282D0A1DA7}" type="slidenum">
              <a:rPr lang="en-US" sz="1200" b="0">
                <a:latin typeface="Times New Roman" pitchFamily="18" charset="0"/>
              </a:rPr>
              <a:pPr algn="r" defTabSz="928688">
                <a:lnSpc>
                  <a:spcPct val="100000"/>
                </a:lnSpc>
                <a:spcBef>
                  <a:spcPct val="0"/>
                </a:spcBef>
                <a:spcAft>
                  <a:spcPct val="0"/>
                </a:spcAft>
              </a:pPr>
              <a:t>24</a:t>
            </a:fld>
            <a:endParaRPr lang="en-US" sz="1200" b="0">
              <a:latin typeface="Times New Roman" pitchFamily="18" charset="0"/>
            </a:endParaRPr>
          </a:p>
        </p:txBody>
      </p:sp>
      <p:sp>
        <p:nvSpPr>
          <p:cNvPr id="52227" name="Rectangle 2"/>
          <p:cNvSpPr>
            <a:spLocks noGrp="1" noRot="1" noChangeAspect="1" noChangeArrowheads="1" noTextEdit="1"/>
          </p:cNvSpPr>
          <p:nvPr>
            <p:ph type="sldImg"/>
          </p:nvPr>
        </p:nvSpPr>
        <p:spPr>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87313" y="4416425"/>
            <a:ext cx="6838950" cy="4803775"/>
          </a:xfrm>
          <a:noFill/>
          <a:ln w="9525"/>
        </p:spPr>
        <p:txBody>
          <a:bodyPr/>
          <a:lstStyle/>
          <a:p>
            <a:endParaRPr lang="en-US" dirty="0" smtClean="0">
              <a:latin typeface="Arial" pitchFamily="34" charset="0"/>
            </a:endParaRPr>
          </a:p>
          <a:p>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0" y="4416425"/>
            <a:ext cx="7010400" cy="4678363"/>
          </a:xfrm>
          <a:noFill/>
          <a:ln w="9525"/>
        </p:spPr>
        <p:txBody>
          <a:bodyPr/>
          <a:lstStyle/>
          <a:p>
            <a:pPr>
              <a:lnSpc>
                <a:spcPct val="105000"/>
              </a:lnSpc>
              <a:spcBef>
                <a:spcPct val="50000"/>
              </a:spcBef>
              <a:spcAft>
                <a:spcPct val="50000"/>
              </a:spcAft>
              <a:buFontTx/>
              <a:buChar char="•"/>
            </a:pPr>
            <a:r>
              <a:rPr lang="en-US" sz="1800" smtClean="0">
                <a:latin typeface="Arial" pitchFamily="34" charset="0"/>
              </a:rPr>
              <a:t>  Questions welcomed...time permitting</a:t>
            </a:r>
          </a:p>
          <a:p>
            <a:pPr>
              <a:lnSpc>
                <a:spcPct val="105000"/>
              </a:lnSpc>
              <a:spcBef>
                <a:spcPct val="50000"/>
              </a:spcBef>
              <a:spcAft>
                <a:spcPct val="50000"/>
              </a:spcAft>
              <a:buFontTx/>
              <a:buChar char="•"/>
            </a:pPr>
            <a:r>
              <a:rPr lang="en-US" sz="1800" smtClean="0">
                <a:latin typeface="Arial" pitchFamily="34" charset="0"/>
              </a:rPr>
              <a:t>  Significant agency issues worked through lead agency representatives.   User community and agency representatives are welcome to raise issues for discussion during the Forecaster / Operations Forum or Workshops</a:t>
            </a:r>
          </a:p>
          <a:p>
            <a:pPr>
              <a:lnSpc>
                <a:spcPct val="105000"/>
              </a:lnSpc>
              <a:spcBef>
                <a:spcPct val="50000"/>
              </a:spcBef>
              <a:spcAft>
                <a:spcPct val="50000"/>
              </a:spcAft>
              <a:buFontTx/>
              <a:buChar char="•"/>
            </a:pPr>
            <a:r>
              <a:rPr lang="en-US" sz="1800" smtClean="0">
                <a:latin typeface="Arial" pitchFamily="34" charset="0"/>
              </a:rPr>
              <a:t>  Significant issues will be reviewed daily at the afternoon OFCM Staff Meeting.  Results of discussions and any action items will be summarized during the Final Plenary Session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18C31C75-7816-4108-B371-A71AFBE60AE5}" type="slidenum">
              <a:rPr lang="en-US" sz="1200" b="0">
                <a:latin typeface="Times New Roman" pitchFamily="18" charset="0"/>
              </a:rPr>
              <a:pPr algn="r" defTabSz="928688">
                <a:lnSpc>
                  <a:spcPct val="100000"/>
                </a:lnSpc>
                <a:spcBef>
                  <a:spcPct val="0"/>
                </a:spcBef>
                <a:spcAft>
                  <a:spcPct val="0"/>
                </a:spcAft>
              </a:pPr>
              <a:t>27</a:t>
            </a:fld>
            <a:endParaRPr lang="en-US" sz="1200" b="0">
              <a:latin typeface="Times New Roman" pitchFamily="18" charset="0"/>
            </a:endParaRPr>
          </a:p>
        </p:txBody>
      </p:sp>
      <p:sp>
        <p:nvSpPr>
          <p:cNvPr id="55299" name="Rectangle 2"/>
          <p:cNvSpPr>
            <a:spLocks noGrp="1" noRot="1" noChangeAspect="1" noChangeArrowheads="1" noTextEdit="1"/>
          </p:cNvSpPr>
          <p:nvPr>
            <p:ph type="sldImg"/>
          </p:nvPr>
        </p:nvSpPr>
        <p:spPr>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A761959-D73F-4784-8344-6208B674C49E}" type="slidenum">
              <a:rPr lang="en-US" smtClean="0"/>
              <a:pPr/>
              <a:t>28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0" y="4416425"/>
            <a:ext cx="7010400" cy="4181475"/>
          </a:xfrm>
          <a:noFill/>
          <a:ln w="9525"/>
        </p:spPr>
        <p:txBody>
          <a:bodyPr/>
          <a:lstStyle/>
          <a:p>
            <a:pPr>
              <a:lnSpc>
                <a:spcPct val="110000"/>
              </a:lnSpc>
            </a:pPr>
            <a:endParaRPr lang="en-US" sz="1800"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D1FAA-0CCD-4D9D-BD62-642A6E215053}" type="slidenum">
              <a:rPr lang="en-US" smtClean="0"/>
              <a:pPr/>
              <a:t>29</a:t>
            </a:fld>
            <a:endParaRPr lang="en-US" smtClean="0"/>
          </a:p>
        </p:txBody>
      </p:sp>
      <p:sp>
        <p:nvSpPr>
          <p:cNvPr id="57347" name="Rectangle 2"/>
          <p:cNvSpPr>
            <a:spLocks noGrp="1" noRot="1" noChangeAspect="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0685A91-6E8E-4CAC-A685-004E68587ABA}" type="slidenum">
              <a:rPr lang="en-US" smtClean="0"/>
              <a:pPr/>
              <a:t>3</a:t>
            </a:fld>
            <a:endParaRPr lang="en-US" smtClean="0"/>
          </a:p>
        </p:txBody>
      </p:sp>
      <p:sp>
        <p:nvSpPr>
          <p:cNvPr id="30723" name="Rectangle 2"/>
          <p:cNvSpPr>
            <a:spLocks noGrp="1" noRot="1" noChangeAspect="1" noChangeArrowheads="1" noTextEdit="1"/>
          </p:cNvSpPr>
          <p:nvPr>
            <p:ph type="sldImg"/>
          </p:nvPr>
        </p:nvSpPr>
        <p:spPr>
          <a:xfrm>
            <a:off x="1185863" y="698500"/>
            <a:ext cx="4646612" cy="3484563"/>
          </a:xfrm>
          <a:ln/>
        </p:spPr>
      </p:sp>
      <p:sp>
        <p:nvSpPr>
          <p:cNvPr id="30724" name="Rectangle 3"/>
          <p:cNvSpPr>
            <a:spLocks noGrp="1" noChangeArrowheads="1"/>
          </p:cNvSpPr>
          <p:nvPr>
            <p:ph type="body" idx="1"/>
          </p:nvPr>
        </p:nvSpPr>
        <p:spPr>
          <a:xfrm>
            <a:off x="0" y="4290378"/>
            <a:ext cx="7010400" cy="5006022"/>
          </a:xfrm>
          <a:noFill/>
          <a:ln w="9525">
            <a:noFill/>
          </a:ln>
        </p:spPr>
        <p:txBody>
          <a:bodyPr/>
          <a:lstStyle/>
          <a:p>
            <a:pPr>
              <a:lnSpc>
                <a:spcPct val="110000"/>
              </a:lnSpc>
              <a:buFontTx/>
              <a:buChar char="-"/>
            </a:pPr>
            <a:r>
              <a:rPr lang="en-US" sz="1300" dirty="0" smtClean="0">
                <a:latin typeface="Arial" pitchFamily="34" charset="0"/>
              </a:rPr>
              <a:t> The Honorable Carlos Alvarez, the Mayor of Miami-Dade County, was expecting to join us, but last Thursday learned of a conflict so he’s not able to be here this afternoon. However, on behalf of Mayor </a:t>
            </a:r>
            <a:r>
              <a:rPr lang="en-US" sz="1300" dirty="0" err="1" smtClean="0">
                <a:latin typeface="Arial" pitchFamily="34" charset="0"/>
              </a:rPr>
              <a:t>Alverez</a:t>
            </a:r>
            <a:r>
              <a:rPr lang="en-US" sz="1300" dirty="0" smtClean="0">
                <a:latin typeface="Arial" pitchFamily="34" charset="0"/>
              </a:rPr>
              <a:t>, </a:t>
            </a:r>
            <a:r>
              <a:rPr lang="en-US" sz="1300" dirty="0" smtClean="0"/>
              <a:t>Assistant County Manager, </a:t>
            </a:r>
            <a:r>
              <a:rPr lang="en-US" sz="1300" dirty="0" err="1" smtClean="0"/>
              <a:t>Alina</a:t>
            </a:r>
            <a:r>
              <a:rPr lang="en-US" sz="1300" dirty="0" smtClean="0"/>
              <a:t> </a:t>
            </a:r>
            <a:r>
              <a:rPr lang="en-US" sz="1300" dirty="0" err="1" smtClean="0"/>
              <a:t>Hudak</a:t>
            </a:r>
            <a:r>
              <a:rPr lang="en-US" sz="1300" dirty="0" smtClean="0">
                <a:latin typeface="Arial" pitchFamily="34" charset="0"/>
              </a:rPr>
              <a:t>, is here to help kick-off the conference and provide some welcoming remarks.</a:t>
            </a:r>
          </a:p>
          <a:p>
            <a:pPr>
              <a:lnSpc>
                <a:spcPct val="110000"/>
              </a:lnSpc>
              <a:buFontTx/>
              <a:buChar char="-"/>
            </a:pPr>
            <a:r>
              <a:rPr lang="en-US" sz="1300" dirty="0" smtClean="0">
                <a:latin typeface="Arial" pitchFamily="34" charset="0"/>
              </a:rPr>
              <a:t> Ms. </a:t>
            </a:r>
            <a:r>
              <a:rPr lang="en-US" sz="1300" dirty="0" err="1" smtClean="0">
                <a:latin typeface="Arial" pitchFamily="34" charset="0"/>
              </a:rPr>
              <a:t>Hudak</a:t>
            </a:r>
            <a:r>
              <a:rPr lang="en-US" sz="1300" dirty="0" smtClean="0">
                <a:latin typeface="Arial" pitchFamily="34" charset="0"/>
              </a:rPr>
              <a:t> i</a:t>
            </a:r>
            <a:r>
              <a:rPr lang="en-US" sz="1300" dirty="0" smtClean="0"/>
              <a:t>s responsible for the effective management of Miami-Dade County government and its more than 30,000 employees. </a:t>
            </a:r>
            <a:r>
              <a:rPr lang="en-US" sz="1300" smtClean="0"/>
              <a:t>She </a:t>
            </a:r>
            <a:r>
              <a:rPr lang="en-US" sz="1300" dirty="0" smtClean="0"/>
              <a:t>continues to serve as one of the highest ranking female executives for Miami-Dade County government. She was also the first woman ever appointed Director of a large operational department when she served as Director of the General Services Administration Department.</a:t>
            </a:r>
          </a:p>
          <a:p>
            <a:pPr>
              <a:lnSpc>
                <a:spcPct val="110000"/>
              </a:lnSpc>
              <a:buFontTx/>
              <a:buChar char="-"/>
            </a:pPr>
            <a:r>
              <a:rPr lang="en-US" sz="1300" dirty="0" smtClean="0">
                <a:latin typeface="Arial" pitchFamily="34" charset="0"/>
              </a:rPr>
              <a:t> Please welcome, </a:t>
            </a:r>
            <a:r>
              <a:rPr lang="en-US" sz="1300" dirty="0" err="1" smtClean="0">
                <a:latin typeface="Arial" pitchFamily="34" charset="0"/>
              </a:rPr>
              <a:t>Alina</a:t>
            </a:r>
            <a:r>
              <a:rPr lang="en-US" sz="1300" dirty="0" smtClean="0">
                <a:latin typeface="Arial" pitchFamily="34" charset="0"/>
              </a:rPr>
              <a:t> </a:t>
            </a:r>
            <a:r>
              <a:rPr lang="en-US" sz="1300" dirty="0" err="1" smtClean="0">
                <a:latin typeface="Arial" pitchFamily="34" charset="0"/>
              </a:rPr>
              <a:t>Hudak</a:t>
            </a:r>
            <a:r>
              <a:rPr lang="en-US" sz="1300" dirty="0" smtClean="0">
                <a:latin typeface="Arial" pitchFamily="34" charset="0"/>
              </a:rPr>
              <a:t>.</a:t>
            </a:r>
          </a:p>
          <a:p>
            <a:pPr>
              <a:lnSpc>
                <a:spcPct val="110000"/>
              </a:lnSpc>
            </a:pPr>
            <a:r>
              <a:rPr lang="en-US" sz="1300" dirty="0" smtClean="0">
                <a:latin typeface="Arial" pitchFamily="34" charset="0"/>
              </a:rPr>
              <a:t>--------------------------------------------------------------------------------------------------------------------------</a:t>
            </a:r>
          </a:p>
          <a:p>
            <a:pPr>
              <a:lnSpc>
                <a:spcPct val="110000"/>
              </a:lnSpc>
              <a:spcBef>
                <a:spcPts val="0"/>
              </a:spcBef>
              <a:spcAft>
                <a:spcPts val="0"/>
              </a:spcAft>
            </a:pPr>
            <a:r>
              <a:rPr lang="en-US" sz="1000" dirty="0" smtClean="0">
                <a:latin typeface="Arial" pitchFamily="34" charset="0"/>
              </a:rPr>
              <a:t>- </a:t>
            </a:r>
            <a:r>
              <a:rPr lang="en-US" sz="1000" dirty="0" smtClean="0"/>
              <a:t>Mayor Carlos Alvarez was re-elected overwhelmingly to a second term on August 26, 2008. Under his leadership, Miami-Dade County is a leaner, more efficient organization.</a:t>
            </a:r>
            <a:br>
              <a:rPr lang="en-US" sz="1000" dirty="0" smtClean="0"/>
            </a:br>
            <a:r>
              <a:rPr lang="en-US" sz="1000" dirty="0" smtClean="0"/>
              <a:t/>
            </a:r>
            <a:br>
              <a:rPr lang="en-US" sz="1000" dirty="0" smtClean="0"/>
            </a:br>
            <a:r>
              <a:rPr lang="en-US" sz="1000" dirty="0" smtClean="0"/>
              <a:t>- The Mayor is responsible for the management of all administrative departments within Miami-Dade County, following a decision made by voters in January  2007, to change the way Miami-Dade County government was run.  He oversees more than 27,000 employees and operates a budget of more than $7 billion dollars.</a:t>
            </a:r>
            <a:br>
              <a:rPr lang="en-US" sz="1000" dirty="0" smtClean="0"/>
            </a:br>
            <a:r>
              <a:rPr lang="en-US" sz="1000" dirty="0" smtClean="0"/>
              <a:t/>
            </a:r>
            <a:br>
              <a:rPr lang="en-US" sz="1000" dirty="0" smtClean="0"/>
            </a:br>
            <a:r>
              <a:rPr lang="en-US" sz="1000" dirty="0" smtClean="0"/>
              <a:t>- His priorities include keeping the County's two largest economic engines—the Airport and Seaport –competitive; stimulating the economy by championing public infrastructure projects; and holding the Urban Development Boundary to prevent urban sprawl.</a:t>
            </a:r>
          </a:p>
          <a:p>
            <a:pPr>
              <a:lnSpc>
                <a:spcPct val="110000"/>
              </a:lnSpc>
              <a:spcBef>
                <a:spcPts val="0"/>
              </a:spcBef>
              <a:spcAft>
                <a:spcPts val="0"/>
              </a:spcAft>
            </a:pPr>
            <a:endParaRPr lang="en-US" sz="1000" dirty="0" smtClean="0"/>
          </a:p>
          <a:p>
            <a:pPr>
              <a:lnSpc>
                <a:spcPct val="110000"/>
              </a:lnSpc>
              <a:spcBef>
                <a:spcPts val="0"/>
              </a:spcBef>
              <a:spcAft>
                <a:spcPts val="0"/>
              </a:spcAft>
              <a:buFontTx/>
              <a:buChar char="-"/>
            </a:pPr>
            <a:r>
              <a:rPr lang="en-US" sz="1000" dirty="0" smtClean="0"/>
              <a:t> Mayor Alvarez first entered elected office on November 16, 2004, after a distinguished 28-year public service career in the Miami-Dade Police Department.</a:t>
            </a:r>
            <a:endParaRPr lang="en-US" sz="1000" dirty="0" smtClean="0">
              <a:latin typeface="Arial" pitchFamily="34" charset="0"/>
            </a:endParaRPr>
          </a:p>
          <a:p>
            <a:pPr>
              <a:spcBef>
                <a:spcPct val="0"/>
              </a:spcBef>
              <a:buFontTx/>
              <a:buChar char="-"/>
            </a:pPr>
            <a:endParaRPr lang="en-US" sz="1300"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5565238C-2653-4534-8EE7-08AD9588F6BB}" type="slidenum">
              <a:rPr lang="en-US" sz="1200" b="0">
                <a:latin typeface="Times New Roman" pitchFamily="18" charset="0"/>
              </a:rPr>
              <a:pPr algn="r" defTabSz="928688">
                <a:lnSpc>
                  <a:spcPct val="100000"/>
                </a:lnSpc>
                <a:spcBef>
                  <a:spcPct val="0"/>
                </a:spcBef>
                <a:spcAft>
                  <a:spcPct val="0"/>
                </a:spcAft>
              </a:pPr>
              <a:t>30</a:t>
            </a:fld>
            <a:endParaRPr lang="en-US" sz="1200" b="0">
              <a:latin typeface="Times New Roman" pitchFamily="18" charset="0"/>
            </a:endParaRPr>
          </a:p>
        </p:txBody>
      </p:sp>
      <p:sp>
        <p:nvSpPr>
          <p:cNvPr id="56323" name="Rectangle 2"/>
          <p:cNvSpPr>
            <a:spLocks noGrp="1" noRot="1" noChangeAspect="1" noChangeArrowheads="1" noTextEdit="1"/>
          </p:cNvSpPr>
          <p:nvPr>
            <p:ph type="sldImg"/>
          </p:nvPr>
        </p:nvSpPr>
        <p:spPr>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D1FAA-0CCD-4D9D-BD62-642A6E215053}" type="slidenum">
              <a:rPr lang="en-US" smtClean="0"/>
              <a:pPr/>
              <a:t>31</a:t>
            </a:fld>
            <a:endParaRPr lang="en-US" smtClean="0"/>
          </a:p>
        </p:txBody>
      </p:sp>
      <p:sp>
        <p:nvSpPr>
          <p:cNvPr id="57347" name="Rectangle 2"/>
          <p:cNvSpPr>
            <a:spLocks noGrp="1" noRot="1" noChangeAspect="1" noChangeArrowheads="1" noTextEdit="1"/>
          </p:cNvSpPr>
          <p:nvPr>
            <p:ph type="sldImg"/>
          </p:nvPr>
        </p:nvSpPr>
        <p:spPr>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DADDF14-5B9A-4FC8-975B-502DC305363E}" type="slidenum">
              <a:rPr lang="en-US" smtClean="0"/>
              <a:pPr/>
              <a:t>32</a:t>
            </a:fld>
            <a:endParaRPr lang="en-US" smtClean="0"/>
          </a:p>
        </p:txBody>
      </p:sp>
      <p:sp>
        <p:nvSpPr>
          <p:cNvPr id="58371" name="Rectangle 2"/>
          <p:cNvSpPr>
            <a:spLocks noGrp="1" noRot="1" noChangeAspect="1" noChangeArrowheads="1" noTextEdit="1"/>
          </p:cNvSpPr>
          <p:nvPr>
            <p:ph type="sldImg"/>
          </p:nvPr>
        </p:nvSpPr>
        <p:spPr>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D1FAA-0CCD-4D9D-BD62-642A6E215053}" type="slidenum">
              <a:rPr lang="en-US" smtClean="0"/>
              <a:pPr/>
              <a:t>33</a:t>
            </a:fld>
            <a:endParaRPr lang="en-US" smtClean="0"/>
          </a:p>
        </p:txBody>
      </p:sp>
      <p:sp>
        <p:nvSpPr>
          <p:cNvPr id="57347" name="Rectangle 2"/>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1322C71D-B724-4B07-83E7-500B95412141}" type="slidenum">
              <a:rPr lang="en-US" sz="1200" b="0">
                <a:latin typeface="Times New Roman" pitchFamily="18" charset="0"/>
              </a:rPr>
              <a:pPr algn="r" defTabSz="928688">
                <a:lnSpc>
                  <a:spcPct val="100000"/>
                </a:lnSpc>
                <a:spcBef>
                  <a:spcPct val="0"/>
                </a:spcBef>
                <a:spcAft>
                  <a:spcPct val="0"/>
                </a:spcAft>
              </a:pPr>
              <a:t>4</a:t>
            </a:fld>
            <a:endParaRPr lang="en-US" sz="1200" b="0">
              <a:latin typeface="Times New Roman" pitchFamily="18" charset="0"/>
            </a:endParaRPr>
          </a:p>
        </p:txBody>
      </p:sp>
      <p:sp>
        <p:nvSpPr>
          <p:cNvPr id="32771" name="Rectangle 2"/>
          <p:cNvSpPr>
            <a:spLocks noGrp="1" noRot="1" noChangeAspect="1" noChangeArrowheads="1" noTextEdit="1"/>
          </p:cNvSpPr>
          <p:nvPr>
            <p:ph type="sldImg"/>
          </p:nvPr>
        </p:nvSpPr>
        <p:spPr>
          <a:xfrm>
            <a:off x="1185863" y="698500"/>
            <a:ext cx="4646612" cy="3484563"/>
          </a:xfrm>
          <a:ln/>
        </p:spPr>
      </p:sp>
      <p:sp>
        <p:nvSpPr>
          <p:cNvPr id="32772" name="Rectangle 5"/>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7A56B83C-073A-479B-8AE8-8EBCD925571A}" type="slidenum">
              <a:rPr lang="en-US" sz="1200" b="0">
                <a:latin typeface="Times New Roman" pitchFamily="18" charset="0"/>
              </a:rPr>
              <a:pPr algn="r" defTabSz="928688">
                <a:lnSpc>
                  <a:spcPct val="100000"/>
                </a:lnSpc>
                <a:spcBef>
                  <a:spcPct val="0"/>
                </a:spcBef>
                <a:spcAft>
                  <a:spcPct val="0"/>
                </a:spcAft>
              </a:pPr>
              <a:t>5</a:t>
            </a:fld>
            <a:endParaRPr lang="en-US" sz="1200" b="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0" y="4416425"/>
            <a:ext cx="7010400" cy="4181475"/>
          </a:xfrm>
          <a:noFill/>
          <a:ln w="9525"/>
        </p:spPr>
        <p:txBody>
          <a:bodyPr/>
          <a:lstStyle/>
          <a:p>
            <a:pPr>
              <a:lnSpc>
                <a:spcPct val="105000"/>
              </a:lnSpc>
            </a:pPr>
            <a:r>
              <a:rPr lang="en-US" sz="1800" dirty="0" smtClean="0">
                <a:latin typeface="Arial" pitchFamily="34" charset="0"/>
              </a:rPr>
              <a:t>- During my introductory comments, I will review the status of action items from last year’s IHC, provide a brief reminder of why we’re here, review the conference objectives, and briefly </a:t>
            </a:r>
            <a:r>
              <a:rPr lang="en-US" sz="1800" u="sng" dirty="0" smtClean="0">
                <a:latin typeface="Arial" pitchFamily="34" charset="0"/>
              </a:rPr>
              <a:t>highlight</a:t>
            </a:r>
            <a:r>
              <a:rPr lang="en-US" sz="1800" dirty="0" smtClean="0">
                <a:latin typeface="Arial" pitchFamily="34" charset="0"/>
              </a:rPr>
              <a:t> some of the agenda items for the remainder of the week.</a:t>
            </a:r>
          </a:p>
          <a:p>
            <a:pPr>
              <a:lnSpc>
                <a:spcPct val="105000"/>
              </a:lnSpc>
            </a:pPr>
            <a:endParaRPr lang="en-US" sz="1800" i="1" dirty="0" smtClean="0">
              <a:solidFill>
                <a:srgbClr val="0000CC"/>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27DD8282-4533-46D5-8F89-D61201F5E6EC}" type="slidenum">
              <a:rPr lang="en-US" sz="1200" b="0">
                <a:latin typeface="Times New Roman" pitchFamily="18" charset="0"/>
              </a:rPr>
              <a:pPr algn="r" defTabSz="928688">
                <a:lnSpc>
                  <a:spcPct val="100000"/>
                </a:lnSpc>
                <a:spcBef>
                  <a:spcPct val="0"/>
                </a:spcBef>
                <a:spcAft>
                  <a:spcPct val="0"/>
                </a:spcAft>
              </a:pPr>
              <a:t>6</a:t>
            </a:fld>
            <a:endParaRPr lang="en-US" sz="1200" b="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27DD8282-4533-46D5-8F89-D61201F5E6EC}" type="slidenum">
              <a:rPr lang="en-US" sz="1200" b="0">
                <a:latin typeface="Times New Roman" pitchFamily="18" charset="0"/>
              </a:rPr>
              <a:pPr algn="r" defTabSz="928688">
                <a:lnSpc>
                  <a:spcPct val="100000"/>
                </a:lnSpc>
                <a:spcBef>
                  <a:spcPct val="0"/>
                </a:spcBef>
                <a:spcAft>
                  <a:spcPct val="0"/>
                </a:spcAft>
              </a:pPr>
              <a:t>7</a:t>
            </a:fld>
            <a:endParaRPr lang="en-US" sz="1200" b="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a:lnSpc>
                <a:spcPct val="100000"/>
              </a:lnSpc>
              <a:spcBef>
                <a:spcPct val="0"/>
              </a:spcBef>
              <a:spcAft>
                <a:spcPct val="0"/>
              </a:spcAft>
            </a:pPr>
            <a:fld id="{27DD8282-4533-46D5-8F89-D61201F5E6EC}" type="slidenum">
              <a:rPr lang="en-US" sz="1200" b="0">
                <a:latin typeface="Times New Roman" pitchFamily="18" charset="0"/>
              </a:rPr>
              <a:pPr algn="r" defTabSz="928688">
                <a:lnSpc>
                  <a:spcPct val="100000"/>
                </a:lnSpc>
                <a:spcBef>
                  <a:spcPct val="0"/>
                </a:spcBef>
                <a:spcAft>
                  <a:spcPct val="0"/>
                </a:spcAft>
              </a:pPr>
              <a:t>8</a:t>
            </a:fld>
            <a:endParaRPr lang="en-US" sz="1200" b="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0" y="4351338"/>
            <a:ext cx="7010400" cy="4805362"/>
          </a:xfrm>
          <a:noFill/>
          <a:ln w="9525"/>
        </p:spPr>
        <p:txBody>
          <a:bodyPr/>
          <a:lstStyle/>
          <a:p>
            <a:r>
              <a:rPr lang="en-US" dirty="0" smtClean="0">
                <a:latin typeface="Arial" pitchFamily="34"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90115B6-CC7C-40CB-A3A6-D603E8B0B9E3}" type="slidenum">
              <a:rPr lang="en-US" smtClean="0"/>
              <a:pPr/>
              <a:t>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5"/>
          <p:cNvSpPr>
            <a:spLocks noGrp="1" noChangeArrowheads="1"/>
          </p:cNvSpPr>
          <p:nvPr>
            <p:ph type="body" idx="1"/>
          </p:nvPr>
        </p:nvSpPr>
        <p:spPr>
          <a:xfrm>
            <a:off x="0" y="4416425"/>
            <a:ext cx="7010400" cy="4803775"/>
          </a:xfrm>
          <a:noFill/>
          <a:ln w="9525"/>
        </p:spPr>
        <p:txBody>
          <a:bodyPr/>
          <a:lstStyle/>
          <a:p>
            <a:pPr marL="304800" indent="-304800">
              <a:lnSpc>
                <a:spcPct val="105000"/>
              </a:lnSpc>
            </a:pPr>
            <a:endParaRPr lang="en-US" sz="140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52400"/>
            <a:ext cx="8839200" cy="647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bwMode="auto">
          <a:xfrm>
            <a:off x="315913" y="152400"/>
            <a:ext cx="8675687" cy="798513"/>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219200"/>
            <a:ext cx="88392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6838" name="Line 6"/>
          <p:cNvSpPr>
            <a:spLocks noChangeShapeType="1"/>
          </p:cNvSpPr>
          <p:nvPr userDrawn="1"/>
        </p:nvSpPr>
        <p:spPr bwMode="auto">
          <a:xfrm>
            <a:off x="152400" y="919163"/>
            <a:ext cx="8763000" cy="0"/>
          </a:xfrm>
          <a:prstGeom prst="line">
            <a:avLst/>
          </a:prstGeom>
          <a:noFill/>
          <a:ln w="38100">
            <a:solidFill>
              <a:srgbClr val="33CCCC"/>
            </a:solidFill>
            <a:round/>
            <a:headEnd type="none" w="sm" len="sm"/>
            <a:tailEnd type="none" w="sm" len="sm"/>
          </a:ln>
          <a:effectLst>
            <a:outerShdw dist="68392" dir="4091915" algn="ctr" rotWithShape="0">
              <a:srgbClr val="0000CC"/>
            </a:outerShdw>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b="1">
          <a:solidFill>
            <a:srgbClr val="000000"/>
          </a:solidFill>
          <a:latin typeface="+mj-lt"/>
          <a:ea typeface="+mj-ea"/>
          <a:cs typeface="+mj-cs"/>
        </a:defRPr>
      </a:lvl1pPr>
      <a:lvl2pPr algn="ctr" rtl="0" eaLnBrk="0" fontAlgn="base" hangingPunct="0">
        <a:spcBef>
          <a:spcPct val="0"/>
        </a:spcBef>
        <a:spcAft>
          <a:spcPct val="0"/>
        </a:spcAft>
        <a:defRPr sz="4400" b="1">
          <a:solidFill>
            <a:srgbClr val="000000"/>
          </a:solidFill>
          <a:latin typeface="Arial" charset="0"/>
        </a:defRPr>
      </a:lvl2pPr>
      <a:lvl3pPr algn="ctr" rtl="0" eaLnBrk="0" fontAlgn="base" hangingPunct="0">
        <a:spcBef>
          <a:spcPct val="0"/>
        </a:spcBef>
        <a:spcAft>
          <a:spcPct val="0"/>
        </a:spcAft>
        <a:defRPr sz="4400" b="1">
          <a:solidFill>
            <a:srgbClr val="000000"/>
          </a:solidFill>
          <a:latin typeface="Arial" charset="0"/>
        </a:defRPr>
      </a:lvl3pPr>
      <a:lvl4pPr algn="ctr" rtl="0" eaLnBrk="0" fontAlgn="base" hangingPunct="0">
        <a:spcBef>
          <a:spcPct val="0"/>
        </a:spcBef>
        <a:spcAft>
          <a:spcPct val="0"/>
        </a:spcAft>
        <a:defRPr sz="4400" b="1">
          <a:solidFill>
            <a:srgbClr val="000000"/>
          </a:solidFill>
          <a:latin typeface="Arial" charset="0"/>
        </a:defRPr>
      </a:lvl4pPr>
      <a:lvl5pPr algn="ctr" rtl="0" eaLnBrk="0" fontAlgn="base" hangingPunct="0">
        <a:spcBef>
          <a:spcPct val="0"/>
        </a:spcBef>
        <a:spcAft>
          <a:spcPct val="0"/>
        </a:spcAft>
        <a:defRPr sz="4400" b="1">
          <a:solidFill>
            <a:srgbClr val="000000"/>
          </a:solidFill>
          <a:latin typeface="Arial" charset="0"/>
        </a:defRPr>
      </a:lvl5pPr>
      <a:lvl6pPr marL="457200" algn="ctr" rtl="0" eaLnBrk="0" fontAlgn="base" hangingPunct="0">
        <a:spcBef>
          <a:spcPct val="0"/>
        </a:spcBef>
        <a:spcAft>
          <a:spcPct val="0"/>
        </a:spcAft>
        <a:defRPr sz="4400" b="1">
          <a:solidFill>
            <a:srgbClr val="000000"/>
          </a:solidFill>
          <a:latin typeface="Arial" charset="0"/>
        </a:defRPr>
      </a:lvl6pPr>
      <a:lvl7pPr marL="914400" algn="ctr" rtl="0" eaLnBrk="0" fontAlgn="base" hangingPunct="0">
        <a:spcBef>
          <a:spcPct val="0"/>
        </a:spcBef>
        <a:spcAft>
          <a:spcPct val="0"/>
        </a:spcAft>
        <a:defRPr sz="4400" b="1">
          <a:solidFill>
            <a:srgbClr val="000000"/>
          </a:solidFill>
          <a:latin typeface="Arial" charset="0"/>
        </a:defRPr>
      </a:lvl7pPr>
      <a:lvl8pPr marL="1371600" algn="ctr" rtl="0" eaLnBrk="0" fontAlgn="base" hangingPunct="0">
        <a:spcBef>
          <a:spcPct val="0"/>
        </a:spcBef>
        <a:spcAft>
          <a:spcPct val="0"/>
        </a:spcAft>
        <a:defRPr sz="4400" b="1">
          <a:solidFill>
            <a:srgbClr val="000000"/>
          </a:solidFill>
          <a:latin typeface="Arial" charset="0"/>
        </a:defRPr>
      </a:lvl8pPr>
      <a:lvl9pPr marL="1828800" algn="ctr" rtl="0" eaLnBrk="0" fontAlgn="base" hangingPunct="0">
        <a:spcBef>
          <a:spcPct val="0"/>
        </a:spcBef>
        <a:spcAft>
          <a:spcPct val="0"/>
        </a:spcAft>
        <a:defRPr sz="44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www.google.com/imgres?imgurl=http://www.ncar.ucar.edu/research/meteorology/images/storms.jpg&amp;imgrefurl=http://www.ncar.ucar.edu/research/meteorology/storms.php&amp;usg=__YJS84KWFH22OjdqLJAzGm0gxkwc=&amp;h=301&amp;w=432&amp;sz=104&amp;hl=en&amp;start=9&amp;sig2=kei0oWDl0K9zD21cpH5uFg&amp;itbs=1&amp;tbnid=_L8SRty4fhVNVM:&amp;tbnh=88&amp;tbnw=126&amp;prev=/images?q=severe+weather&amp;hl=en&amp;gbv=2&amp;tbs=isch:1&amp;ei=A-rWS9zjMYWBlAf9jK3sAw"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608320" y="2009775"/>
            <a:ext cx="3109913" cy="2893100"/>
          </a:xfrm>
          <a:prstGeom prst="rect">
            <a:avLst/>
          </a:prstGeom>
          <a:noFill/>
          <a:ln w="12700">
            <a:noFill/>
            <a:miter lim="800000"/>
            <a:headEnd type="none" w="sm" len="sm"/>
            <a:tailEnd type="none" w="sm" len="sm"/>
          </a:ln>
        </p:spPr>
        <p:txBody>
          <a:bodyPr>
            <a:spAutoFit/>
          </a:bodyPr>
          <a:lstStyle/>
          <a:p>
            <a:pPr algn="ctr">
              <a:lnSpc>
                <a:spcPct val="100000"/>
              </a:lnSpc>
              <a:spcBef>
                <a:spcPct val="25000"/>
              </a:spcBef>
              <a:spcAft>
                <a:spcPct val="25000"/>
              </a:spcAft>
            </a:pPr>
            <a:r>
              <a:rPr lang="en-US" sz="2600" i="1" dirty="0" smtClean="0">
                <a:solidFill>
                  <a:schemeClr val="accent2">
                    <a:lumMod val="75000"/>
                  </a:schemeClr>
                </a:solidFill>
              </a:rPr>
              <a:t>“Ocean and Atmospheric Influences on Tropical Cyclone Predictions: Challenges and Recent Progress”</a:t>
            </a:r>
            <a:endParaRPr lang="en-US" sz="2600" i="1" dirty="0">
              <a:solidFill>
                <a:schemeClr val="accent2">
                  <a:lumMod val="75000"/>
                </a:schemeClr>
              </a:solidFill>
            </a:endParaRPr>
          </a:p>
        </p:txBody>
      </p:sp>
      <p:sp>
        <p:nvSpPr>
          <p:cNvPr id="2051" name="Rectangle 3"/>
          <p:cNvSpPr>
            <a:spLocks noChangeArrowheads="1"/>
          </p:cNvSpPr>
          <p:nvPr/>
        </p:nvSpPr>
        <p:spPr bwMode="auto">
          <a:xfrm>
            <a:off x="1981200" y="5760403"/>
            <a:ext cx="5212079" cy="523220"/>
          </a:xfrm>
          <a:prstGeom prst="rect">
            <a:avLst/>
          </a:prstGeom>
          <a:noFill/>
          <a:ln w="12700">
            <a:noFill/>
            <a:miter lim="800000"/>
            <a:headEnd type="none" w="sm" len="sm"/>
            <a:tailEnd type="none" w="sm" len="sm"/>
          </a:ln>
        </p:spPr>
        <p:txBody>
          <a:bodyPr wrap="square">
            <a:spAutoFit/>
          </a:bodyPr>
          <a:lstStyle/>
          <a:p>
            <a:pPr algn="ctr">
              <a:lnSpc>
                <a:spcPct val="100000"/>
              </a:lnSpc>
              <a:spcBef>
                <a:spcPct val="0"/>
              </a:spcBef>
              <a:spcAft>
                <a:spcPct val="0"/>
              </a:spcAft>
            </a:pPr>
            <a:r>
              <a:rPr lang="en-US" sz="2800" dirty="0" smtClean="0"/>
              <a:t>February 28 – March 3, 2011</a:t>
            </a:r>
            <a:endParaRPr lang="en-US" sz="2800" dirty="0"/>
          </a:p>
        </p:txBody>
      </p:sp>
      <p:sp>
        <p:nvSpPr>
          <p:cNvPr id="2052" name="Text Box 5"/>
          <p:cNvSpPr txBox="1">
            <a:spLocks noChangeArrowheads="1"/>
          </p:cNvSpPr>
          <p:nvPr/>
        </p:nvSpPr>
        <p:spPr bwMode="auto">
          <a:xfrm>
            <a:off x="647700" y="184150"/>
            <a:ext cx="7802563" cy="1025525"/>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dirty="0" smtClean="0"/>
              <a:t>65</a:t>
            </a:r>
            <a:r>
              <a:rPr lang="en-US" sz="3600" baseline="30000" dirty="0" smtClean="0"/>
              <a:t>th</a:t>
            </a:r>
            <a:r>
              <a:rPr lang="en-US" sz="3600" dirty="0" smtClean="0"/>
              <a:t> </a:t>
            </a:r>
            <a:r>
              <a:rPr lang="en-US" sz="3600" dirty="0"/>
              <a:t>Interdepartmental </a:t>
            </a:r>
          </a:p>
          <a:p>
            <a:pPr algn="ctr">
              <a:lnSpc>
                <a:spcPct val="85000"/>
              </a:lnSpc>
              <a:spcBef>
                <a:spcPct val="0"/>
              </a:spcBef>
              <a:spcAft>
                <a:spcPct val="0"/>
              </a:spcAft>
            </a:pPr>
            <a:r>
              <a:rPr lang="en-US" sz="3600" dirty="0"/>
              <a:t>Hurricane Conference</a:t>
            </a:r>
          </a:p>
        </p:txBody>
      </p:sp>
      <p:sp>
        <p:nvSpPr>
          <p:cNvPr id="376838" name="Line 6"/>
          <p:cNvSpPr>
            <a:spLocks noChangeShapeType="1"/>
          </p:cNvSpPr>
          <p:nvPr/>
        </p:nvSpPr>
        <p:spPr bwMode="auto">
          <a:xfrm>
            <a:off x="152400" y="1247775"/>
            <a:ext cx="8763000" cy="0"/>
          </a:xfrm>
          <a:prstGeom prst="line">
            <a:avLst/>
          </a:prstGeom>
          <a:noFill/>
          <a:ln w="38100">
            <a:solidFill>
              <a:srgbClr val="33CCCC"/>
            </a:solidFill>
            <a:round/>
            <a:headEnd type="none" w="sm" len="sm"/>
            <a:tailEnd type="none" w="sm" len="sm"/>
          </a:ln>
          <a:effectLst>
            <a:outerShdw dist="68392" dir="4091915" algn="ctr" rotWithShape="0">
              <a:srgbClr val="0000CC"/>
            </a:outerShdw>
          </a:effectLst>
        </p:spPr>
        <p:txBody>
          <a:bodyPr wrap="none" anchor="ctr"/>
          <a:lstStyle/>
          <a:p>
            <a:pPr>
              <a:defRPr/>
            </a:pPr>
            <a:endParaRPr lang="en-US"/>
          </a:p>
        </p:txBody>
      </p:sp>
      <p:pic>
        <p:nvPicPr>
          <p:cNvPr id="2055" name="Picture 7"/>
          <p:cNvPicPr>
            <a:picLocks noChangeAspect="1" noChangeArrowheads="1"/>
          </p:cNvPicPr>
          <p:nvPr/>
        </p:nvPicPr>
        <p:blipFill>
          <a:blip r:embed="rId4" cstate="print"/>
          <a:srcRect r="1975"/>
          <a:stretch>
            <a:fillRect/>
          </a:stretch>
        </p:blipFill>
        <p:spPr bwMode="auto">
          <a:xfrm>
            <a:off x="457200" y="1706880"/>
            <a:ext cx="4815840" cy="3474720"/>
          </a:xfrm>
          <a:prstGeom prst="rect">
            <a:avLst/>
          </a:prstGeom>
          <a:noFill/>
          <a:ln w="28575" cap="flat" cmpd="sng" algn="ctr">
            <a:solidFill>
              <a:srgbClr val="000080"/>
            </a:solidFill>
            <a:prstDash val="solid"/>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4294967295"/>
          </p:nvPr>
        </p:nvSpPr>
        <p:spPr>
          <a:xfrm>
            <a:off x="4675229" y="2315277"/>
            <a:ext cx="4454014" cy="2964646"/>
          </a:xfrm>
        </p:spPr>
        <p:txBody>
          <a:bodyPr/>
          <a:lstStyle/>
          <a:p>
            <a:pPr marL="230188" indent="-230188" algn="ctr">
              <a:spcBef>
                <a:spcPts val="1200"/>
              </a:spcBef>
              <a:spcAft>
                <a:spcPts val="1200"/>
              </a:spcAft>
              <a:buFontTx/>
              <a:buNone/>
            </a:pPr>
            <a:r>
              <a:rPr lang="en-US" b="1" i="1" dirty="0" smtClean="0"/>
              <a:t>SPECIAL OPENING</a:t>
            </a:r>
          </a:p>
          <a:p>
            <a:pPr marL="230188" indent="-230188" algn="ctr">
              <a:spcBef>
                <a:spcPts val="1200"/>
              </a:spcBef>
              <a:spcAft>
                <a:spcPts val="1200"/>
              </a:spcAft>
              <a:buFontTx/>
              <a:buNone/>
            </a:pPr>
            <a:r>
              <a:rPr lang="en-US" b="1" i="1" dirty="0" smtClean="0"/>
              <a:t>SESSION</a:t>
            </a:r>
          </a:p>
          <a:p>
            <a:pPr marL="230188" indent="-230188" algn="ctr">
              <a:spcBef>
                <a:spcPts val="1200"/>
              </a:spcBef>
              <a:spcAft>
                <a:spcPts val="1200"/>
              </a:spcAft>
              <a:buFontTx/>
              <a:buNone/>
            </a:pPr>
            <a:r>
              <a:rPr lang="en-US" b="1" i="1" dirty="0" smtClean="0"/>
              <a:t>PRESENTATION</a:t>
            </a:r>
          </a:p>
          <a:p>
            <a:pPr marL="230188" indent="-230188" algn="ctr">
              <a:spcBef>
                <a:spcPts val="1200"/>
              </a:spcBef>
              <a:spcAft>
                <a:spcPts val="1200"/>
              </a:spcAft>
              <a:buFontTx/>
              <a:buNone/>
            </a:pPr>
            <a:r>
              <a:rPr lang="en-US" sz="2000" dirty="0" smtClean="0"/>
              <a:t>(</a:t>
            </a:r>
            <a:r>
              <a:rPr lang="en-US" sz="2400" b="1" dirty="0" smtClean="0"/>
              <a:t>1:00 PM – 1:10 PM)</a:t>
            </a:r>
          </a:p>
        </p:txBody>
      </p:sp>
      <p:sp>
        <p:nvSpPr>
          <p:cNvPr id="9219" name="Text Box 3"/>
          <p:cNvSpPr txBox="1">
            <a:spLocks noChangeArrowheads="1"/>
          </p:cNvSpPr>
          <p:nvPr/>
        </p:nvSpPr>
        <p:spPr bwMode="auto">
          <a:xfrm>
            <a:off x="3225800" y="1014413"/>
            <a:ext cx="2716213" cy="519112"/>
          </a:xfrm>
          <a:prstGeom prst="rect">
            <a:avLst/>
          </a:prstGeom>
          <a:noFill/>
          <a:ln w="12700">
            <a:noFill/>
            <a:miter lim="800000"/>
            <a:headEnd type="none" w="sm" len="sm"/>
            <a:tailEnd type="none" w="sm" len="sm"/>
          </a:ln>
        </p:spPr>
        <p:txBody>
          <a:bodyPr wrap="none">
            <a:spAutoFit/>
          </a:bodyPr>
          <a:lstStyle/>
          <a:p>
            <a:pPr algn="ctr">
              <a:lnSpc>
                <a:spcPct val="100000"/>
              </a:lnSpc>
              <a:spcBef>
                <a:spcPct val="0"/>
              </a:spcBef>
              <a:spcAft>
                <a:spcPct val="0"/>
              </a:spcAft>
            </a:pPr>
            <a:r>
              <a:rPr lang="en-US" sz="2800" u="sng" dirty="0">
                <a:solidFill>
                  <a:schemeClr val="accent2">
                    <a:lumMod val="75000"/>
                  </a:schemeClr>
                </a:solidFill>
              </a:rPr>
              <a:t>This Afternoon</a:t>
            </a:r>
          </a:p>
        </p:txBody>
      </p:sp>
      <p:sp>
        <p:nvSpPr>
          <p:cNvPr id="9220" name="Text Box 4"/>
          <p:cNvSpPr txBox="1">
            <a:spLocks noChangeArrowheads="1"/>
          </p:cNvSpPr>
          <p:nvPr/>
        </p:nvSpPr>
        <p:spPr bwMode="auto">
          <a:xfrm>
            <a:off x="663575"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a:t>Conference Agenda</a:t>
            </a:r>
          </a:p>
        </p:txBody>
      </p:sp>
      <p:pic>
        <p:nvPicPr>
          <p:cNvPr id="7" name="Picture 6"/>
          <p:cNvPicPr>
            <a:picLocks noChangeAspect="1" noChangeArrowheads="1"/>
          </p:cNvPicPr>
          <p:nvPr/>
        </p:nvPicPr>
        <p:blipFill>
          <a:blip r:embed="rId3" cstate="print"/>
          <a:srcRect l="1676" r="1975"/>
          <a:stretch>
            <a:fillRect/>
          </a:stretch>
        </p:blipFill>
        <p:spPr bwMode="auto">
          <a:xfrm>
            <a:off x="218280" y="2109052"/>
            <a:ext cx="4470322" cy="3281516"/>
          </a:xfrm>
          <a:prstGeom prst="rect">
            <a:avLst/>
          </a:prstGeom>
          <a:noFill/>
          <a:ln w="28575" cap="flat" cmpd="sng" algn="ctr">
            <a:solidFill>
              <a:srgbClr val="000080"/>
            </a:solidFill>
            <a:prstDash val="solid"/>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4294967295"/>
          </p:nvPr>
        </p:nvSpPr>
        <p:spPr>
          <a:xfrm>
            <a:off x="0" y="1784350"/>
            <a:ext cx="9144000" cy="896938"/>
          </a:xfrm>
        </p:spPr>
        <p:txBody>
          <a:bodyPr/>
          <a:lstStyle/>
          <a:p>
            <a:pPr marL="230188" indent="-230188" algn="ctr">
              <a:lnSpc>
                <a:spcPct val="85000"/>
              </a:lnSpc>
              <a:spcBef>
                <a:spcPct val="0"/>
              </a:spcBef>
              <a:buFontTx/>
              <a:buNone/>
            </a:pPr>
            <a:r>
              <a:rPr lang="en-US" b="1" dirty="0" smtClean="0"/>
              <a:t>Invited Comments</a:t>
            </a:r>
          </a:p>
          <a:p>
            <a:pPr marL="230188" indent="-230188" algn="ctr">
              <a:lnSpc>
                <a:spcPct val="85000"/>
              </a:lnSpc>
              <a:spcBef>
                <a:spcPct val="0"/>
              </a:spcBef>
              <a:buFontTx/>
              <a:buNone/>
            </a:pPr>
            <a:r>
              <a:rPr lang="en-US" sz="2000" dirty="0" smtClean="0"/>
              <a:t>(</a:t>
            </a:r>
            <a:r>
              <a:rPr lang="en-US" sz="2400" b="1" dirty="0" smtClean="0"/>
              <a:t>1:10 PM – 1:20 PM)</a:t>
            </a:r>
          </a:p>
        </p:txBody>
      </p:sp>
      <p:sp>
        <p:nvSpPr>
          <p:cNvPr id="9219" name="Text Box 3"/>
          <p:cNvSpPr txBox="1">
            <a:spLocks noChangeArrowheads="1"/>
          </p:cNvSpPr>
          <p:nvPr/>
        </p:nvSpPr>
        <p:spPr bwMode="auto">
          <a:xfrm>
            <a:off x="3225800" y="1014413"/>
            <a:ext cx="2716213" cy="519112"/>
          </a:xfrm>
          <a:prstGeom prst="rect">
            <a:avLst/>
          </a:prstGeom>
          <a:noFill/>
          <a:ln w="12700">
            <a:noFill/>
            <a:miter lim="800000"/>
            <a:headEnd type="none" w="sm" len="sm"/>
            <a:tailEnd type="none" w="sm" len="sm"/>
          </a:ln>
        </p:spPr>
        <p:txBody>
          <a:bodyPr wrap="none">
            <a:spAutoFit/>
          </a:bodyPr>
          <a:lstStyle/>
          <a:p>
            <a:pPr algn="ctr">
              <a:lnSpc>
                <a:spcPct val="100000"/>
              </a:lnSpc>
              <a:spcBef>
                <a:spcPct val="0"/>
              </a:spcBef>
              <a:spcAft>
                <a:spcPct val="0"/>
              </a:spcAft>
            </a:pPr>
            <a:r>
              <a:rPr lang="en-US" sz="2800" u="sng" dirty="0">
                <a:solidFill>
                  <a:schemeClr val="accent2">
                    <a:lumMod val="75000"/>
                  </a:schemeClr>
                </a:solidFill>
              </a:rPr>
              <a:t>This Afternoon</a:t>
            </a:r>
          </a:p>
        </p:txBody>
      </p:sp>
      <p:sp>
        <p:nvSpPr>
          <p:cNvPr id="9220" name="Text Box 4"/>
          <p:cNvSpPr txBox="1">
            <a:spLocks noChangeArrowheads="1"/>
          </p:cNvSpPr>
          <p:nvPr/>
        </p:nvSpPr>
        <p:spPr bwMode="auto">
          <a:xfrm>
            <a:off x="663575"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a:t>Conference Agenda</a:t>
            </a:r>
          </a:p>
        </p:txBody>
      </p:sp>
      <p:pic>
        <p:nvPicPr>
          <p:cNvPr id="9225" name="Picture 58" descr="800px-FEMA_logo_svg"/>
          <p:cNvPicPr>
            <a:picLocks noChangeAspect="1" noChangeArrowheads="1"/>
          </p:cNvPicPr>
          <p:nvPr/>
        </p:nvPicPr>
        <p:blipFill>
          <a:blip r:embed="rId3" cstate="print"/>
          <a:srcRect/>
          <a:stretch>
            <a:fillRect/>
          </a:stretch>
        </p:blipFill>
        <p:spPr bwMode="auto">
          <a:xfrm>
            <a:off x="2975425" y="4747400"/>
            <a:ext cx="3167062" cy="1123950"/>
          </a:xfrm>
          <a:prstGeom prst="rect">
            <a:avLst/>
          </a:prstGeom>
          <a:noFill/>
          <a:ln w="9525">
            <a:noFill/>
            <a:miter lim="800000"/>
            <a:headEnd/>
            <a:tailEnd/>
          </a:ln>
        </p:spPr>
      </p:pic>
      <p:sp>
        <p:nvSpPr>
          <p:cNvPr id="7" name="Rectangle 6"/>
          <p:cNvSpPr/>
          <p:nvPr/>
        </p:nvSpPr>
        <p:spPr>
          <a:xfrm>
            <a:off x="2300745" y="3293685"/>
            <a:ext cx="4572000" cy="1175706"/>
          </a:xfrm>
          <a:prstGeom prst="rect">
            <a:avLst/>
          </a:prstGeom>
        </p:spPr>
        <p:txBody>
          <a:bodyPr>
            <a:spAutoFit/>
          </a:bodyPr>
          <a:lstStyle/>
          <a:p>
            <a:pPr lvl="0" algn="ctr">
              <a:lnSpc>
                <a:spcPct val="100000"/>
              </a:lnSpc>
              <a:spcBef>
                <a:spcPct val="20000"/>
              </a:spcBef>
              <a:spcAft>
                <a:spcPct val="0"/>
              </a:spcAft>
            </a:pPr>
            <a:r>
              <a:rPr lang="en-US" sz="3200" dirty="0">
                <a:solidFill>
                  <a:schemeClr val="accent2">
                    <a:lumMod val="75000"/>
                  </a:schemeClr>
                </a:solidFill>
              </a:rPr>
              <a:t>Major </a:t>
            </a:r>
            <a:r>
              <a:rPr lang="en-US" sz="3200" dirty="0" smtClean="0">
                <a:solidFill>
                  <a:schemeClr val="accent2">
                    <a:lumMod val="75000"/>
                  </a:schemeClr>
                </a:solidFill>
              </a:rPr>
              <a:t>Phillip May</a:t>
            </a:r>
          </a:p>
          <a:p>
            <a:pPr lvl="0" algn="ctr">
              <a:lnSpc>
                <a:spcPct val="100000"/>
              </a:lnSpc>
              <a:spcBef>
                <a:spcPct val="20000"/>
              </a:spcBef>
              <a:spcAft>
                <a:spcPct val="0"/>
              </a:spcAft>
            </a:pPr>
            <a:r>
              <a:rPr lang="en-US" sz="3200" dirty="0" smtClean="0"/>
              <a:t>  R</a:t>
            </a:r>
            <a:r>
              <a:rPr lang="en-US" sz="2800" dirty="0" smtClean="0"/>
              <a:t>egion IV Administrator</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0" y="2805113"/>
            <a:ext cx="8886423" cy="3495675"/>
          </a:xfrm>
        </p:spPr>
        <p:txBody>
          <a:bodyPr/>
          <a:lstStyle/>
          <a:p>
            <a:pPr>
              <a:buNone/>
            </a:pPr>
            <a:r>
              <a:rPr lang="en-US" sz="2000" b="1" dirty="0" smtClean="0"/>
              <a:t>   Moderator:</a:t>
            </a:r>
            <a:r>
              <a:rPr lang="en-US" sz="2000" dirty="0" smtClean="0"/>
              <a:t>	</a:t>
            </a:r>
            <a:r>
              <a:rPr lang="en-US" sz="2000" b="1" dirty="0" smtClean="0"/>
              <a:t>Dr. Kerry Emanuel, </a:t>
            </a:r>
            <a:r>
              <a:rPr lang="en-US" sz="2000" dirty="0" smtClean="0">
                <a:solidFill>
                  <a:schemeClr val="tx1"/>
                </a:solidFill>
                <a:latin typeface="+mn-lt"/>
                <a:ea typeface="+mn-ea"/>
                <a:cs typeface="+mn-cs"/>
              </a:rPr>
              <a:t>Director, Program in Atmospheres, 			     Oceans, and Climate, and Professor of Atmospheric 			     Science, MIT</a:t>
            </a:r>
            <a:endParaRPr lang="en-US" sz="2000" dirty="0" smtClean="0"/>
          </a:p>
          <a:p>
            <a:pPr marL="230188" indent="-230188">
              <a:lnSpc>
                <a:spcPct val="85000"/>
              </a:lnSpc>
              <a:spcBef>
                <a:spcPct val="0"/>
              </a:spcBef>
              <a:buFontTx/>
              <a:buNone/>
            </a:pPr>
            <a:r>
              <a:rPr lang="en-US" sz="2000" dirty="0" smtClean="0"/>
              <a:t>	</a:t>
            </a:r>
          </a:p>
          <a:p>
            <a:pPr marL="230188" indent="-230188">
              <a:lnSpc>
                <a:spcPct val="80000"/>
              </a:lnSpc>
              <a:buFontTx/>
              <a:buNone/>
            </a:pPr>
            <a:r>
              <a:rPr lang="en-US" sz="2000" dirty="0" smtClean="0"/>
              <a:t>	</a:t>
            </a:r>
            <a:r>
              <a:rPr lang="en-US" sz="2000" b="1" dirty="0" smtClean="0"/>
              <a:t>Panelists:</a:t>
            </a:r>
            <a:r>
              <a:rPr lang="en-US" sz="2000" dirty="0" smtClean="0"/>
              <a:t> 	</a:t>
            </a:r>
          </a:p>
          <a:p>
            <a:pPr marL="230188" indent="-230188">
              <a:lnSpc>
                <a:spcPct val="80000"/>
              </a:lnSpc>
              <a:buNone/>
            </a:pPr>
            <a:r>
              <a:rPr lang="en-US" sz="2000" b="1" dirty="0" smtClean="0"/>
              <a:t>			Dr. John “Jack” Hayes, </a:t>
            </a:r>
            <a:r>
              <a:rPr lang="en-US" sz="2000" dirty="0" smtClean="0"/>
              <a:t>Assistant Administrator for 			     			  Weather Services, NOAA</a:t>
            </a:r>
          </a:p>
          <a:p>
            <a:pPr marL="230188" indent="-230188">
              <a:lnSpc>
                <a:spcPct val="80000"/>
              </a:lnSpc>
              <a:buFontTx/>
              <a:buNone/>
            </a:pPr>
            <a:r>
              <a:rPr lang="en-US" sz="2000" b="1" dirty="0" smtClean="0"/>
              <a:t>			Col John </a:t>
            </a:r>
            <a:r>
              <a:rPr lang="en-US" sz="2000" b="1" dirty="0" err="1" smtClean="0"/>
              <a:t>Egentowich</a:t>
            </a:r>
            <a:r>
              <a:rPr lang="en-US" sz="2000" b="1" dirty="0" smtClean="0"/>
              <a:t>, </a:t>
            </a:r>
            <a:r>
              <a:rPr lang="en-US" sz="2000" dirty="0" smtClean="0"/>
              <a:t>Air Force Deputy Director of 						Weather</a:t>
            </a:r>
          </a:p>
          <a:p>
            <a:pPr>
              <a:buNone/>
            </a:pPr>
            <a:r>
              <a:rPr lang="en-US" sz="2000" dirty="0" smtClean="0"/>
              <a:t>			</a:t>
            </a:r>
            <a:r>
              <a:rPr lang="en-US" sz="2000" b="1" dirty="0" smtClean="0"/>
              <a:t>CAPT Bill </a:t>
            </a:r>
            <a:r>
              <a:rPr lang="en-US" sz="2000" b="1" dirty="0" err="1" smtClean="0"/>
              <a:t>Nisley</a:t>
            </a:r>
            <a:r>
              <a:rPr lang="en-US" sz="2000" b="1" dirty="0" smtClean="0"/>
              <a:t>, </a:t>
            </a:r>
            <a:r>
              <a:rPr lang="en-US" sz="2000" dirty="0" smtClean="0">
                <a:solidFill>
                  <a:schemeClr val="tx1"/>
                </a:solidFill>
                <a:latin typeface="+mn-lt"/>
                <a:ea typeface="+mn-ea"/>
                <a:cs typeface="+mn-cs"/>
              </a:rPr>
              <a:t>Commanding Officer, Fleet Weather 					    Center, Norfolk</a:t>
            </a:r>
            <a:endParaRPr lang="en-US" sz="2000" dirty="0" smtClean="0"/>
          </a:p>
          <a:p>
            <a:pPr marL="230188" indent="-230188">
              <a:lnSpc>
                <a:spcPct val="80000"/>
              </a:lnSpc>
              <a:buFontTx/>
              <a:buNone/>
            </a:pPr>
            <a:r>
              <a:rPr lang="en-US" sz="2000" dirty="0" smtClean="0"/>
              <a:t>	 		</a:t>
            </a:r>
          </a:p>
        </p:txBody>
      </p:sp>
      <p:sp>
        <p:nvSpPr>
          <p:cNvPr id="10243" name="Text Box 3"/>
          <p:cNvSpPr txBox="1">
            <a:spLocks noChangeArrowheads="1"/>
          </p:cNvSpPr>
          <p:nvPr/>
        </p:nvSpPr>
        <p:spPr bwMode="auto">
          <a:xfrm>
            <a:off x="3225800" y="1014413"/>
            <a:ext cx="2716213" cy="519112"/>
          </a:xfrm>
          <a:prstGeom prst="rect">
            <a:avLst/>
          </a:prstGeom>
          <a:noFill/>
          <a:ln w="12700">
            <a:noFill/>
            <a:miter lim="800000"/>
            <a:headEnd type="none" w="sm" len="sm"/>
            <a:tailEnd type="none" w="sm" len="sm"/>
          </a:ln>
        </p:spPr>
        <p:txBody>
          <a:bodyPr wrap="none">
            <a:spAutoFit/>
          </a:bodyPr>
          <a:lstStyle/>
          <a:p>
            <a:pPr algn="ctr">
              <a:lnSpc>
                <a:spcPct val="100000"/>
              </a:lnSpc>
              <a:spcBef>
                <a:spcPct val="0"/>
              </a:spcBef>
              <a:spcAft>
                <a:spcPct val="0"/>
              </a:spcAft>
            </a:pPr>
            <a:r>
              <a:rPr lang="en-US" sz="2800" u="sng" dirty="0">
                <a:solidFill>
                  <a:srgbClr val="000080"/>
                </a:solidFill>
              </a:rPr>
              <a:t>This Afternoon</a:t>
            </a:r>
          </a:p>
        </p:txBody>
      </p:sp>
      <p:sp>
        <p:nvSpPr>
          <p:cNvPr id="10244" name="Text Box 4"/>
          <p:cNvSpPr txBox="1">
            <a:spLocks noChangeArrowheads="1"/>
          </p:cNvSpPr>
          <p:nvPr/>
        </p:nvSpPr>
        <p:spPr bwMode="auto">
          <a:xfrm>
            <a:off x="663575"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a:t>Conference Agenda</a:t>
            </a:r>
          </a:p>
        </p:txBody>
      </p:sp>
      <p:sp>
        <p:nvSpPr>
          <p:cNvPr id="10245" name="Rectangle 6"/>
          <p:cNvSpPr>
            <a:spLocks noChangeArrowheads="1"/>
          </p:cNvSpPr>
          <p:nvPr/>
        </p:nvSpPr>
        <p:spPr bwMode="auto">
          <a:xfrm>
            <a:off x="858838" y="1571625"/>
            <a:ext cx="7208837" cy="1200329"/>
          </a:xfrm>
          <a:prstGeom prst="rect">
            <a:avLst/>
          </a:prstGeom>
          <a:noFill/>
          <a:ln w="9525" algn="ctr">
            <a:noFill/>
            <a:miter lim="800000"/>
            <a:headEnd/>
            <a:tailEnd/>
          </a:ln>
        </p:spPr>
        <p:txBody>
          <a:bodyPr>
            <a:spAutoFit/>
          </a:bodyPr>
          <a:lstStyle/>
          <a:p>
            <a:pPr marL="173038" indent="-173038" algn="ctr">
              <a:lnSpc>
                <a:spcPct val="100000"/>
              </a:lnSpc>
              <a:spcBef>
                <a:spcPct val="5000"/>
              </a:spcBef>
              <a:spcAft>
                <a:spcPct val="5000"/>
              </a:spcAft>
              <a:tabLst>
                <a:tab pos="4572000" algn="l"/>
              </a:tabLst>
            </a:pPr>
            <a:r>
              <a:rPr lang="en-US" dirty="0">
                <a:solidFill>
                  <a:srgbClr val="000080"/>
                </a:solidFill>
              </a:rPr>
              <a:t>Panel Discussion: </a:t>
            </a:r>
            <a:r>
              <a:rPr lang="en-US" i="1" dirty="0"/>
              <a:t>Advances in Tropical Cyclone Predictions: A Senior Leader </a:t>
            </a:r>
            <a:r>
              <a:rPr lang="en-US" i="1" dirty="0" smtClean="0"/>
              <a:t>Perspective </a:t>
            </a:r>
            <a:r>
              <a:rPr lang="en-US" sz="2000" dirty="0" smtClean="0">
                <a:solidFill>
                  <a:srgbClr val="000080"/>
                </a:solidFill>
              </a:rPr>
              <a:t>(1:20 PM </a:t>
            </a:r>
            <a:r>
              <a:rPr lang="en-US" sz="2000" dirty="0">
                <a:solidFill>
                  <a:srgbClr val="000080"/>
                </a:solidFill>
              </a:rPr>
              <a:t>– </a:t>
            </a:r>
            <a:r>
              <a:rPr lang="en-US" sz="2000" dirty="0" smtClean="0">
                <a:solidFill>
                  <a:srgbClr val="000080"/>
                </a:solidFill>
              </a:rPr>
              <a:t>2:15 </a:t>
            </a:r>
            <a:r>
              <a:rPr lang="en-US" sz="2000" dirty="0">
                <a:solidFill>
                  <a:srgbClr val="000080"/>
                </a:solidFill>
              </a:rPr>
              <a:t>PM)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0" y="1665288"/>
            <a:ext cx="9144000" cy="4879975"/>
          </a:xfrm>
        </p:spPr>
        <p:txBody>
          <a:bodyPr/>
          <a:lstStyle/>
          <a:p>
            <a:pPr marL="230188" indent="-230188">
              <a:lnSpc>
                <a:spcPct val="120000"/>
              </a:lnSpc>
              <a:spcBef>
                <a:spcPct val="45000"/>
              </a:spcBef>
              <a:spcAft>
                <a:spcPct val="45000"/>
              </a:spcAft>
            </a:pPr>
            <a:r>
              <a:rPr lang="en-US" sz="2400" b="1" dirty="0" smtClean="0">
                <a:solidFill>
                  <a:schemeClr val="tx1"/>
                </a:solidFill>
                <a:latin typeface="+mn-lt"/>
                <a:ea typeface="+mn-ea"/>
                <a:cs typeface="+mn-cs"/>
              </a:rPr>
              <a:t>Session 1: Comparisons of the 2008 and 2010 Snapshots of Tropical Cyclone R&amp;D</a:t>
            </a:r>
            <a:r>
              <a:rPr lang="en-US" sz="2400" b="1" i="1" dirty="0" smtClean="0">
                <a:solidFill>
                  <a:srgbClr val="000099"/>
                </a:solidFill>
              </a:rPr>
              <a:t>							</a:t>
            </a:r>
            <a:r>
              <a:rPr lang="en-US" sz="2400" b="1" dirty="0" smtClean="0">
                <a:solidFill>
                  <a:srgbClr val="000080"/>
                </a:solidFill>
              </a:rPr>
              <a:t>3:00 PM – 3:30 PM</a:t>
            </a:r>
            <a:endParaRPr lang="en-US" sz="2400" b="1" i="1" dirty="0" smtClean="0">
              <a:solidFill>
                <a:srgbClr val="000080"/>
              </a:solidFill>
            </a:endParaRPr>
          </a:p>
          <a:p>
            <a:pPr>
              <a:buNone/>
            </a:pPr>
            <a:r>
              <a:rPr lang="en-US" sz="2000" b="1" dirty="0" smtClean="0"/>
              <a:t>		Session Leader:  </a:t>
            </a:r>
            <a:r>
              <a:rPr lang="en-US" sz="2000" dirty="0" smtClean="0">
                <a:solidFill>
                  <a:schemeClr val="tx1"/>
                </a:solidFill>
                <a:latin typeface="+mn-lt"/>
                <a:ea typeface="+mn-ea"/>
                <a:cs typeface="+mn-cs"/>
              </a:rPr>
              <a:t>Dr. </a:t>
            </a:r>
            <a:r>
              <a:rPr lang="en-US" sz="2000" dirty="0" err="1" smtClean="0">
                <a:solidFill>
                  <a:schemeClr val="tx1"/>
                </a:solidFill>
                <a:latin typeface="+mn-lt"/>
                <a:ea typeface="+mn-ea"/>
                <a:cs typeface="+mn-cs"/>
              </a:rPr>
              <a:t>Haiyan</a:t>
            </a:r>
            <a:r>
              <a:rPr lang="en-US" sz="2000" dirty="0" smtClean="0">
                <a:solidFill>
                  <a:schemeClr val="tx1"/>
                </a:solidFill>
                <a:latin typeface="+mn-lt"/>
                <a:ea typeface="+mn-ea"/>
                <a:cs typeface="+mn-cs"/>
              </a:rPr>
              <a:t> Jiang, Department of Earth &amp; 			Environment, Florida International University</a:t>
            </a:r>
          </a:p>
          <a:p>
            <a:pPr>
              <a:buNone/>
            </a:pPr>
            <a:endParaRPr lang="en-US" sz="2000" dirty="0" smtClean="0"/>
          </a:p>
          <a:p>
            <a:pPr>
              <a:buNone/>
            </a:pPr>
            <a:r>
              <a:rPr lang="en-US" sz="2000" b="1" dirty="0" smtClean="0">
                <a:solidFill>
                  <a:schemeClr val="tx1"/>
                </a:solidFill>
                <a:latin typeface="+mn-lt"/>
                <a:ea typeface="+mn-ea"/>
                <a:cs typeface="+mn-cs"/>
              </a:rPr>
              <a:t>		Dr. Frank Marks, </a:t>
            </a:r>
            <a:r>
              <a:rPr lang="en-US" sz="2000" dirty="0" smtClean="0">
                <a:solidFill>
                  <a:schemeClr val="tx1"/>
                </a:solidFill>
                <a:latin typeface="+mn-lt"/>
                <a:ea typeface="+mn-ea"/>
                <a:cs typeface="+mn-cs"/>
              </a:rPr>
              <a:t>Co-Chair, Working Group for Tropical Cyclone 		Research and Director, Hurricane Research Division</a:t>
            </a:r>
          </a:p>
          <a:p>
            <a:pPr>
              <a:buNone/>
            </a:pPr>
            <a:r>
              <a:rPr lang="en-US" sz="2000" b="1" dirty="0" smtClean="0">
                <a:solidFill>
                  <a:schemeClr val="tx1"/>
                </a:solidFill>
                <a:latin typeface="+mn-lt"/>
                <a:ea typeface="+mn-ea"/>
                <a:cs typeface="+mn-cs"/>
              </a:rPr>
              <a:t>		Dr. Ronald </a:t>
            </a:r>
            <a:r>
              <a:rPr lang="en-US" sz="2000" b="1" dirty="0" err="1" smtClean="0">
                <a:solidFill>
                  <a:schemeClr val="tx1"/>
                </a:solidFill>
                <a:latin typeface="+mn-lt"/>
                <a:ea typeface="+mn-ea"/>
                <a:cs typeface="+mn-cs"/>
              </a:rPr>
              <a:t>Ferek</a:t>
            </a:r>
            <a:r>
              <a:rPr lang="en-US" sz="2000" b="1" dirty="0" smtClean="0">
                <a:solidFill>
                  <a:schemeClr val="tx1"/>
                </a:solidFill>
                <a:latin typeface="+mn-lt"/>
                <a:ea typeface="+mn-ea"/>
                <a:cs typeface="+mn-cs"/>
              </a:rPr>
              <a:t>, </a:t>
            </a:r>
            <a:r>
              <a:rPr lang="en-US" sz="2000" dirty="0" smtClean="0">
                <a:solidFill>
                  <a:schemeClr val="tx1"/>
                </a:solidFill>
                <a:latin typeface="+mn-lt"/>
                <a:ea typeface="+mn-ea"/>
                <a:cs typeface="+mn-cs"/>
              </a:rPr>
              <a:t>Co-Chair, Working Group for Tropical Cyclone 		Research and Program Officer, Marine Meteorology Program</a:t>
            </a:r>
          </a:p>
          <a:p>
            <a:pPr>
              <a:buNone/>
            </a:pPr>
            <a:endParaRPr lang="en-US" sz="2000" b="1" dirty="0" smtClean="0"/>
          </a:p>
          <a:p>
            <a:pPr>
              <a:buNone/>
            </a:pPr>
            <a:endParaRPr lang="en-US" sz="2000" b="1" dirty="0" smtClean="0"/>
          </a:p>
          <a:p>
            <a:pPr marL="230188" indent="-230188">
              <a:lnSpc>
                <a:spcPct val="120000"/>
              </a:lnSpc>
              <a:spcBef>
                <a:spcPct val="45000"/>
              </a:spcBef>
              <a:spcAft>
                <a:spcPct val="45000"/>
              </a:spcAft>
              <a:buFontTx/>
              <a:buNone/>
            </a:pPr>
            <a:endParaRPr lang="en-US" sz="2400" b="1" dirty="0" smtClean="0">
              <a:solidFill>
                <a:srgbClr val="000099"/>
              </a:solidFill>
            </a:endParaRPr>
          </a:p>
        </p:txBody>
      </p:sp>
      <p:sp>
        <p:nvSpPr>
          <p:cNvPr id="11267" name="Text Box 3"/>
          <p:cNvSpPr txBox="1">
            <a:spLocks noChangeArrowheads="1"/>
          </p:cNvSpPr>
          <p:nvPr/>
        </p:nvSpPr>
        <p:spPr bwMode="auto">
          <a:xfrm>
            <a:off x="2741240" y="1058658"/>
            <a:ext cx="3707553" cy="523220"/>
          </a:xfrm>
          <a:prstGeom prst="rect">
            <a:avLst/>
          </a:prstGeom>
          <a:noFill/>
          <a:ln w="12700">
            <a:noFill/>
            <a:miter lim="800000"/>
            <a:headEnd type="none" w="sm" len="sm"/>
            <a:tailEnd type="none" w="sm" len="sm"/>
          </a:ln>
        </p:spPr>
        <p:txBody>
          <a:bodyPr wrap="none">
            <a:spAutoFit/>
          </a:bodyPr>
          <a:lstStyle/>
          <a:p>
            <a:pPr algn="ctr">
              <a:lnSpc>
                <a:spcPct val="100000"/>
              </a:lnSpc>
              <a:spcBef>
                <a:spcPct val="0"/>
              </a:spcBef>
              <a:spcAft>
                <a:spcPct val="0"/>
              </a:spcAft>
            </a:pPr>
            <a:r>
              <a:rPr lang="en-US" sz="2800" u="sng" dirty="0">
                <a:solidFill>
                  <a:srgbClr val="000099"/>
                </a:solidFill>
              </a:rPr>
              <a:t>Later This </a:t>
            </a:r>
            <a:r>
              <a:rPr lang="en-US" sz="2800" u="sng" dirty="0" smtClean="0">
                <a:solidFill>
                  <a:srgbClr val="000099"/>
                </a:solidFill>
              </a:rPr>
              <a:t>Afternoon</a:t>
            </a:r>
            <a:endParaRPr lang="en-US" sz="2800" u="sng" dirty="0">
              <a:solidFill>
                <a:srgbClr val="000099"/>
              </a:solidFill>
            </a:endParaRPr>
          </a:p>
        </p:txBody>
      </p:sp>
      <p:sp>
        <p:nvSpPr>
          <p:cNvPr id="11268" name="Text Box 4"/>
          <p:cNvSpPr txBox="1">
            <a:spLocks noChangeArrowheads="1"/>
          </p:cNvSpPr>
          <p:nvPr/>
        </p:nvSpPr>
        <p:spPr bwMode="auto">
          <a:xfrm>
            <a:off x="806450"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a:t>Conference Agenda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177800" y="1665288"/>
            <a:ext cx="8780463" cy="4879975"/>
          </a:xfrm>
        </p:spPr>
        <p:txBody>
          <a:bodyPr/>
          <a:lstStyle/>
          <a:p>
            <a:pPr marL="230188" indent="-230188">
              <a:lnSpc>
                <a:spcPct val="120000"/>
              </a:lnSpc>
              <a:spcBef>
                <a:spcPct val="45000"/>
              </a:spcBef>
              <a:spcAft>
                <a:spcPct val="45000"/>
              </a:spcAft>
            </a:pPr>
            <a:r>
              <a:rPr lang="en-US" sz="2400" b="1" dirty="0" smtClean="0">
                <a:solidFill>
                  <a:srgbClr val="000080"/>
                </a:solidFill>
              </a:rPr>
              <a:t>Session 2:</a:t>
            </a:r>
            <a:r>
              <a:rPr lang="en-US" sz="2400" b="1" i="1" dirty="0" smtClean="0">
                <a:solidFill>
                  <a:srgbClr val="000080"/>
                </a:solidFill>
              </a:rPr>
              <a:t>	The 2010 Tropical Cyclone Season in Review						     </a:t>
            </a:r>
            <a:r>
              <a:rPr lang="en-US" sz="2400" b="1" dirty="0" smtClean="0">
                <a:solidFill>
                  <a:srgbClr val="000080"/>
                </a:solidFill>
              </a:rPr>
              <a:t>3:30 PM – 5:15 PM</a:t>
            </a:r>
            <a:endParaRPr lang="en-US" sz="2400" b="1" i="1" dirty="0" smtClean="0">
              <a:solidFill>
                <a:srgbClr val="000080"/>
              </a:solidFill>
            </a:endParaRPr>
          </a:p>
          <a:p>
            <a:pPr>
              <a:buNone/>
            </a:pPr>
            <a:r>
              <a:rPr lang="en-US" sz="2000" b="1" dirty="0" smtClean="0"/>
              <a:t>		Session Leaders: </a:t>
            </a:r>
            <a:r>
              <a:rPr lang="en-US" sz="2000" dirty="0" smtClean="0">
                <a:solidFill>
                  <a:schemeClr val="tx1"/>
                </a:solidFill>
                <a:latin typeface="+mn-lt"/>
                <a:ea typeface="+mn-ea"/>
                <a:cs typeface="+mn-cs"/>
              </a:rPr>
              <a:t>Mr. Bill </a:t>
            </a:r>
            <a:r>
              <a:rPr lang="en-US" sz="2000" dirty="0" err="1" smtClean="0">
                <a:solidFill>
                  <a:schemeClr val="tx1"/>
                </a:solidFill>
                <a:latin typeface="+mn-lt"/>
                <a:ea typeface="+mn-ea"/>
                <a:cs typeface="+mn-cs"/>
              </a:rPr>
              <a:t>Birkemeier</a:t>
            </a:r>
            <a:r>
              <a:rPr lang="en-US" sz="2000" dirty="0" smtClean="0">
                <a:solidFill>
                  <a:schemeClr val="tx1"/>
                </a:solidFill>
                <a:latin typeface="+mn-lt"/>
                <a:ea typeface="+mn-ea"/>
                <a:cs typeface="+mn-cs"/>
              </a:rPr>
              <a:t> (USACE) and</a:t>
            </a:r>
          </a:p>
          <a:p>
            <a:pPr>
              <a:buNone/>
            </a:pPr>
            <a:r>
              <a:rPr lang="en-US" sz="2000" dirty="0" smtClean="0">
                <a:solidFill>
                  <a:schemeClr val="tx1"/>
                </a:solidFill>
                <a:latin typeface="+mn-lt"/>
                <a:ea typeface="+mn-ea"/>
                <a:cs typeface="+mn-cs"/>
              </a:rPr>
              <a:t>				     Dr. Richard Pasch (NCEP/NHC)</a:t>
            </a:r>
            <a:endParaRPr lang="en-US" sz="2000" b="1" dirty="0" smtClean="0"/>
          </a:p>
          <a:p>
            <a:pPr marL="230188" indent="-230188">
              <a:lnSpc>
                <a:spcPct val="120000"/>
              </a:lnSpc>
              <a:spcBef>
                <a:spcPct val="45000"/>
              </a:spcBef>
              <a:spcAft>
                <a:spcPct val="45000"/>
              </a:spcAft>
              <a:buFontTx/>
              <a:buNone/>
            </a:pPr>
            <a:endParaRPr lang="en-US" sz="2400" b="1" dirty="0" smtClean="0">
              <a:solidFill>
                <a:srgbClr val="000099"/>
              </a:solidFill>
            </a:endParaRPr>
          </a:p>
          <a:p>
            <a:pPr marL="230188" indent="-230188">
              <a:lnSpc>
                <a:spcPct val="120000"/>
              </a:lnSpc>
              <a:spcBef>
                <a:spcPct val="45000"/>
              </a:spcBef>
              <a:spcAft>
                <a:spcPct val="45000"/>
              </a:spcAft>
              <a:buFontTx/>
              <a:buNone/>
            </a:pPr>
            <a:endParaRPr lang="en-US" sz="2400" b="1" dirty="0" smtClean="0">
              <a:solidFill>
                <a:srgbClr val="000099"/>
              </a:solidFill>
            </a:endParaRPr>
          </a:p>
          <a:p>
            <a:pPr marL="230188" indent="-230188">
              <a:spcBef>
                <a:spcPct val="0"/>
              </a:spcBef>
            </a:pPr>
            <a:r>
              <a:rPr lang="en-US" sz="2400" b="1" dirty="0" smtClean="0">
                <a:solidFill>
                  <a:srgbClr val="000080"/>
                </a:solidFill>
              </a:rPr>
              <a:t>Poster Session:	6:30 PM - 8:30 PM</a:t>
            </a:r>
          </a:p>
          <a:p>
            <a:pPr marL="230188" indent="-230188">
              <a:spcBef>
                <a:spcPct val="0"/>
              </a:spcBef>
              <a:buFontTx/>
              <a:buNone/>
            </a:pPr>
            <a:r>
              <a:rPr lang="en-US" sz="2400" b="1" dirty="0" smtClean="0"/>
              <a:t>	</a:t>
            </a:r>
            <a:r>
              <a:rPr lang="en-US" sz="2400" b="1" dirty="0" smtClean="0">
                <a:solidFill>
                  <a:srgbClr val="FF0000"/>
                </a:solidFill>
              </a:rPr>
              <a:t>	</a:t>
            </a:r>
            <a:r>
              <a:rPr lang="en-US" sz="2400" b="1" dirty="0" smtClean="0"/>
              <a:t>(North Foyer</a:t>
            </a:r>
            <a:r>
              <a:rPr lang="en-US" sz="2000" b="1" dirty="0" smtClean="0"/>
              <a:t>)</a:t>
            </a:r>
          </a:p>
        </p:txBody>
      </p:sp>
      <p:sp>
        <p:nvSpPr>
          <p:cNvPr id="11267" name="Text Box 3"/>
          <p:cNvSpPr txBox="1">
            <a:spLocks noChangeArrowheads="1"/>
          </p:cNvSpPr>
          <p:nvPr/>
        </p:nvSpPr>
        <p:spPr bwMode="auto">
          <a:xfrm>
            <a:off x="1644650" y="1014413"/>
            <a:ext cx="5900738" cy="519112"/>
          </a:xfrm>
          <a:prstGeom prst="rect">
            <a:avLst/>
          </a:prstGeom>
          <a:noFill/>
          <a:ln w="12700">
            <a:noFill/>
            <a:miter lim="800000"/>
            <a:headEnd type="none" w="sm" len="sm"/>
            <a:tailEnd type="none" w="sm" len="sm"/>
          </a:ln>
        </p:spPr>
        <p:txBody>
          <a:bodyPr wrap="none">
            <a:spAutoFit/>
          </a:bodyPr>
          <a:lstStyle/>
          <a:p>
            <a:pPr algn="ctr">
              <a:lnSpc>
                <a:spcPct val="100000"/>
              </a:lnSpc>
              <a:spcBef>
                <a:spcPct val="0"/>
              </a:spcBef>
              <a:spcAft>
                <a:spcPct val="0"/>
              </a:spcAft>
            </a:pPr>
            <a:r>
              <a:rPr lang="en-US" sz="2800" u="sng" dirty="0">
                <a:solidFill>
                  <a:srgbClr val="000099"/>
                </a:solidFill>
              </a:rPr>
              <a:t>Later This Afternoon and Evening</a:t>
            </a:r>
          </a:p>
        </p:txBody>
      </p:sp>
      <p:sp>
        <p:nvSpPr>
          <p:cNvPr id="11268" name="Text Box 4"/>
          <p:cNvSpPr txBox="1">
            <a:spLocks noChangeArrowheads="1"/>
          </p:cNvSpPr>
          <p:nvPr/>
        </p:nvSpPr>
        <p:spPr bwMode="auto">
          <a:xfrm>
            <a:off x="806450"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a:t>Conference Agenda</a:t>
            </a:r>
          </a:p>
        </p:txBody>
      </p:sp>
      <p:sp>
        <p:nvSpPr>
          <p:cNvPr id="11269" name="Line 6"/>
          <p:cNvSpPr>
            <a:spLocks noChangeShapeType="1"/>
          </p:cNvSpPr>
          <p:nvPr/>
        </p:nvSpPr>
        <p:spPr bwMode="auto">
          <a:xfrm>
            <a:off x="203200" y="4179888"/>
            <a:ext cx="8491538" cy="0"/>
          </a:xfrm>
          <a:prstGeom prst="line">
            <a:avLst/>
          </a:prstGeom>
          <a:noFill/>
          <a:ln w="28575">
            <a:solidFill>
              <a:schemeClr val="tx1"/>
            </a:solidFill>
            <a:prstDash val="lgDash"/>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4294967295"/>
          </p:nvPr>
        </p:nvSpPr>
        <p:spPr>
          <a:xfrm>
            <a:off x="0" y="1584325"/>
            <a:ext cx="9144000" cy="1394849"/>
          </a:xfrm>
        </p:spPr>
        <p:txBody>
          <a:bodyPr/>
          <a:lstStyle/>
          <a:p>
            <a:pPr marL="230188" indent="-230188">
              <a:lnSpc>
                <a:spcPct val="95000"/>
              </a:lnSpc>
              <a:spcBef>
                <a:spcPct val="5000"/>
              </a:spcBef>
              <a:spcAft>
                <a:spcPct val="5000"/>
              </a:spcAft>
            </a:pPr>
            <a:r>
              <a:rPr lang="en-US" sz="2400" b="1" dirty="0" smtClean="0">
                <a:solidFill>
                  <a:srgbClr val="000080"/>
                </a:solidFill>
              </a:rPr>
              <a:t>7:45 AM – 8:00 AM: </a:t>
            </a:r>
            <a:r>
              <a:rPr lang="en-US" sz="2400" b="1" dirty="0" smtClean="0"/>
              <a:t>Invited Presentation</a:t>
            </a:r>
          </a:p>
          <a:p>
            <a:pPr marL="230188" indent="-230188">
              <a:lnSpc>
                <a:spcPct val="95000"/>
              </a:lnSpc>
              <a:spcBef>
                <a:spcPct val="5000"/>
              </a:spcBef>
              <a:spcAft>
                <a:spcPct val="5000"/>
              </a:spcAft>
              <a:buFontTx/>
              <a:buNone/>
            </a:pPr>
            <a:r>
              <a:rPr lang="en-US" sz="2400" b="1" dirty="0" smtClean="0"/>
              <a:t>	</a:t>
            </a:r>
            <a:r>
              <a:rPr lang="en-US" sz="2000" b="1" dirty="0" smtClean="0"/>
              <a:t>- Mr. Bill </a:t>
            </a:r>
            <a:r>
              <a:rPr lang="en-US" sz="2000" b="1" dirty="0" err="1" smtClean="0"/>
              <a:t>Proenza</a:t>
            </a:r>
            <a:r>
              <a:rPr lang="en-US" sz="2000" b="1" dirty="0" smtClean="0"/>
              <a:t> (NOAA/NWS)</a:t>
            </a:r>
          </a:p>
          <a:p>
            <a:pPr marL="230188" indent="-230188">
              <a:lnSpc>
                <a:spcPct val="95000"/>
              </a:lnSpc>
              <a:spcBef>
                <a:spcPct val="5000"/>
              </a:spcBef>
              <a:spcAft>
                <a:spcPct val="5000"/>
              </a:spcAft>
              <a:buFontTx/>
              <a:buNone/>
            </a:pPr>
            <a:r>
              <a:rPr lang="en-US" sz="2400" b="1" dirty="0" smtClean="0"/>
              <a:t>----------------------------------------------------------------------------------------</a:t>
            </a:r>
          </a:p>
        </p:txBody>
      </p:sp>
      <p:sp>
        <p:nvSpPr>
          <p:cNvPr id="12291" name="Text Box 3"/>
          <p:cNvSpPr txBox="1">
            <a:spLocks noChangeArrowheads="1"/>
          </p:cNvSpPr>
          <p:nvPr/>
        </p:nvSpPr>
        <p:spPr bwMode="auto">
          <a:xfrm>
            <a:off x="3024188" y="1014413"/>
            <a:ext cx="3132137" cy="519112"/>
          </a:xfrm>
          <a:prstGeom prst="rect">
            <a:avLst/>
          </a:prstGeom>
          <a:noFill/>
          <a:ln w="12700">
            <a:noFill/>
            <a:miter lim="800000"/>
            <a:headEnd type="none" w="sm" len="sm"/>
            <a:tailEnd type="none" w="sm" len="sm"/>
          </a:ln>
        </p:spPr>
        <p:txBody>
          <a:bodyPr wrap="none">
            <a:spAutoFit/>
          </a:bodyPr>
          <a:lstStyle/>
          <a:p>
            <a:pPr algn="ctr">
              <a:lnSpc>
                <a:spcPct val="100000"/>
              </a:lnSpc>
              <a:spcBef>
                <a:spcPct val="0"/>
              </a:spcBef>
              <a:spcAft>
                <a:spcPct val="0"/>
              </a:spcAft>
            </a:pPr>
            <a:r>
              <a:rPr lang="en-US" sz="2800" u="sng" dirty="0">
                <a:solidFill>
                  <a:srgbClr val="000099"/>
                </a:solidFill>
              </a:rPr>
              <a:t>Tuesday Morning</a:t>
            </a:r>
          </a:p>
        </p:txBody>
      </p:sp>
      <p:sp>
        <p:nvSpPr>
          <p:cNvPr id="12292" name="Text Box 4"/>
          <p:cNvSpPr txBox="1">
            <a:spLocks noChangeArrowheads="1"/>
          </p:cNvSpPr>
          <p:nvPr/>
        </p:nvSpPr>
        <p:spPr bwMode="auto">
          <a:xfrm>
            <a:off x="663575"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a:t>Conference Agenda</a:t>
            </a:r>
          </a:p>
        </p:txBody>
      </p:sp>
      <p:sp>
        <p:nvSpPr>
          <p:cNvPr id="5" name="Text Box 3"/>
          <p:cNvSpPr txBox="1">
            <a:spLocks noChangeArrowheads="1"/>
          </p:cNvSpPr>
          <p:nvPr/>
        </p:nvSpPr>
        <p:spPr bwMode="auto">
          <a:xfrm>
            <a:off x="836613" y="2725181"/>
            <a:ext cx="7526337" cy="519112"/>
          </a:xfrm>
          <a:prstGeom prst="rect">
            <a:avLst/>
          </a:prstGeom>
          <a:noFill/>
          <a:ln w="12700">
            <a:noFill/>
            <a:miter lim="800000"/>
            <a:headEnd type="none" w="sm" len="sm"/>
            <a:tailEnd type="none" w="sm" len="sm"/>
          </a:ln>
        </p:spPr>
        <p:txBody>
          <a:bodyPr wrap="none">
            <a:spAutoFit/>
          </a:bodyPr>
          <a:lstStyle/>
          <a:p>
            <a:pPr algn="ctr">
              <a:lnSpc>
                <a:spcPct val="100000"/>
              </a:lnSpc>
              <a:spcBef>
                <a:spcPct val="0"/>
              </a:spcBef>
              <a:spcAft>
                <a:spcPct val="0"/>
              </a:spcAft>
            </a:pPr>
            <a:r>
              <a:rPr lang="en-US" sz="2800" u="sng" dirty="0">
                <a:solidFill>
                  <a:srgbClr val="000099"/>
                </a:solidFill>
              </a:rPr>
              <a:t>Wednesday Evening – Conference Banquet</a:t>
            </a:r>
          </a:p>
        </p:txBody>
      </p:sp>
      <p:graphicFrame>
        <p:nvGraphicFramePr>
          <p:cNvPr id="6" name="Group 33"/>
          <p:cNvGraphicFramePr>
            <a:graphicFrameLocks noGrp="1"/>
          </p:cNvGraphicFramePr>
          <p:nvPr/>
        </p:nvGraphicFramePr>
        <p:xfrm>
          <a:off x="993775" y="3355348"/>
          <a:ext cx="7097713" cy="2158582"/>
        </p:xfrm>
        <a:graphic>
          <a:graphicData uri="http://schemas.openxmlformats.org/drawingml/2006/table">
            <a:tbl>
              <a:tblPr/>
              <a:tblGrid>
                <a:gridCol w="5421313"/>
                <a:gridCol w="1676400"/>
              </a:tblGrid>
              <a:tr h="42220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Cash Bar Open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6:30 PM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7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Banquet Starts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7:00 PM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22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Banquet Address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~7:45 PM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955">
                <a:tc>
                  <a:txBody>
                    <a:bodyPr/>
                    <a:lstStyle/>
                    <a:p>
                      <a:pPr marL="0" marR="0" lvl="0" indent="0" algn="l" defTabSz="914400" rtl="0" eaLnBrk="0" fontAlgn="base" latinLnBrk="0" hangingPunct="0">
                        <a:lnSpc>
                          <a:spcPct val="100000"/>
                        </a:lnSpc>
                        <a:spcBef>
                          <a:spcPct val="5000"/>
                        </a:spcBef>
                        <a:spcAft>
                          <a:spcPct val="500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Presentation of the </a:t>
                      </a:r>
                      <a:r>
                        <a:rPr kumimoji="0" lang="en-US" sz="2000" b="1" i="0" u="none" strike="noStrike" cap="none" normalizeH="0" baseline="0" dirty="0" err="1" smtClean="0">
                          <a:ln>
                            <a:noFill/>
                          </a:ln>
                          <a:solidFill>
                            <a:schemeClr val="tx1"/>
                          </a:solidFill>
                          <a:effectLst/>
                          <a:latin typeface="Arial" pitchFamily="34" charset="0"/>
                        </a:rPr>
                        <a:t>Hagemeyer</a:t>
                      </a:r>
                      <a:r>
                        <a:rPr kumimoji="0" lang="en-US" sz="2000" b="1" i="0" u="none" strike="noStrike" cap="none" normalizeH="0" baseline="0" dirty="0" smtClean="0">
                          <a:ln>
                            <a:noFill/>
                          </a:ln>
                          <a:solidFill>
                            <a:schemeClr val="tx1"/>
                          </a:solidFill>
                          <a:effectLst/>
                          <a:latin typeface="Arial" pitchFamily="34" charset="0"/>
                        </a:rPr>
                        <a:t> Award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 8:15 PM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0485">
                <a:tc>
                  <a:txBody>
                    <a:bodyPr/>
                    <a:lstStyle/>
                    <a:p>
                      <a:pPr marL="0" marR="0" lvl="0" indent="0" algn="l" defTabSz="914400" rtl="0" eaLnBrk="0" fontAlgn="base" latinLnBrk="0" hangingPunct="0">
                        <a:lnSpc>
                          <a:spcPct val="100000"/>
                        </a:lnSpc>
                        <a:spcBef>
                          <a:spcPct val="5000"/>
                        </a:spcBef>
                        <a:spcAft>
                          <a:spcPct val="500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Presentation of Award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Arial" pitchFamily="34" charset="0"/>
                        </a:rPr>
                        <a:t>~ 8:25 PM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2"/>
          <p:cNvSpPr txBox="1">
            <a:spLocks noChangeArrowheads="1"/>
          </p:cNvSpPr>
          <p:nvPr/>
        </p:nvSpPr>
        <p:spPr>
          <a:xfrm>
            <a:off x="1" y="5552033"/>
            <a:ext cx="9144000" cy="1025747"/>
          </a:xfrm>
          <a:prstGeom prst="rect">
            <a:avLst/>
          </a:prstGeom>
        </p:spPr>
        <p:txBody>
          <a:bodyPr/>
          <a:lstStyle/>
          <a:p>
            <a:pPr marL="230188" marR="0" lvl="0" indent="-230188" algn="l" defTabSz="914400" rtl="0" eaLnBrk="0" fontAlgn="base" latinLnBrk="0" hangingPunct="0">
              <a:lnSpc>
                <a:spcPct val="100000"/>
              </a:lnSpc>
              <a:spcBef>
                <a:spcPct val="5000"/>
              </a:spcBef>
              <a:spcAft>
                <a:spcPct val="5000"/>
              </a:spcAft>
              <a:buClrTx/>
              <a:buSzTx/>
              <a:buFontTx/>
              <a:buChar char="•"/>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Banquet Address:</a:t>
            </a:r>
          </a:p>
          <a:p>
            <a:pPr marL="230188" lvl="0" indent="-230188">
              <a:lnSpc>
                <a:spcPct val="100000"/>
              </a:lnSpc>
              <a:spcBef>
                <a:spcPct val="5000"/>
              </a:spcBef>
              <a:spcAft>
                <a:spcPct val="5000"/>
              </a:spcAft>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i="0" u="none" strike="noStrike" kern="0" cap="none" spc="0" normalizeH="0" baseline="0" noProof="0" dirty="0" smtClean="0">
                <a:ln>
                  <a:noFill/>
                </a:ln>
                <a:solidFill>
                  <a:schemeClr val="tx1"/>
                </a:solidFill>
                <a:effectLst/>
                <a:uLnTx/>
                <a:uFillTx/>
                <a:latin typeface="+mn-lt"/>
                <a:ea typeface="+mn-ea"/>
                <a:cs typeface="+mn-cs"/>
              </a:rPr>
              <a:t>- Mr. Scott B. </a:t>
            </a:r>
            <a:r>
              <a:rPr kumimoji="0" lang="en-US" sz="2000" i="0" u="none" strike="noStrike" kern="0" cap="none" spc="0" normalizeH="0" baseline="0" noProof="0" dirty="0" err="1" smtClean="0">
                <a:ln>
                  <a:noFill/>
                </a:ln>
                <a:solidFill>
                  <a:schemeClr val="tx1"/>
                </a:solidFill>
                <a:effectLst/>
                <a:uLnTx/>
                <a:uFillTx/>
                <a:latin typeface="+mn-lt"/>
                <a:ea typeface="+mn-ea"/>
                <a:cs typeface="+mn-cs"/>
              </a:rPr>
              <a:t>Gudes</a:t>
            </a:r>
            <a:r>
              <a:rPr kumimoji="0" lang="en-US" sz="2000" i="0" u="none" strike="noStrike" kern="0" cap="none" spc="0" normalizeH="0" baseline="0" noProof="0" dirty="0" smtClean="0">
                <a:ln>
                  <a:noFill/>
                </a:ln>
                <a:solidFill>
                  <a:schemeClr val="tx1"/>
                </a:solidFill>
                <a:effectLst/>
                <a:uLnTx/>
                <a:uFillTx/>
                <a:latin typeface="+mn-lt"/>
                <a:ea typeface="+mn-ea"/>
                <a:cs typeface="+mn-cs"/>
              </a:rPr>
              <a:t>, Vice President, Legislative Affairs, Space</a:t>
            </a:r>
          </a:p>
          <a:p>
            <a:pPr marL="230188" lvl="0" indent="-230188">
              <a:lnSpc>
                <a:spcPct val="100000"/>
              </a:lnSpc>
              <a:spcBef>
                <a:spcPct val="5000"/>
              </a:spcBef>
              <a:spcAft>
                <a:spcPct val="5000"/>
              </a:spcAft>
            </a:pPr>
            <a:r>
              <a:rPr kumimoji="0" lang="en-US" sz="2000" i="0" u="none" strike="noStrike" kern="0" cap="none" spc="0" normalizeH="0" baseline="0" noProof="0" dirty="0" smtClean="0">
                <a:ln>
                  <a:noFill/>
                </a:ln>
                <a:solidFill>
                  <a:schemeClr val="tx1"/>
                </a:solidFill>
                <a:effectLst/>
                <a:uLnTx/>
                <a:uFillTx/>
                <a:latin typeface="+mn-lt"/>
                <a:ea typeface="+mn-ea"/>
                <a:cs typeface="+mn-cs"/>
              </a:rPr>
              <a:t>		Systems &amp; Operations, Lockheed Martin Corporation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741823" y="3686055"/>
            <a:ext cx="7661275" cy="519112"/>
          </a:xfrm>
          <a:prstGeom prst="rect">
            <a:avLst/>
          </a:prstGeom>
          <a:noFill/>
          <a:ln w="12700">
            <a:noFill/>
            <a:miter lim="800000"/>
            <a:headEnd type="none" w="sm" len="sm"/>
            <a:tailEnd type="none" w="sm" len="sm"/>
          </a:ln>
        </p:spPr>
        <p:txBody>
          <a:bodyPr wrap="none">
            <a:spAutoFit/>
          </a:bodyPr>
          <a:lstStyle/>
          <a:p>
            <a:pPr algn="ctr">
              <a:lnSpc>
                <a:spcPct val="100000"/>
              </a:lnSpc>
              <a:spcBef>
                <a:spcPct val="0"/>
              </a:spcBef>
              <a:spcAft>
                <a:spcPct val="0"/>
              </a:spcAft>
            </a:pPr>
            <a:r>
              <a:rPr lang="en-US" sz="2800" u="sng" dirty="0">
                <a:solidFill>
                  <a:srgbClr val="000099"/>
                </a:solidFill>
              </a:rPr>
              <a:t>Thursday Afternoon – Final Plenary Session</a:t>
            </a:r>
          </a:p>
        </p:txBody>
      </p:sp>
      <p:sp>
        <p:nvSpPr>
          <p:cNvPr id="16387" name="Text Box 5"/>
          <p:cNvSpPr txBox="1">
            <a:spLocks noChangeArrowheads="1"/>
          </p:cNvSpPr>
          <p:nvPr/>
        </p:nvSpPr>
        <p:spPr bwMode="auto">
          <a:xfrm>
            <a:off x="806450"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a:t>Conference Agenda</a:t>
            </a:r>
          </a:p>
        </p:txBody>
      </p:sp>
      <p:sp>
        <p:nvSpPr>
          <p:cNvPr id="16388" name="Rectangle 6"/>
          <p:cNvSpPr>
            <a:spLocks noChangeArrowheads="1"/>
          </p:cNvSpPr>
          <p:nvPr/>
        </p:nvSpPr>
        <p:spPr bwMode="auto">
          <a:xfrm>
            <a:off x="3008773" y="4381380"/>
            <a:ext cx="3162300" cy="351828"/>
          </a:xfrm>
          <a:prstGeom prst="rect">
            <a:avLst/>
          </a:prstGeom>
          <a:noFill/>
          <a:ln w="9525" algn="ctr">
            <a:noFill/>
            <a:miter lim="800000"/>
            <a:headEnd/>
            <a:tailEnd/>
          </a:ln>
        </p:spPr>
        <p:txBody>
          <a:bodyPr>
            <a:spAutoFit/>
          </a:bodyPr>
          <a:lstStyle/>
          <a:p>
            <a:pPr marL="173038" indent="-173038">
              <a:tabLst>
                <a:tab pos="4572000" algn="l"/>
              </a:tabLst>
            </a:pPr>
            <a:r>
              <a:rPr lang="en-US" sz="2800" dirty="0" smtClean="0">
                <a:solidFill>
                  <a:srgbClr val="000099"/>
                </a:solidFill>
              </a:rPr>
              <a:t>12:00 </a:t>
            </a:r>
            <a:r>
              <a:rPr lang="en-US" sz="2800" dirty="0">
                <a:solidFill>
                  <a:srgbClr val="000099"/>
                </a:solidFill>
              </a:rPr>
              <a:t>– </a:t>
            </a:r>
            <a:r>
              <a:rPr lang="en-US" sz="2800" dirty="0" smtClean="0">
                <a:solidFill>
                  <a:srgbClr val="000099"/>
                </a:solidFill>
              </a:rPr>
              <a:t>12:30 PM</a:t>
            </a:r>
            <a:endParaRPr lang="en-US" sz="2800" dirty="0">
              <a:solidFill>
                <a:srgbClr val="000099"/>
              </a:solidFill>
            </a:endParaRPr>
          </a:p>
        </p:txBody>
      </p:sp>
      <p:graphicFrame>
        <p:nvGraphicFramePr>
          <p:cNvPr id="12426" name="Group 138"/>
          <p:cNvGraphicFramePr>
            <a:graphicFrameLocks noGrp="1"/>
          </p:cNvGraphicFramePr>
          <p:nvPr/>
        </p:nvGraphicFramePr>
        <p:xfrm>
          <a:off x="357648" y="4902080"/>
          <a:ext cx="8388350" cy="1219200"/>
        </p:xfrm>
        <a:graphic>
          <a:graphicData uri="http://schemas.openxmlformats.org/drawingml/2006/table">
            <a:tbl>
              <a:tblPr/>
              <a:tblGrid>
                <a:gridCol w="4954588"/>
                <a:gridCol w="3433762"/>
              </a:tblGrid>
              <a:tr h="430213">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000" b="1" i="0" u="none" strike="noStrike" cap="none" normalizeH="0" baseline="0" dirty="0" smtClean="0">
                          <a:ln>
                            <a:noFill/>
                          </a:ln>
                          <a:solidFill>
                            <a:schemeClr val="tx1"/>
                          </a:solidFill>
                          <a:effectLst/>
                          <a:latin typeface="Arial" pitchFamily="34" charset="0"/>
                          <a:ea typeface="Times New Roman TUR" charset="0"/>
                          <a:cs typeface="Times New Roman" pitchFamily="18" charset="0"/>
                        </a:rPr>
                        <a:t>WG/HWSOR: Action Item Review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1800" b="1" i="0" u="none" strike="noStrike" cap="none" normalizeH="0" baseline="0" smtClean="0">
                          <a:ln>
                            <a:noFill/>
                          </a:ln>
                          <a:solidFill>
                            <a:schemeClr val="tx1"/>
                          </a:solidFill>
                          <a:effectLst/>
                          <a:latin typeface="Arial" pitchFamily="34" charset="0"/>
                          <a:ea typeface="Times New Roman TUR" charset="0"/>
                          <a:cs typeface="Times New Roman" pitchFamily="18" charset="0"/>
                        </a:rPr>
                        <a:t>Dr. Edward Rappaport (NHC)</a:t>
                      </a: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1600" b="1" i="0" u="none" strike="noStrike" cap="none" normalizeH="0" baseline="0" smtClean="0">
                          <a:ln>
                            <a:noFill/>
                          </a:ln>
                          <a:solidFill>
                            <a:schemeClr val="tx1"/>
                          </a:solidFill>
                          <a:effectLst/>
                          <a:latin typeface="Arial" pitchFamily="34" charset="0"/>
                          <a:ea typeface="Times New Roman TUR" charset="0"/>
                          <a:cs typeface="Times New Roman" pitchFamily="18" charset="0"/>
                        </a:rPr>
                        <a:t>Chairperson, WG/HWSOR</a:t>
                      </a:r>
                      <a:endParaRPr kumimoji="0" lang="en-U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000" b="1" i="0" u="none" strike="noStrike" cap="none" normalizeH="0" baseline="0" dirty="0" smtClean="0">
                          <a:ln>
                            <a:noFill/>
                          </a:ln>
                          <a:solidFill>
                            <a:schemeClr val="tx1"/>
                          </a:solidFill>
                          <a:effectLst/>
                          <a:latin typeface="Arial" pitchFamily="34" charset="0"/>
                          <a:ea typeface="Times New Roman TUR" charset="0"/>
                          <a:cs typeface="Times New Roman" pitchFamily="18" charset="0"/>
                        </a:rPr>
                        <a:t>Final Wrap-up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1800" b="1" i="0" u="none" strike="noStrike" cap="none" normalizeH="0" baseline="0" smtClean="0">
                          <a:ln>
                            <a:noFill/>
                          </a:ln>
                          <a:solidFill>
                            <a:schemeClr val="tx1"/>
                          </a:solidFill>
                          <a:effectLst/>
                          <a:latin typeface="Arial" pitchFamily="34" charset="0"/>
                          <a:ea typeface="Times New Roman TUR" charset="0"/>
                          <a:cs typeface="Times New Roman" pitchFamily="18" charset="0"/>
                        </a:rPr>
                        <a:t>Mr. Samuel P. Williamson</a:t>
                      </a: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1600" b="1" i="0" u="none" strike="noStrike" cap="none" normalizeH="0" baseline="0" smtClean="0">
                          <a:ln>
                            <a:noFill/>
                          </a:ln>
                          <a:solidFill>
                            <a:schemeClr val="tx1"/>
                          </a:solidFill>
                          <a:effectLst/>
                          <a:latin typeface="Arial" pitchFamily="34" charset="0"/>
                          <a:ea typeface="Times New Roman TUR" charset="0"/>
                          <a:cs typeface="Times New Roman" pitchFamily="18" charset="0"/>
                        </a:rPr>
                        <a:t>Federal Coordinator</a:t>
                      </a:r>
                      <a:endParaRPr kumimoji="0" lang="en-U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2"/>
          <p:cNvSpPr txBox="1">
            <a:spLocks noChangeArrowheads="1"/>
          </p:cNvSpPr>
          <p:nvPr/>
        </p:nvSpPr>
        <p:spPr bwMode="auto">
          <a:xfrm>
            <a:off x="0" y="1584325"/>
            <a:ext cx="9144000" cy="18078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0188" marR="0" lvl="0" indent="-230188" algn="l" defTabSz="914400" rtl="0" eaLnBrk="0" fontAlgn="base" latinLnBrk="0" hangingPunct="0">
              <a:lnSpc>
                <a:spcPct val="95000"/>
              </a:lnSpc>
              <a:spcBef>
                <a:spcPct val="5000"/>
              </a:spcBef>
              <a:spcAft>
                <a:spcPct val="5000"/>
              </a:spcAft>
              <a:buClrTx/>
              <a:buSzTx/>
              <a:buFontTx/>
              <a:buChar char="•"/>
              <a:tabLst/>
              <a:defRPr/>
            </a:pPr>
            <a:r>
              <a:rPr kumimoji="0" lang="en-US" sz="2400" b="1" i="0" u="none" strike="noStrike" kern="0" cap="none" spc="0" normalizeH="0" baseline="0" noProof="0" dirty="0" smtClean="0">
                <a:ln>
                  <a:noFill/>
                </a:ln>
                <a:solidFill>
                  <a:srgbClr val="000080"/>
                </a:solidFill>
                <a:effectLst/>
                <a:uLnTx/>
                <a:uFillTx/>
                <a:latin typeface="+mn-lt"/>
                <a:ea typeface="+mn-ea"/>
                <a:cs typeface="+mn-cs"/>
              </a:rPr>
              <a:t>7:30 AM – 8:00 AM:</a:t>
            </a:r>
            <a:r>
              <a:rPr kumimoji="0" lang="en-US" sz="2400" b="1" i="0" u="none" strike="noStrike" kern="0" cap="none" spc="0" normalizeH="0" baseline="0" noProof="0" dirty="0" smtClean="0">
                <a:ln>
                  <a:noFill/>
                </a:ln>
                <a:solidFill>
                  <a:schemeClr val="tx1"/>
                </a:solidFill>
                <a:effectLst/>
                <a:uLnTx/>
                <a:uFillTx/>
                <a:latin typeface="+mn-lt"/>
                <a:ea typeface="+mn-ea"/>
                <a:cs typeface="+mn-cs"/>
              </a:rPr>
              <a:t> Invited Presentation</a:t>
            </a:r>
          </a:p>
          <a:p>
            <a:pPr marL="230188" lvl="0" indent="-230188">
              <a:lnSpc>
                <a:spcPct val="95000"/>
              </a:lnSpc>
              <a:spcBef>
                <a:spcPct val="5000"/>
              </a:spcBef>
              <a:spcAft>
                <a:spcPct val="5000"/>
              </a:spcAft>
            </a:pPr>
            <a:r>
              <a:rPr kumimoji="0" lang="en-US" sz="2400" b="1" i="0" u="none" strike="noStrike" kern="0" cap="none" spc="0" normalizeH="0" baseline="0" noProof="0" dirty="0" smtClean="0">
                <a:ln>
                  <a:noFill/>
                </a:ln>
                <a:solidFill>
                  <a:schemeClr val="tx1"/>
                </a:solidFill>
                <a:effectLst/>
                <a:uLnTx/>
                <a:uFillTx/>
                <a:latin typeface="+mn-lt"/>
                <a:ea typeface="+mn-ea"/>
                <a:cs typeface="+mn-cs"/>
              </a:rPr>
              <a:t>	</a:t>
            </a:r>
            <a:r>
              <a:rPr kumimoji="0" lang="en-US" sz="2000" b="1" i="0" u="none" strike="noStrike" kern="0" cap="none" spc="0" normalizeH="0" baseline="0" noProof="0" dirty="0" smtClean="0">
                <a:ln>
                  <a:noFill/>
                </a:ln>
                <a:solidFill>
                  <a:schemeClr val="tx1"/>
                </a:solidFill>
                <a:effectLst/>
                <a:uLnTx/>
                <a:uFillTx/>
                <a:latin typeface="+mn-lt"/>
                <a:ea typeface="+mn-ea"/>
                <a:cs typeface="+mn-cs"/>
              </a:rPr>
              <a:t>- Dr</a:t>
            </a:r>
            <a:r>
              <a:rPr lang="en-US" sz="2000" kern="0" dirty="0">
                <a:latin typeface="+mn-lt"/>
              </a:rPr>
              <a:t>. Brenda </a:t>
            </a:r>
            <a:r>
              <a:rPr lang="en-US" sz="2000" kern="0" dirty="0" smtClean="0">
                <a:latin typeface="+mn-lt"/>
              </a:rPr>
              <a:t>Phillips</a:t>
            </a:r>
          </a:p>
          <a:p>
            <a:pPr marL="230188" lvl="0" indent="-230188">
              <a:lnSpc>
                <a:spcPct val="95000"/>
              </a:lnSpc>
              <a:spcBef>
                <a:spcPct val="5000"/>
              </a:spcBef>
              <a:spcAft>
                <a:spcPct val="5000"/>
              </a:spcAft>
            </a:pPr>
            <a:r>
              <a:rPr lang="en-US" sz="2000" kern="0" dirty="0">
                <a:latin typeface="+mn-lt"/>
              </a:rPr>
              <a:t>	</a:t>
            </a:r>
            <a:r>
              <a:rPr lang="en-US" sz="2000" kern="0" dirty="0" smtClean="0">
                <a:latin typeface="+mn-lt"/>
              </a:rPr>
              <a:t>	Professor </a:t>
            </a:r>
            <a:r>
              <a:rPr lang="en-US" sz="2000" kern="0" dirty="0">
                <a:latin typeface="+mn-lt"/>
              </a:rPr>
              <a:t>of Political </a:t>
            </a:r>
            <a:r>
              <a:rPr lang="en-US" sz="2000" kern="0" dirty="0" smtClean="0">
                <a:latin typeface="+mn-lt"/>
              </a:rPr>
              <a:t>Science</a:t>
            </a:r>
          </a:p>
          <a:p>
            <a:pPr marL="230188" lvl="0" indent="-230188">
              <a:lnSpc>
                <a:spcPct val="95000"/>
              </a:lnSpc>
              <a:spcBef>
                <a:spcPct val="5000"/>
              </a:spcBef>
              <a:spcAft>
                <a:spcPct val="5000"/>
              </a:spcAft>
            </a:pPr>
            <a:r>
              <a:rPr lang="en-US" sz="2000" kern="0" dirty="0">
                <a:latin typeface="+mn-lt"/>
              </a:rPr>
              <a:t>	</a:t>
            </a:r>
            <a:r>
              <a:rPr lang="en-US" sz="2000" kern="0" dirty="0" smtClean="0">
                <a:latin typeface="+mn-lt"/>
              </a:rPr>
              <a:t>	Fire </a:t>
            </a:r>
            <a:r>
              <a:rPr lang="en-US" sz="2000" kern="0" dirty="0">
                <a:latin typeface="+mn-lt"/>
              </a:rPr>
              <a:t>and Emergency Management </a:t>
            </a:r>
            <a:r>
              <a:rPr lang="en-US" sz="2000" kern="0" dirty="0" smtClean="0">
                <a:latin typeface="+mn-lt"/>
              </a:rPr>
              <a:t>Program</a:t>
            </a:r>
          </a:p>
          <a:p>
            <a:pPr marL="230188" lvl="0" indent="-230188">
              <a:lnSpc>
                <a:spcPct val="95000"/>
              </a:lnSpc>
              <a:spcBef>
                <a:spcPct val="5000"/>
              </a:spcBef>
              <a:spcAft>
                <a:spcPct val="5000"/>
              </a:spcAft>
            </a:pPr>
            <a:r>
              <a:rPr lang="en-US" sz="2000" kern="0" dirty="0">
                <a:latin typeface="+mn-lt"/>
              </a:rPr>
              <a:t>	</a:t>
            </a:r>
            <a:r>
              <a:rPr lang="en-US" sz="2000" kern="0" dirty="0" smtClean="0">
                <a:latin typeface="+mn-lt"/>
              </a:rPr>
              <a:t>	Oklahoma </a:t>
            </a:r>
            <a:r>
              <a:rPr lang="en-US" sz="2000" kern="0" dirty="0">
                <a:latin typeface="+mn-lt"/>
              </a:rPr>
              <a:t>State University</a:t>
            </a: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230188" marR="0" lvl="0" indent="-230188" algn="l" defTabSz="914400" rtl="0" eaLnBrk="0" fontAlgn="base" latinLnBrk="0" hangingPunct="0">
              <a:lnSpc>
                <a:spcPct val="95000"/>
              </a:lnSpc>
              <a:spcBef>
                <a:spcPct val="5000"/>
              </a:spcBef>
              <a:spcAft>
                <a:spcPct val="5000"/>
              </a:spcAft>
              <a:buClrTx/>
              <a:buSzTx/>
              <a:buFontTx/>
              <a:buNone/>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a:t>
            </a:r>
          </a:p>
        </p:txBody>
      </p:sp>
      <p:sp>
        <p:nvSpPr>
          <p:cNvPr id="7" name="Text Box 3"/>
          <p:cNvSpPr txBox="1">
            <a:spLocks noChangeArrowheads="1"/>
          </p:cNvSpPr>
          <p:nvPr/>
        </p:nvSpPr>
        <p:spPr bwMode="auto">
          <a:xfrm>
            <a:off x="2930186" y="1014413"/>
            <a:ext cx="3320141" cy="523220"/>
          </a:xfrm>
          <a:prstGeom prst="rect">
            <a:avLst/>
          </a:prstGeom>
          <a:noFill/>
          <a:ln w="12700">
            <a:noFill/>
            <a:miter lim="800000"/>
            <a:headEnd type="none" w="sm" len="sm"/>
            <a:tailEnd type="none" w="sm" len="sm"/>
          </a:ln>
        </p:spPr>
        <p:txBody>
          <a:bodyPr wrap="none">
            <a:spAutoFit/>
          </a:bodyPr>
          <a:lstStyle/>
          <a:p>
            <a:pPr algn="ctr">
              <a:lnSpc>
                <a:spcPct val="100000"/>
              </a:lnSpc>
              <a:spcBef>
                <a:spcPct val="0"/>
              </a:spcBef>
              <a:spcAft>
                <a:spcPct val="0"/>
              </a:spcAft>
            </a:pPr>
            <a:r>
              <a:rPr lang="en-US" sz="2800" u="sng" dirty="0" smtClean="0">
                <a:solidFill>
                  <a:srgbClr val="000099"/>
                </a:solidFill>
              </a:rPr>
              <a:t>Thursday </a:t>
            </a:r>
            <a:r>
              <a:rPr lang="en-US" sz="2800" u="sng" dirty="0">
                <a:solidFill>
                  <a:srgbClr val="000099"/>
                </a:solidFill>
              </a:rPr>
              <a:t>Morning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037"/>
          <p:cNvSpPr txBox="1">
            <a:spLocks noChangeArrowheads="1"/>
          </p:cNvSpPr>
          <p:nvPr/>
        </p:nvSpPr>
        <p:spPr bwMode="auto">
          <a:xfrm>
            <a:off x="806450"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a:t>Conference Logistics</a:t>
            </a:r>
          </a:p>
        </p:txBody>
      </p:sp>
      <p:graphicFrame>
        <p:nvGraphicFramePr>
          <p:cNvPr id="85080" name="Group 88"/>
          <p:cNvGraphicFramePr>
            <a:graphicFrameLocks noGrp="1"/>
          </p:cNvGraphicFramePr>
          <p:nvPr/>
        </p:nvGraphicFramePr>
        <p:xfrm>
          <a:off x="406400" y="1856818"/>
          <a:ext cx="8388350" cy="4724400"/>
        </p:xfrm>
        <a:graphic>
          <a:graphicData uri="http://schemas.openxmlformats.org/drawingml/2006/table">
            <a:tbl>
              <a:tblPr/>
              <a:tblGrid>
                <a:gridCol w="4194175"/>
                <a:gridCol w="4194175"/>
              </a:tblGrid>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Conference Technical Director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Mr. Mark </a:t>
                      </a:r>
                      <a:r>
                        <a:rPr kumimoji="0" lang="en-US" sz="2000" b="1" i="0" u="none" strike="noStrike" cap="none" normalizeH="0" baseline="0" dirty="0" err="1" smtClean="0">
                          <a:ln>
                            <a:noFill/>
                          </a:ln>
                          <a:solidFill>
                            <a:schemeClr val="tx1"/>
                          </a:solidFill>
                          <a:effectLst/>
                          <a:latin typeface="Arial" pitchFamily="34" charset="0"/>
                        </a:rPr>
                        <a:t>Welshinger</a:t>
                      </a:r>
                      <a:endParaRPr kumimoji="0" lang="en-US" sz="20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Media Coordinators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Mr. Mike Babcock</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Mr. Dennis </a:t>
                      </a:r>
                      <a:r>
                        <a:rPr kumimoji="0" lang="en-US" sz="2000" b="1" i="0" u="none" strike="noStrike" cap="none" normalizeH="0" baseline="0" dirty="0" err="1" smtClean="0">
                          <a:ln>
                            <a:noFill/>
                          </a:ln>
                          <a:solidFill>
                            <a:schemeClr val="tx1"/>
                          </a:solidFill>
                          <a:effectLst/>
                          <a:latin typeface="Arial" pitchFamily="34" charset="0"/>
                        </a:rPr>
                        <a:t>Feltgen</a:t>
                      </a:r>
                      <a:endParaRPr kumimoji="0" lang="en-US" sz="20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Assistant Coordinators for Conference Arrangements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Ms. Erin McNamara</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Ms. Christina Bork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Audiovisual Specialists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Mr. Ken Barnett</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Mr. Tony Ramirez</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Registrars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Ms. Erin McNamara</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Ms. Christina Bork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Presentation Timer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Mr. Ken Barnett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Session Coordinators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Mr. Floyd </a:t>
                      </a:r>
                      <a:r>
                        <a:rPr kumimoji="0" lang="en-US" sz="2000" b="1" i="0" u="none" strike="noStrike" cap="none" normalizeH="0" baseline="0" dirty="0" err="1" smtClean="0">
                          <a:ln>
                            <a:noFill/>
                          </a:ln>
                          <a:solidFill>
                            <a:schemeClr val="tx1"/>
                          </a:solidFill>
                          <a:effectLst/>
                          <a:latin typeface="Arial" pitchFamily="34" charset="0"/>
                        </a:rPr>
                        <a:t>Hauth</a:t>
                      </a:r>
                      <a:endParaRPr kumimoji="0" lang="en-US"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Mr. Mike Babcock</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Mr. Mark </a:t>
                      </a:r>
                      <a:r>
                        <a:rPr kumimoji="0" lang="en-US" sz="2000" b="1" i="0" u="none" strike="noStrike" cap="none" normalizeH="0" baseline="0" dirty="0" err="1" smtClean="0">
                          <a:ln>
                            <a:noFill/>
                          </a:ln>
                          <a:solidFill>
                            <a:schemeClr val="tx1"/>
                          </a:solidFill>
                          <a:effectLst/>
                          <a:latin typeface="Arial" pitchFamily="34" charset="0"/>
                        </a:rPr>
                        <a:t>Welshinger</a:t>
                      </a:r>
                      <a:endParaRPr kumimoji="0" lang="en-US" sz="20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5079" name="Group 87"/>
          <p:cNvGraphicFramePr>
            <a:graphicFrameLocks noGrp="1"/>
          </p:cNvGraphicFramePr>
          <p:nvPr/>
        </p:nvGraphicFramePr>
        <p:xfrm>
          <a:off x="406400" y="1158318"/>
          <a:ext cx="8388350" cy="704850"/>
        </p:xfrm>
        <a:graphic>
          <a:graphicData uri="http://schemas.openxmlformats.org/drawingml/2006/table">
            <a:tbl>
              <a:tblPr/>
              <a:tblGrid>
                <a:gridCol w="8388350"/>
              </a:tblGrid>
              <a:tr h="704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rPr>
                        <a:t>Conference Chair: Mr. Samuel P. Williamson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2145225"/>
            <a:ext cx="9144000" cy="1969770"/>
          </a:xfrm>
          <a:prstGeom prst="rect">
            <a:avLst/>
          </a:prstGeom>
          <a:noFill/>
          <a:ln w="12700">
            <a:noFill/>
            <a:miter lim="800000"/>
            <a:headEnd type="none" w="sm" len="sm"/>
            <a:tailEnd type="none" w="sm" len="sm"/>
          </a:ln>
        </p:spPr>
        <p:txBody>
          <a:bodyPr wrap="square">
            <a:spAutoFit/>
          </a:bodyPr>
          <a:lstStyle/>
          <a:p>
            <a:pPr algn="ctr">
              <a:lnSpc>
                <a:spcPct val="85000"/>
              </a:lnSpc>
              <a:spcBef>
                <a:spcPts val="1200"/>
              </a:spcBef>
              <a:spcAft>
                <a:spcPts val="1200"/>
              </a:spcAft>
            </a:pPr>
            <a:r>
              <a:rPr lang="en-US" sz="6000" dirty="0" smtClean="0"/>
              <a:t>Special Opening</a:t>
            </a:r>
          </a:p>
          <a:p>
            <a:pPr algn="ctr">
              <a:lnSpc>
                <a:spcPct val="85000"/>
              </a:lnSpc>
              <a:spcBef>
                <a:spcPts val="1200"/>
              </a:spcBef>
              <a:spcAft>
                <a:spcPts val="1200"/>
              </a:spcAft>
            </a:pPr>
            <a:r>
              <a:rPr lang="en-US" sz="6000" dirty="0" smtClean="0"/>
              <a:t>Session Presentation</a:t>
            </a:r>
            <a:endParaRPr lang="en-US" sz="6000" dirty="0"/>
          </a:p>
        </p:txBody>
      </p:sp>
      <p:sp>
        <p:nvSpPr>
          <p:cNvPr id="7" name="Rectangle 5"/>
          <p:cNvSpPr>
            <a:spLocks noChangeArrowheads="1"/>
          </p:cNvSpPr>
          <p:nvPr/>
        </p:nvSpPr>
        <p:spPr bwMode="auto">
          <a:xfrm>
            <a:off x="390525" y="5610225"/>
            <a:ext cx="8362950" cy="1046440"/>
          </a:xfrm>
          <a:prstGeom prst="rect">
            <a:avLst/>
          </a:prstGeom>
          <a:noFill/>
          <a:ln w="57150">
            <a:solidFill>
              <a:srgbClr val="000080"/>
            </a:solidFill>
            <a:miter lim="800000"/>
            <a:headEnd type="none" w="sm" len="sm"/>
            <a:tailEnd type="none" w="sm" len="sm"/>
          </a:ln>
        </p:spPr>
        <p:txBody>
          <a:bodyPr>
            <a:spAutoFit/>
          </a:bodyPr>
          <a:lstStyle/>
          <a:p>
            <a:pPr algn="ctr">
              <a:lnSpc>
                <a:spcPct val="120000"/>
              </a:lnSpc>
              <a:spcBef>
                <a:spcPct val="0"/>
              </a:spcBef>
              <a:spcAft>
                <a:spcPct val="0"/>
              </a:spcAft>
            </a:pPr>
            <a:r>
              <a:rPr lang="en-US" sz="2000" dirty="0" smtClean="0">
                <a:solidFill>
                  <a:srgbClr val="000080"/>
                </a:solidFill>
              </a:rPr>
              <a:t>65</a:t>
            </a:r>
            <a:r>
              <a:rPr lang="en-US" sz="2000" baseline="30000" dirty="0" smtClean="0">
                <a:solidFill>
                  <a:srgbClr val="000080"/>
                </a:solidFill>
              </a:rPr>
              <a:t>th</a:t>
            </a:r>
            <a:r>
              <a:rPr lang="en-US" sz="2000" dirty="0" smtClean="0">
                <a:solidFill>
                  <a:srgbClr val="000080"/>
                </a:solidFill>
              </a:rPr>
              <a:t> </a:t>
            </a:r>
            <a:r>
              <a:rPr lang="en-US" sz="2000" dirty="0">
                <a:solidFill>
                  <a:srgbClr val="000080"/>
                </a:solidFill>
              </a:rPr>
              <a:t>Interdepartmental Hurricane Conference</a:t>
            </a:r>
          </a:p>
          <a:p>
            <a:pPr algn="ctr">
              <a:lnSpc>
                <a:spcPct val="100000"/>
              </a:lnSpc>
              <a:spcBef>
                <a:spcPct val="0"/>
              </a:spcBef>
              <a:spcAft>
                <a:spcPct val="0"/>
              </a:spcAft>
            </a:pPr>
            <a:r>
              <a:rPr lang="en-US" sz="2000" i="1" dirty="0" smtClean="0">
                <a:solidFill>
                  <a:srgbClr val="000080"/>
                </a:solidFill>
              </a:rPr>
              <a:t>“</a:t>
            </a:r>
            <a:r>
              <a:rPr lang="en-US" sz="1800" i="1" dirty="0" smtClean="0">
                <a:solidFill>
                  <a:srgbClr val="000080"/>
                </a:solidFill>
              </a:rPr>
              <a:t>Ocean and Atmospheric Influences on Tropical Cyclone Predictions: Challenges and Recent Progress”</a:t>
            </a:r>
            <a:endParaRPr lang="en-US" sz="2000" i="1" dirty="0">
              <a:solidFill>
                <a:srgbClr val="00008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 y="198438"/>
            <a:ext cx="9144000" cy="563231"/>
          </a:xfrm>
          <a:prstGeom prst="rect">
            <a:avLst/>
          </a:prstGeom>
          <a:noFill/>
          <a:ln w="12700">
            <a:noFill/>
            <a:miter lim="800000"/>
            <a:headEnd type="none" w="sm" len="sm"/>
            <a:tailEnd type="none" w="sm" len="sm"/>
          </a:ln>
        </p:spPr>
        <p:txBody>
          <a:bodyPr wrap="square">
            <a:spAutoFit/>
          </a:bodyPr>
          <a:lstStyle/>
          <a:p>
            <a:pPr algn="ctr">
              <a:lnSpc>
                <a:spcPct val="85000"/>
              </a:lnSpc>
              <a:spcBef>
                <a:spcPct val="0"/>
              </a:spcBef>
              <a:spcAft>
                <a:spcPct val="0"/>
              </a:spcAft>
            </a:pPr>
            <a:r>
              <a:rPr lang="en-US" sz="3600" dirty="0" smtClean="0"/>
              <a:t>Special Opening Session Presentation</a:t>
            </a:r>
            <a:endParaRPr lang="en-US" sz="3600" dirty="0"/>
          </a:p>
        </p:txBody>
      </p:sp>
      <p:sp>
        <p:nvSpPr>
          <p:cNvPr id="19459" name="Text Box 4"/>
          <p:cNvSpPr txBox="1">
            <a:spLocks noChangeArrowheads="1"/>
          </p:cNvSpPr>
          <p:nvPr/>
        </p:nvSpPr>
        <p:spPr bwMode="auto">
          <a:xfrm>
            <a:off x="2892636" y="2174706"/>
            <a:ext cx="3375434" cy="2191369"/>
          </a:xfrm>
          <a:prstGeom prst="rect">
            <a:avLst/>
          </a:prstGeom>
          <a:noFill/>
          <a:ln w="12700">
            <a:noFill/>
            <a:miter lim="800000"/>
            <a:headEnd type="none" w="sm" len="sm"/>
            <a:tailEnd type="none" w="sm" len="sm"/>
          </a:ln>
        </p:spPr>
        <p:txBody>
          <a:bodyPr wrap="square">
            <a:spAutoFit/>
          </a:bodyPr>
          <a:lstStyle/>
          <a:p>
            <a:pPr algn="ctr">
              <a:lnSpc>
                <a:spcPct val="100000"/>
              </a:lnSpc>
              <a:spcBef>
                <a:spcPct val="15000"/>
              </a:spcBef>
              <a:spcAft>
                <a:spcPct val="15000"/>
              </a:spcAft>
            </a:pPr>
            <a:r>
              <a:rPr lang="en-US" sz="3200" dirty="0">
                <a:solidFill>
                  <a:srgbClr val="000080"/>
                </a:solidFill>
              </a:rPr>
              <a:t>Mr. </a:t>
            </a:r>
            <a:r>
              <a:rPr lang="en-US" sz="3200" dirty="0" smtClean="0">
                <a:solidFill>
                  <a:srgbClr val="000080"/>
                </a:solidFill>
              </a:rPr>
              <a:t>Dan Rather</a:t>
            </a:r>
          </a:p>
          <a:p>
            <a:pPr algn="ctr">
              <a:lnSpc>
                <a:spcPct val="100000"/>
              </a:lnSpc>
              <a:spcBef>
                <a:spcPct val="15000"/>
              </a:spcBef>
              <a:spcAft>
                <a:spcPct val="15000"/>
              </a:spcAft>
            </a:pPr>
            <a:r>
              <a:rPr lang="en-US" dirty="0" smtClean="0"/>
              <a:t>Anchor and Managing Editor of </a:t>
            </a:r>
            <a:r>
              <a:rPr lang="en-US" dirty="0" err="1" smtClean="0"/>
              <a:t>HDNets’s</a:t>
            </a:r>
            <a:r>
              <a:rPr lang="en-US" dirty="0" smtClean="0"/>
              <a:t>                </a:t>
            </a:r>
            <a:r>
              <a:rPr lang="en-US" i="1" dirty="0" smtClean="0"/>
              <a:t>Dan Rather Reports</a:t>
            </a:r>
            <a:endParaRPr lang="en-US" dirty="0"/>
          </a:p>
        </p:txBody>
      </p:sp>
      <p:sp>
        <p:nvSpPr>
          <p:cNvPr id="19460" name="Rectangle 5"/>
          <p:cNvSpPr>
            <a:spLocks noChangeArrowheads="1"/>
          </p:cNvSpPr>
          <p:nvPr/>
        </p:nvSpPr>
        <p:spPr bwMode="auto">
          <a:xfrm>
            <a:off x="390525" y="5610225"/>
            <a:ext cx="8362950" cy="1046440"/>
          </a:xfrm>
          <a:prstGeom prst="rect">
            <a:avLst/>
          </a:prstGeom>
          <a:noFill/>
          <a:ln w="57150">
            <a:solidFill>
              <a:srgbClr val="000080"/>
            </a:solidFill>
            <a:miter lim="800000"/>
            <a:headEnd type="none" w="sm" len="sm"/>
            <a:tailEnd type="none" w="sm" len="sm"/>
          </a:ln>
        </p:spPr>
        <p:txBody>
          <a:bodyPr>
            <a:spAutoFit/>
          </a:bodyPr>
          <a:lstStyle/>
          <a:p>
            <a:pPr algn="ctr">
              <a:lnSpc>
                <a:spcPct val="120000"/>
              </a:lnSpc>
              <a:spcBef>
                <a:spcPct val="0"/>
              </a:spcBef>
              <a:spcAft>
                <a:spcPct val="0"/>
              </a:spcAft>
            </a:pPr>
            <a:r>
              <a:rPr lang="en-US" sz="2000" dirty="0" smtClean="0">
                <a:solidFill>
                  <a:srgbClr val="000080"/>
                </a:solidFill>
              </a:rPr>
              <a:t>65</a:t>
            </a:r>
            <a:r>
              <a:rPr lang="en-US" sz="2000" baseline="30000" dirty="0" smtClean="0">
                <a:solidFill>
                  <a:srgbClr val="000080"/>
                </a:solidFill>
              </a:rPr>
              <a:t>th</a:t>
            </a:r>
            <a:r>
              <a:rPr lang="en-US" sz="2000" dirty="0" smtClean="0">
                <a:solidFill>
                  <a:srgbClr val="000080"/>
                </a:solidFill>
              </a:rPr>
              <a:t> </a:t>
            </a:r>
            <a:r>
              <a:rPr lang="en-US" sz="2000" dirty="0">
                <a:solidFill>
                  <a:srgbClr val="000080"/>
                </a:solidFill>
              </a:rPr>
              <a:t>Interdepartmental Hurricane Conference</a:t>
            </a:r>
          </a:p>
          <a:p>
            <a:pPr algn="ctr">
              <a:lnSpc>
                <a:spcPct val="100000"/>
              </a:lnSpc>
              <a:spcBef>
                <a:spcPct val="0"/>
              </a:spcBef>
              <a:spcAft>
                <a:spcPct val="0"/>
              </a:spcAft>
            </a:pPr>
            <a:r>
              <a:rPr lang="en-US" sz="2000" i="1" dirty="0" smtClean="0">
                <a:solidFill>
                  <a:srgbClr val="000080"/>
                </a:solidFill>
              </a:rPr>
              <a:t>“</a:t>
            </a:r>
            <a:r>
              <a:rPr lang="en-US" sz="1800" i="1" dirty="0" smtClean="0">
                <a:solidFill>
                  <a:srgbClr val="000080"/>
                </a:solidFill>
              </a:rPr>
              <a:t>Ocean and Atmospheric Influences on Tropical Cyclone Predictions: Challenges and Recent Progress”</a:t>
            </a:r>
            <a:endParaRPr lang="en-US" sz="2000" i="1" dirty="0">
              <a:solidFill>
                <a:srgbClr val="000080"/>
              </a:solidFill>
            </a:endParaRPr>
          </a:p>
        </p:txBody>
      </p:sp>
      <p:pic>
        <p:nvPicPr>
          <p:cNvPr id="1026" name="Picture 2" descr="danrather"/>
          <p:cNvPicPr>
            <a:picLocks noChangeAspect="1" noChangeArrowheads="1"/>
          </p:cNvPicPr>
          <p:nvPr/>
        </p:nvPicPr>
        <p:blipFill>
          <a:blip r:embed="rId3" cstate="print"/>
          <a:srcRect/>
          <a:stretch>
            <a:fillRect/>
          </a:stretch>
        </p:blipFill>
        <p:spPr bwMode="auto">
          <a:xfrm>
            <a:off x="346600" y="1371437"/>
            <a:ext cx="2573581" cy="3547150"/>
          </a:xfrm>
          <a:prstGeom prst="rect">
            <a:avLst/>
          </a:prstGeom>
          <a:noFill/>
          <a:ln w="28575">
            <a:solidFill>
              <a:srgbClr val="000080"/>
            </a:solidFill>
            <a:miter lim="800000"/>
            <a:headEnd/>
            <a:tailEnd/>
          </a:ln>
        </p:spPr>
      </p:pic>
      <p:pic>
        <p:nvPicPr>
          <p:cNvPr id="8" name="Picture 7" descr="dan rather.jpg"/>
          <p:cNvPicPr>
            <a:picLocks noChangeAspect="1"/>
          </p:cNvPicPr>
          <p:nvPr/>
        </p:nvPicPr>
        <p:blipFill>
          <a:blip r:embed="rId4" cstate="print"/>
          <a:stretch>
            <a:fillRect/>
          </a:stretch>
        </p:blipFill>
        <p:spPr>
          <a:xfrm>
            <a:off x="6229739" y="1355057"/>
            <a:ext cx="2619301" cy="3579911"/>
          </a:xfrm>
          <a:prstGeom prst="rect">
            <a:avLst/>
          </a:prstGeom>
          <a:ln w="28575">
            <a:solidFill>
              <a:srgbClr val="000080"/>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876800" y="1981200"/>
            <a:ext cx="4038600" cy="457200"/>
          </a:xfrm>
          <a:prstGeom prst="rect">
            <a:avLst/>
          </a:prstGeom>
          <a:noFill/>
          <a:ln w="12700">
            <a:noFill/>
            <a:miter lim="800000"/>
            <a:headEnd type="none" w="sm" len="sm"/>
            <a:tailEnd type="none" w="sm" len="sm"/>
          </a:ln>
        </p:spPr>
        <p:txBody>
          <a:bodyPr>
            <a:spAutoFit/>
          </a:bodyPr>
          <a:lstStyle/>
          <a:p>
            <a:pPr>
              <a:lnSpc>
                <a:spcPct val="100000"/>
              </a:lnSpc>
              <a:spcBef>
                <a:spcPct val="50000"/>
              </a:spcBef>
              <a:spcAft>
                <a:spcPct val="0"/>
              </a:spcAft>
            </a:pPr>
            <a:endParaRPr lang="en-US" b="0">
              <a:latin typeface="Times New Roman" pitchFamily="18" charset="0"/>
            </a:endParaRPr>
          </a:p>
        </p:txBody>
      </p:sp>
      <p:sp>
        <p:nvSpPr>
          <p:cNvPr id="3075" name="Rectangle 3"/>
          <p:cNvSpPr>
            <a:spLocks noChangeArrowheads="1"/>
          </p:cNvSpPr>
          <p:nvPr/>
        </p:nvSpPr>
        <p:spPr bwMode="auto">
          <a:xfrm>
            <a:off x="1609725" y="1223963"/>
            <a:ext cx="5929313" cy="903287"/>
          </a:xfrm>
          <a:prstGeom prst="rect">
            <a:avLst/>
          </a:prstGeom>
          <a:noFill/>
          <a:ln w="12700">
            <a:noFill/>
            <a:miter lim="800000"/>
            <a:headEnd type="none" w="sm" len="sm"/>
            <a:tailEnd type="none" w="sm" len="sm"/>
          </a:ln>
        </p:spPr>
        <p:txBody>
          <a:bodyPr>
            <a:spAutoFit/>
          </a:bodyPr>
          <a:lstStyle/>
          <a:p>
            <a:pPr algn="ctr">
              <a:lnSpc>
                <a:spcPct val="95000"/>
              </a:lnSpc>
              <a:spcBef>
                <a:spcPct val="0"/>
              </a:spcBef>
              <a:spcAft>
                <a:spcPct val="0"/>
              </a:spcAft>
            </a:pPr>
            <a:r>
              <a:rPr lang="en-US" sz="3200" dirty="0"/>
              <a:t>Mr. Samuel P. Williamson</a:t>
            </a:r>
          </a:p>
          <a:p>
            <a:pPr algn="ctr">
              <a:lnSpc>
                <a:spcPct val="95000"/>
              </a:lnSpc>
              <a:spcBef>
                <a:spcPct val="0"/>
              </a:spcBef>
              <a:spcAft>
                <a:spcPct val="0"/>
              </a:spcAft>
            </a:pPr>
            <a:r>
              <a:rPr lang="en-US" dirty="0"/>
              <a:t>Federal Coordinator for Meteorology</a:t>
            </a:r>
            <a:endParaRPr lang="en-US" sz="2600" dirty="0"/>
          </a:p>
        </p:txBody>
      </p:sp>
      <p:sp>
        <p:nvSpPr>
          <p:cNvPr id="3076" name="Text Box 4"/>
          <p:cNvSpPr txBox="1">
            <a:spLocks noChangeArrowheads="1"/>
          </p:cNvSpPr>
          <p:nvPr/>
        </p:nvSpPr>
        <p:spPr bwMode="auto">
          <a:xfrm>
            <a:off x="4049713" y="4184650"/>
            <a:ext cx="4819650" cy="1922463"/>
          </a:xfrm>
          <a:prstGeom prst="rect">
            <a:avLst/>
          </a:prstGeom>
          <a:noFill/>
          <a:ln w="12700">
            <a:noFill/>
            <a:miter lim="800000"/>
            <a:headEnd type="none" w="sm" len="sm"/>
            <a:tailEnd type="none" w="sm" len="sm"/>
          </a:ln>
        </p:spPr>
        <p:txBody>
          <a:bodyPr>
            <a:spAutoFit/>
          </a:bodyPr>
          <a:lstStyle/>
          <a:p>
            <a:pPr algn="ctr">
              <a:lnSpc>
                <a:spcPct val="90000"/>
              </a:lnSpc>
              <a:spcBef>
                <a:spcPct val="0"/>
              </a:spcBef>
              <a:spcAft>
                <a:spcPct val="0"/>
              </a:spcAft>
            </a:pPr>
            <a:r>
              <a:rPr lang="en-US" sz="2000"/>
              <a:t>Sponsored and hosted by:</a:t>
            </a:r>
          </a:p>
          <a:p>
            <a:pPr algn="ctr">
              <a:lnSpc>
                <a:spcPct val="50000"/>
              </a:lnSpc>
              <a:spcBef>
                <a:spcPct val="0"/>
              </a:spcBef>
              <a:spcAft>
                <a:spcPct val="0"/>
              </a:spcAft>
            </a:pPr>
            <a:endParaRPr lang="en-US" sz="2000"/>
          </a:p>
          <a:p>
            <a:pPr algn="ctr">
              <a:lnSpc>
                <a:spcPct val="50000"/>
              </a:lnSpc>
              <a:spcBef>
                <a:spcPct val="0"/>
              </a:spcBef>
              <a:spcAft>
                <a:spcPct val="0"/>
              </a:spcAft>
            </a:pPr>
            <a:endParaRPr lang="en-US" sz="2000"/>
          </a:p>
          <a:p>
            <a:pPr algn="ctr">
              <a:lnSpc>
                <a:spcPct val="50000"/>
              </a:lnSpc>
              <a:spcBef>
                <a:spcPct val="0"/>
              </a:spcBef>
              <a:spcAft>
                <a:spcPct val="0"/>
              </a:spcAft>
            </a:pPr>
            <a:endParaRPr lang="en-US" sz="2000"/>
          </a:p>
          <a:p>
            <a:pPr algn="ctr">
              <a:lnSpc>
                <a:spcPct val="90000"/>
              </a:lnSpc>
              <a:spcBef>
                <a:spcPct val="0"/>
              </a:spcBef>
              <a:spcAft>
                <a:spcPct val="0"/>
              </a:spcAft>
            </a:pPr>
            <a:r>
              <a:rPr lang="en-US" sz="2000"/>
              <a:t>The Office of the Federal Coordinator for Meteorological Services</a:t>
            </a:r>
          </a:p>
          <a:p>
            <a:pPr algn="ctr">
              <a:lnSpc>
                <a:spcPct val="90000"/>
              </a:lnSpc>
              <a:spcBef>
                <a:spcPct val="0"/>
              </a:spcBef>
              <a:spcAft>
                <a:spcPct val="0"/>
              </a:spcAft>
            </a:pPr>
            <a:r>
              <a:rPr lang="en-US" sz="2000"/>
              <a:t>and Supporting Research</a:t>
            </a:r>
            <a:r>
              <a:rPr lang="en-US" sz="2000" b="0"/>
              <a:t>      </a:t>
            </a:r>
          </a:p>
          <a:p>
            <a:pPr algn="ctr">
              <a:lnSpc>
                <a:spcPct val="90000"/>
              </a:lnSpc>
              <a:spcBef>
                <a:spcPct val="0"/>
              </a:spcBef>
              <a:spcAft>
                <a:spcPct val="0"/>
              </a:spcAft>
            </a:pPr>
            <a:endParaRPr lang="en-US" sz="2000"/>
          </a:p>
        </p:txBody>
      </p:sp>
      <p:sp>
        <p:nvSpPr>
          <p:cNvPr id="3077" name="Rectangle 5"/>
          <p:cNvSpPr>
            <a:spLocks noChangeArrowheads="1"/>
          </p:cNvSpPr>
          <p:nvPr/>
        </p:nvSpPr>
        <p:spPr bwMode="auto">
          <a:xfrm>
            <a:off x="320675" y="2395538"/>
            <a:ext cx="8362950" cy="1286506"/>
          </a:xfrm>
          <a:prstGeom prst="rect">
            <a:avLst/>
          </a:prstGeom>
          <a:noFill/>
          <a:ln w="57150">
            <a:solidFill>
              <a:srgbClr val="000080"/>
            </a:solidFill>
            <a:miter lim="800000"/>
            <a:headEnd type="none" w="sm" len="sm"/>
            <a:tailEnd type="none" w="sm" len="sm"/>
          </a:ln>
        </p:spPr>
        <p:txBody>
          <a:bodyPr>
            <a:spAutoFit/>
          </a:bodyPr>
          <a:lstStyle/>
          <a:p>
            <a:pPr algn="ctr">
              <a:lnSpc>
                <a:spcPct val="120000"/>
              </a:lnSpc>
              <a:spcBef>
                <a:spcPct val="0"/>
              </a:spcBef>
              <a:spcAft>
                <a:spcPct val="0"/>
              </a:spcAft>
            </a:pPr>
            <a:r>
              <a:rPr lang="en-US" sz="2800" dirty="0" smtClean="0">
                <a:solidFill>
                  <a:schemeClr val="accent2">
                    <a:lumMod val="75000"/>
                  </a:schemeClr>
                </a:solidFill>
              </a:rPr>
              <a:t>65</a:t>
            </a:r>
            <a:r>
              <a:rPr lang="en-US" sz="2800" baseline="30000" dirty="0" smtClean="0">
                <a:solidFill>
                  <a:schemeClr val="accent2">
                    <a:lumMod val="75000"/>
                  </a:schemeClr>
                </a:solidFill>
              </a:rPr>
              <a:t>th</a:t>
            </a:r>
            <a:r>
              <a:rPr lang="en-US" sz="2800" dirty="0" smtClean="0">
                <a:solidFill>
                  <a:schemeClr val="accent2">
                    <a:lumMod val="75000"/>
                  </a:schemeClr>
                </a:solidFill>
              </a:rPr>
              <a:t> </a:t>
            </a:r>
            <a:r>
              <a:rPr lang="en-US" sz="2800" dirty="0">
                <a:solidFill>
                  <a:schemeClr val="accent2">
                    <a:lumMod val="75000"/>
                  </a:schemeClr>
                </a:solidFill>
              </a:rPr>
              <a:t>Interdepartmental Hurricane Conference</a:t>
            </a:r>
          </a:p>
          <a:p>
            <a:pPr algn="ctr">
              <a:lnSpc>
                <a:spcPct val="100000"/>
              </a:lnSpc>
              <a:spcBef>
                <a:spcPct val="0"/>
              </a:spcBef>
              <a:spcAft>
                <a:spcPct val="0"/>
              </a:spcAft>
            </a:pPr>
            <a:r>
              <a:rPr lang="en-US" sz="2200" i="1" dirty="0" smtClean="0">
                <a:solidFill>
                  <a:schemeClr val="accent2">
                    <a:lumMod val="75000"/>
                  </a:schemeClr>
                </a:solidFill>
              </a:rPr>
              <a:t>“</a:t>
            </a:r>
            <a:r>
              <a:rPr lang="en-US" sz="2000" i="1" dirty="0" smtClean="0">
                <a:solidFill>
                  <a:schemeClr val="accent2">
                    <a:lumMod val="75000"/>
                  </a:schemeClr>
                </a:solidFill>
              </a:rPr>
              <a:t>Ocean and Atmospheric Influences on Tropical Cyclone Predictions: Challenges and Recent Progress”</a:t>
            </a:r>
            <a:endParaRPr lang="en-US" sz="2200" i="1" dirty="0">
              <a:solidFill>
                <a:schemeClr val="accent2">
                  <a:lumMod val="75000"/>
                </a:schemeClr>
              </a:solidFill>
            </a:endParaRPr>
          </a:p>
        </p:txBody>
      </p:sp>
      <p:sp>
        <p:nvSpPr>
          <p:cNvPr id="3078" name="Text Box 6"/>
          <p:cNvSpPr txBox="1">
            <a:spLocks noChangeArrowheads="1"/>
          </p:cNvSpPr>
          <p:nvPr/>
        </p:nvSpPr>
        <p:spPr bwMode="auto">
          <a:xfrm>
            <a:off x="663575"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a:t>Conference Opening</a:t>
            </a:r>
          </a:p>
        </p:txBody>
      </p:sp>
      <p:pic>
        <p:nvPicPr>
          <p:cNvPr id="8" name="Picture 7"/>
          <p:cNvPicPr>
            <a:picLocks noChangeAspect="1" noChangeArrowheads="1"/>
          </p:cNvPicPr>
          <p:nvPr/>
        </p:nvPicPr>
        <p:blipFill>
          <a:blip r:embed="rId3" cstate="print"/>
          <a:srcRect l="1676" r="1975"/>
          <a:stretch>
            <a:fillRect/>
          </a:stretch>
        </p:blipFill>
        <p:spPr bwMode="auto">
          <a:xfrm>
            <a:off x="365760" y="4056348"/>
            <a:ext cx="3505200" cy="2573052"/>
          </a:xfrm>
          <a:prstGeom prst="rect">
            <a:avLst/>
          </a:prstGeom>
          <a:noFill/>
          <a:ln w="28575" cap="flat" cmpd="sng" algn="ctr">
            <a:solidFill>
              <a:srgbClr val="000080"/>
            </a:solidFill>
            <a:prstDash val="solid"/>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63575"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dirty="0" smtClean="0"/>
              <a:t>Invited Comments</a:t>
            </a:r>
            <a:endParaRPr lang="en-US" sz="3600" dirty="0"/>
          </a:p>
        </p:txBody>
      </p:sp>
      <p:pic>
        <p:nvPicPr>
          <p:cNvPr id="8" name="Picture 58" descr="800px-FEMA_logo_svg"/>
          <p:cNvPicPr>
            <a:picLocks noChangeAspect="1" noChangeArrowheads="1"/>
          </p:cNvPicPr>
          <p:nvPr/>
        </p:nvPicPr>
        <p:blipFill>
          <a:blip r:embed="rId3" cstate="print"/>
          <a:srcRect/>
          <a:stretch>
            <a:fillRect/>
          </a:stretch>
        </p:blipFill>
        <p:spPr bwMode="auto">
          <a:xfrm>
            <a:off x="4818976" y="3597017"/>
            <a:ext cx="3167062" cy="1123950"/>
          </a:xfrm>
          <a:prstGeom prst="rect">
            <a:avLst/>
          </a:prstGeom>
          <a:noFill/>
          <a:ln w="9525">
            <a:noFill/>
            <a:miter lim="800000"/>
            <a:headEnd/>
            <a:tailEnd/>
          </a:ln>
        </p:spPr>
      </p:pic>
      <p:sp>
        <p:nvSpPr>
          <p:cNvPr id="9" name="Rectangle 8"/>
          <p:cNvSpPr/>
          <p:nvPr/>
        </p:nvSpPr>
        <p:spPr>
          <a:xfrm>
            <a:off x="4409758" y="1745127"/>
            <a:ext cx="4572000" cy="1175706"/>
          </a:xfrm>
          <a:prstGeom prst="rect">
            <a:avLst/>
          </a:prstGeom>
        </p:spPr>
        <p:txBody>
          <a:bodyPr>
            <a:spAutoFit/>
          </a:bodyPr>
          <a:lstStyle/>
          <a:p>
            <a:pPr lvl="0" algn="ctr">
              <a:lnSpc>
                <a:spcPct val="100000"/>
              </a:lnSpc>
              <a:spcBef>
                <a:spcPct val="20000"/>
              </a:spcBef>
              <a:spcAft>
                <a:spcPct val="0"/>
              </a:spcAft>
            </a:pPr>
            <a:r>
              <a:rPr lang="en-US" sz="3200" dirty="0">
                <a:solidFill>
                  <a:schemeClr val="accent2">
                    <a:lumMod val="75000"/>
                  </a:schemeClr>
                </a:solidFill>
              </a:rPr>
              <a:t>Major </a:t>
            </a:r>
            <a:r>
              <a:rPr lang="en-US" sz="3200" dirty="0" smtClean="0">
                <a:solidFill>
                  <a:schemeClr val="accent2">
                    <a:lumMod val="75000"/>
                  </a:schemeClr>
                </a:solidFill>
              </a:rPr>
              <a:t>Phillip May</a:t>
            </a:r>
          </a:p>
          <a:p>
            <a:pPr lvl="0" algn="ctr">
              <a:lnSpc>
                <a:spcPct val="100000"/>
              </a:lnSpc>
              <a:spcBef>
                <a:spcPct val="20000"/>
              </a:spcBef>
              <a:spcAft>
                <a:spcPct val="0"/>
              </a:spcAft>
            </a:pPr>
            <a:r>
              <a:rPr lang="en-US" sz="3200" dirty="0" smtClean="0"/>
              <a:t>  R</a:t>
            </a:r>
            <a:r>
              <a:rPr lang="en-US" sz="2800" dirty="0" smtClean="0"/>
              <a:t>egion IV Administrator</a:t>
            </a:r>
            <a:endParaRPr lang="en-US" sz="2800" dirty="0"/>
          </a:p>
        </p:txBody>
      </p:sp>
      <p:sp>
        <p:nvSpPr>
          <p:cNvPr id="10" name="Rectangle 5"/>
          <p:cNvSpPr>
            <a:spLocks noChangeArrowheads="1"/>
          </p:cNvSpPr>
          <p:nvPr/>
        </p:nvSpPr>
        <p:spPr bwMode="auto">
          <a:xfrm>
            <a:off x="390525" y="5610225"/>
            <a:ext cx="8362950" cy="1046440"/>
          </a:xfrm>
          <a:prstGeom prst="rect">
            <a:avLst/>
          </a:prstGeom>
          <a:noFill/>
          <a:ln w="57150">
            <a:solidFill>
              <a:srgbClr val="000080"/>
            </a:solidFill>
            <a:miter lim="800000"/>
            <a:headEnd type="none" w="sm" len="sm"/>
            <a:tailEnd type="none" w="sm" len="sm"/>
          </a:ln>
        </p:spPr>
        <p:txBody>
          <a:bodyPr>
            <a:spAutoFit/>
          </a:bodyPr>
          <a:lstStyle/>
          <a:p>
            <a:pPr algn="ctr">
              <a:lnSpc>
                <a:spcPct val="120000"/>
              </a:lnSpc>
              <a:spcBef>
                <a:spcPct val="0"/>
              </a:spcBef>
              <a:spcAft>
                <a:spcPct val="0"/>
              </a:spcAft>
            </a:pPr>
            <a:r>
              <a:rPr lang="en-US" sz="2000" dirty="0" smtClean="0">
                <a:solidFill>
                  <a:srgbClr val="000080"/>
                </a:solidFill>
              </a:rPr>
              <a:t>65</a:t>
            </a:r>
            <a:r>
              <a:rPr lang="en-US" sz="2000" baseline="30000" dirty="0" smtClean="0">
                <a:solidFill>
                  <a:srgbClr val="000080"/>
                </a:solidFill>
              </a:rPr>
              <a:t>th</a:t>
            </a:r>
            <a:r>
              <a:rPr lang="en-US" sz="2000" dirty="0" smtClean="0">
                <a:solidFill>
                  <a:srgbClr val="000080"/>
                </a:solidFill>
              </a:rPr>
              <a:t> </a:t>
            </a:r>
            <a:r>
              <a:rPr lang="en-US" sz="2000" dirty="0">
                <a:solidFill>
                  <a:srgbClr val="000080"/>
                </a:solidFill>
              </a:rPr>
              <a:t>Interdepartmental Hurricane Conference</a:t>
            </a:r>
          </a:p>
          <a:p>
            <a:pPr algn="ctr">
              <a:lnSpc>
                <a:spcPct val="100000"/>
              </a:lnSpc>
              <a:spcBef>
                <a:spcPct val="0"/>
              </a:spcBef>
              <a:spcAft>
                <a:spcPct val="0"/>
              </a:spcAft>
            </a:pPr>
            <a:r>
              <a:rPr lang="en-US" sz="2000" i="1" dirty="0" smtClean="0">
                <a:solidFill>
                  <a:srgbClr val="000080"/>
                </a:solidFill>
              </a:rPr>
              <a:t>“</a:t>
            </a:r>
            <a:r>
              <a:rPr lang="en-US" sz="1800" i="1" dirty="0" smtClean="0">
                <a:solidFill>
                  <a:srgbClr val="000080"/>
                </a:solidFill>
              </a:rPr>
              <a:t>Ocean and Atmospheric Influences on Tropical Cyclone Predictions: Challenges and Recent Progress”</a:t>
            </a:r>
            <a:endParaRPr lang="en-US" sz="2000" i="1" dirty="0">
              <a:solidFill>
                <a:srgbClr val="000080"/>
              </a:solidFill>
            </a:endParaRPr>
          </a:p>
        </p:txBody>
      </p:sp>
      <p:pic>
        <p:nvPicPr>
          <p:cNvPr id="2050" name="Picture 2" descr="Photo of Major P. May"/>
          <p:cNvPicPr>
            <a:picLocks noChangeAspect="1" noChangeArrowheads="1"/>
          </p:cNvPicPr>
          <p:nvPr/>
        </p:nvPicPr>
        <p:blipFill>
          <a:blip r:embed="rId4" cstate="print"/>
          <a:srcRect/>
          <a:stretch>
            <a:fillRect/>
          </a:stretch>
        </p:blipFill>
        <p:spPr bwMode="auto">
          <a:xfrm>
            <a:off x="685800" y="1467299"/>
            <a:ext cx="3606134" cy="3606134"/>
          </a:xfrm>
          <a:prstGeom prst="rect">
            <a:avLst/>
          </a:prstGeom>
          <a:noFill/>
          <a:ln w="28575">
            <a:solidFill>
              <a:srgbClr val="00008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4294967295"/>
          </p:nvPr>
        </p:nvSpPr>
        <p:spPr>
          <a:xfrm>
            <a:off x="693156" y="1198563"/>
            <a:ext cx="7669161" cy="925205"/>
          </a:xfrm>
        </p:spPr>
        <p:txBody>
          <a:bodyPr/>
          <a:lstStyle/>
          <a:p>
            <a:pPr marL="230188" indent="-230188" algn="ctr">
              <a:lnSpc>
                <a:spcPct val="95000"/>
              </a:lnSpc>
              <a:spcBef>
                <a:spcPct val="10000"/>
              </a:spcBef>
              <a:spcAft>
                <a:spcPct val="10000"/>
              </a:spcAft>
              <a:buNone/>
            </a:pPr>
            <a:r>
              <a:rPr lang="en-US" sz="2800" b="1" i="1" dirty="0" smtClean="0"/>
              <a:t>Advances in Tropical Cyclone Predictions: A Senior Leader Perspective</a:t>
            </a:r>
            <a:endParaRPr lang="en-US" sz="2800" b="1" dirty="0" smtClean="0">
              <a:solidFill>
                <a:schemeClr val="accent2">
                  <a:lumMod val="75000"/>
                </a:schemeClr>
              </a:solidFill>
            </a:endParaRPr>
          </a:p>
        </p:txBody>
      </p:sp>
      <p:sp>
        <p:nvSpPr>
          <p:cNvPr id="21507" name="Text Box 4"/>
          <p:cNvSpPr txBox="1">
            <a:spLocks noChangeArrowheads="1"/>
          </p:cNvSpPr>
          <p:nvPr/>
        </p:nvSpPr>
        <p:spPr bwMode="auto">
          <a:xfrm>
            <a:off x="663575"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a:t>Panel Discussion</a:t>
            </a:r>
          </a:p>
        </p:txBody>
      </p:sp>
      <p:sp>
        <p:nvSpPr>
          <p:cNvPr id="5" name="Rectangle 2"/>
          <p:cNvSpPr txBox="1">
            <a:spLocks noChangeArrowheads="1"/>
          </p:cNvSpPr>
          <p:nvPr/>
        </p:nvSpPr>
        <p:spPr>
          <a:xfrm>
            <a:off x="0" y="2805113"/>
            <a:ext cx="9144000" cy="349567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   Moderator:</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1" i="0" u="none" strike="noStrike" kern="0" cap="none" spc="0" normalizeH="0" baseline="0" noProof="0" dirty="0" smtClean="0">
                <a:ln>
                  <a:noFill/>
                </a:ln>
                <a:solidFill>
                  <a:schemeClr val="tx1"/>
                </a:solidFill>
                <a:effectLst/>
                <a:uLnTx/>
                <a:uFillTx/>
                <a:latin typeface="+mn-lt"/>
                <a:ea typeface="+mn-ea"/>
                <a:cs typeface="+mn-cs"/>
              </a:rPr>
              <a:t>Dr. Kerry Emanuel, </a:t>
            </a:r>
            <a:r>
              <a:rPr kumimoji="0" lang="en-US" sz="2000" b="0" i="0" u="none" strike="noStrike" kern="0" cap="none" spc="0" normalizeH="0" baseline="0" noProof="0" dirty="0" smtClean="0">
                <a:ln>
                  <a:noFill/>
                </a:ln>
                <a:solidFill>
                  <a:schemeClr val="tx1"/>
                </a:solidFill>
                <a:effectLst/>
                <a:uLnTx/>
                <a:uFillTx/>
                <a:latin typeface="+mn-lt"/>
                <a:ea typeface="+mn-ea"/>
                <a:cs typeface="+mn-cs"/>
              </a:rPr>
              <a:t>Director, Program in Atmospheres, 			     Oceans, and Climate, and Professor of Atmospheric 			     Science, MIT</a:t>
            </a:r>
          </a:p>
          <a:p>
            <a:pPr marL="230188" marR="0" lvl="0" indent="-230188" algn="l" defTabSz="914400" rtl="0" eaLnBrk="0" fontAlgn="base" latinLnBrk="0" hangingPunct="0">
              <a:lnSpc>
                <a:spcPct val="85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p>
          <a:p>
            <a:pPr marL="230188" marR="0" lvl="0" indent="-230188" algn="l" defTabSz="914400" rtl="0" eaLnBrk="0" fontAlgn="base" latinLnBrk="0" hangingPunct="0">
              <a:lnSpc>
                <a:spcPct val="8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1" i="0" u="none" strike="noStrike" kern="0" cap="none" spc="0" normalizeH="0" baseline="0" noProof="0" dirty="0" smtClean="0">
                <a:ln>
                  <a:noFill/>
                </a:ln>
                <a:solidFill>
                  <a:schemeClr val="tx1"/>
                </a:solidFill>
                <a:effectLst/>
                <a:uLnTx/>
                <a:uFillTx/>
                <a:latin typeface="+mn-lt"/>
                <a:ea typeface="+mn-ea"/>
                <a:cs typeface="+mn-cs"/>
              </a:rPr>
              <a:t>Panelists:</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p>
          <a:p>
            <a:pPr marL="230188" indent="-230188">
              <a:lnSpc>
                <a:spcPct val="80000"/>
              </a:lnSpc>
              <a:spcBef>
                <a:spcPct val="20000"/>
              </a:spcBef>
              <a:spcAft>
                <a:spcPct val="0"/>
              </a:spcAf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			</a:t>
            </a:r>
            <a:r>
              <a:rPr lang="en-US" sz="2000" dirty="0" smtClean="0"/>
              <a:t>Dr. John “Jack” Hayes, </a:t>
            </a:r>
            <a:r>
              <a:rPr lang="en-US" sz="2000" b="0" dirty="0" smtClean="0"/>
              <a:t>Assistant Administrator for 			     			 Weather Services, NOAA</a:t>
            </a:r>
          </a:p>
          <a:p>
            <a:pPr marL="230188" lvl="0" indent="-230188">
              <a:lnSpc>
                <a:spcPct val="80000"/>
              </a:lnSpc>
              <a:spcBef>
                <a:spcPct val="20000"/>
              </a:spcBef>
              <a:spcAft>
                <a:spcPct val="0"/>
              </a:spcAft>
              <a:defRPr/>
            </a:pPr>
            <a:r>
              <a:rPr lang="en-US" sz="2000" dirty="0" smtClean="0"/>
              <a:t>			Col John </a:t>
            </a:r>
            <a:r>
              <a:rPr lang="en-US" sz="2000" dirty="0" err="1" smtClean="0"/>
              <a:t>Egentowich</a:t>
            </a:r>
            <a:r>
              <a:rPr lang="en-US" sz="2000" dirty="0" smtClean="0"/>
              <a:t>, </a:t>
            </a:r>
            <a:r>
              <a:rPr lang="en-US" sz="2000" b="0" dirty="0" smtClean="0"/>
              <a:t>Air Force Deputy Director of Weather </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nSpc>
                <a:spcPct val="100000"/>
              </a:lnSpc>
              <a:spcBef>
                <a:spcPct val="20000"/>
              </a:spcBef>
              <a:spcAft>
                <a:spcPct val="0"/>
              </a:spcAf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lang="en-US" sz="2000" dirty="0" smtClean="0"/>
              <a:t> CAPT Bill </a:t>
            </a:r>
            <a:r>
              <a:rPr lang="en-US" sz="2000" dirty="0" err="1" smtClean="0"/>
              <a:t>Nisley</a:t>
            </a:r>
            <a:r>
              <a:rPr lang="en-US" sz="2000" dirty="0" smtClean="0"/>
              <a:t>, </a:t>
            </a:r>
            <a:r>
              <a:rPr lang="en-US" sz="2000" b="0" dirty="0" smtClean="0"/>
              <a:t>Commanding Officer, Fleet Weather 					     Center, Norfolk </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6" name="Text Box 4"/>
          <p:cNvSpPr txBox="1">
            <a:spLocks noChangeArrowheads="1"/>
          </p:cNvSpPr>
          <p:nvPr/>
        </p:nvSpPr>
        <p:spPr bwMode="auto">
          <a:xfrm>
            <a:off x="113761" y="1887538"/>
            <a:ext cx="3494098" cy="738664"/>
          </a:xfrm>
          <a:prstGeom prst="rect">
            <a:avLst/>
          </a:prstGeom>
          <a:noFill/>
          <a:ln w="12700">
            <a:noFill/>
            <a:miter lim="800000"/>
            <a:headEnd type="none" w="sm" len="sm"/>
            <a:tailEnd type="none" w="sm" len="sm"/>
          </a:ln>
        </p:spPr>
        <p:txBody>
          <a:bodyPr wrap="none">
            <a:spAutoFit/>
          </a:bodyPr>
          <a:lstStyle/>
          <a:p>
            <a:pPr>
              <a:lnSpc>
                <a:spcPct val="100000"/>
              </a:lnSpc>
              <a:spcBef>
                <a:spcPct val="0"/>
              </a:spcBef>
              <a:spcAft>
                <a:spcPct val="0"/>
              </a:spcAft>
              <a:tabLst>
                <a:tab pos="682625" algn="l"/>
              </a:tabLst>
            </a:pPr>
            <a:r>
              <a:rPr lang="en-US" sz="1400" dirty="0" smtClean="0"/>
              <a:t>NOAA	Dr</a:t>
            </a:r>
            <a:r>
              <a:rPr lang="en-US" sz="1400" dirty="0"/>
              <a:t>. John “Jack” </a:t>
            </a:r>
            <a:r>
              <a:rPr lang="en-US" sz="1400" dirty="0" smtClean="0"/>
              <a:t>Hayes</a:t>
            </a:r>
          </a:p>
          <a:p>
            <a:pPr>
              <a:lnSpc>
                <a:spcPct val="100000"/>
              </a:lnSpc>
              <a:spcBef>
                <a:spcPct val="0"/>
              </a:spcBef>
              <a:spcAft>
                <a:spcPct val="0"/>
              </a:spcAft>
              <a:tabLst>
                <a:tab pos="682625" algn="l"/>
              </a:tabLst>
            </a:pPr>
            <a:r>
              <a:rPr lang="en-US" sz="1400" dirty="0" smtClean="0"/>
              <a:t>	</a:t>
            </a:r>
            <a:r>
              <a:rPr lang="en-US" sz="1400" b="0" dirty="0" smtClean="0"/>
              <a:t>NOAA </a:t>
            </a:r>
            <a:r>
              <a:rPr lang="en-US" sz="1400" b="0" dirty="0"/>
              <a:t>Assistant Administrator </a:t>
            </a:r>
            <a:r>
              <a:rPr lang="en-US" sz="1400" b="0" dirty="0" smtClean="0"/>
              <a:t>for</a:t>
            </a:r>
          </a:p>
          <a:p>
            <a:pPr>
              <a:lnSpc>
                <a:spcPct val="100000"/>
              </a:lnSpc>
              <a:spcBef>
                <a:spcPct val="0"/>
              </a:spcBef>
              <a:spcAft>
                <a:spcPct val="0"/>
              </a:spcAft>
              <a:tabLst>
                <a:tab pos="682625" algn="l"/>
              </a:tabLst>
            </a:pPr>
            <a:r>
              <a:rPr lang="en-US" sz="1400" b="0" dirty="0" smtClean="0"/>
              <a:t>	Weather </a:t>
            </a:r>
            <a:r>
              <a:rPr lang="en-US" sz="1400" b="0" dirty="0"/>
              <a:t>Services/Director, NWS</a:t>
            </a:r>
            <a:endParaRPr lang="en-US" sz="1400" b="0" i="1" dirty="0"/>
          </a:p>
        </p:txBody>
      </p:sp>
      <p:sp>
        <p:nvSpPr>
          <p:cNvPr id="79877" name="Text Box 5"/>
          <p:cNvSpPr txBox="1">
            <a:spLocks noChangeArrowheads="1"/>
          </p:cNvSpPr>
          <p:nvPr/>
        </p:nvSpPr>
        <p:spPr bwMode="auto">
          <a:xfrm>
            <a:off x="4572000" y="5079887"/>
            <a:ext cx="3296031" cy="674031"/>
          </a:xfrm>
          <a:prstGeom prst="rect">
            <a:avLst/>
          </a:prstGeom>
          <a:noFill/>
          <a:ln w="12700">
            <a:noFill/>
            <a:miter lim="800000"/>
            <a:headEnd type="none" w="sm" len="sm"/>
            <a:tailEnd type="none" w="sm" len="sm"/>
          </a:ln>
        </p:spPr>
        <p:txBody>
          <a:bodyPr wrap="none">
            <a:spAutoFit/>
          </a:bodyPr>
          <a:lstStyle/>
          <a:p>
            <a:pPr>
              <a:lnSpc>
                <a:spcPct val="90000"/>
              </a:lnSpc>
              <a:spcBef>
                <a:spcPct val="0"/>
              </a:spcBef>
              <a:spcAft>
                <a:spcPct val="0"/>
              </a:spcAft>
              <a:tabLst>
                <a:tab pos="682625" algn="l"/>
              </a:tabLst>
            </a:pPr>
            <a:r>
              <a:rPr lang="en-US" sz="1400" dirty="0" smtClean="0"/>
              <a:t>USDA</a:t>
            </a:r>
            <a:r>
              <a:rPr lang="en-US" sz="1400" dirty="0"/>
              <a:t>	</a:t>
            </a:r>
            <a:r>
              <a:rPr lang="en-US" sz="1400" dirty="0" smtClean="0"/>
              <a:t>Mr. Brad </a:t>
            </a:r>
            <a:r>
              <a:rPr lang="en-US" sz="1400" dirty="0" err="1" smtClean="0"/>
              <a:t>Rippy</a:t>
            </a:r>
            <a:endParaRPr lang="en-US" sz="1400" dirty="0" smtClean="0"/>
          </a:p>
          <a:p>
            <a:pPr>
              <a:lnSpc>
                <a:spcPct val="90000"/>
              </a:lnSpc>
              <a:spcBef>
                <a:spcPct val="0"/>
              </a:spcBef>
              <a:spcAft>
                <a:spcPct val="0"/>
              </a:spcAft>
            </a:pPr>
            <a:r>
              <a:rPr lang="en-US" sz="1400" dirty="0" smtClean="0"/>
              <a:t>              </a:t>
            </a:r>
            <a:r>
              <a:rPr lang="en-US" sz="1400" b="0" dirty="0" smtClean="0"/>
              <a:t>Office of the Chief Economist</a:t>
            </a:r>
          </a:p>
          <a:p>
            <a:pPr>
              <a:lnSpc>
                <a:spcPct val="90000"/>
              </a:lnSpc>
              <a:spcBef>
                <a:spcPct val="0"/>
              </a:spcBef>
              <a:spcAft>
                <a:spcPct val="0"/>
              </a:spcAft>
            </a:pPr>
            <a:r>
              <a:rPr lang="en-US" sz="1400" b="0" dirty="0" smtClean="0"/>
              <a:t>              Weather and Climate </a:t>
            </a:r>
            <a:r>
              <a:rPr lang="en-US" sz="1400" b="0" dirty="0"/>
              <a:t>	</a:t>
            </a:r>
            <a:endParaRPr lang="en-US" sz="1400" b="0" i="1" dirty="0"/>
          </a:p>
        </p:txBody>
      </p:sp>
      <p:sp>
        <p:nvSpPr>
          <p:cNvPr id="79878" name="Text Box 6"/>
          <p:cNvSpPr txBox="1">
            <a:spLocks noChangeArrowheads="1"/>
          </p:cNvSpPr>
          <p:nvPr/>
        </p:nvSpPr>
        <p:spPr bwMode="auto">
          <a:xfrm>
            <a:off x="4572000" y="3512855"/>
            <a:ext cx="3355406" cy="738664"/>
          </a:xfrm>
          <a:prstGeom prst="rect">
            <a:avLst/>
          </a:prstGeom>
          <a:noFill/>
          <a:ln w="12700">
            <a:noFill/>
            <a:miter lim="800000"/>
            <a:headEnd type="none" w="sm" len="sm"/>
            <a:tailEnd type="none" w="sm" len="sm"/>
          </a:ln>
        </p:spPr>
        <p:txBody>
          <a:bodyPr wrap="none">
            <a:spAutoFit/>
          </a:bodyPr>
          <a:lstStyle/>
          <a:p>
            <a:pPr>
              <a:lnSpc>
                <a:spcPct val="100000"/>
              </a:lnSpc>
              <a:spcBef>
                <a:spcPct val="0"/>
              </a:spcBef>
              <a:spcAft>
                <a:spcPct val="0"/>
              </a:spcAft>
              <a:tabLst>
                <a:tab pos="682625" algn="l"/>
              </a:tabLst>
            </a:pPr>
            <a:r>
              <a:rPr lang="en-US" sz="1400" dirty="0"/>
              <a:t>Army    	Mr. Bill </a:t>
            </a:r>
            <a:r>
              <a:rPr lang="en-US" sz="1400" dirty="0" err="1"/>
              <a:t>Birkemeier</a:t>
            </a:r>
            <a:endParaRPr lang="en-US" sz="1400" dirty="0"/>
          </a:p>
          <a:p>
            <a:pPr>
              <a:lnSpc>
                <a:spcPct val="100000"/>
              </a:lnSpc>
              <a:spcBef>
                <a:spcPct val="0"/>
              </a:spcBef>
              <a:spcAft>
                <a:spcPct val="0"/>
              </a:spcAft>
              <a:tabLst>
                <a:tab pos="682625" algn="l"/>
              </a:tabLst>
            </a:pPr>
            <a:r>
              <a:rPr lang="en-US" sz="1400" dirty="0"/>
              <a:t>	</a:t>
            </a:r>
            <a:r>
              <a:rPr lang="en-US" sz="1400" b="0" dirty="0"/>
              <a:t>Field Data Collection Program </a:t>
            </a:r>
          </a:p>
          <a:p>
            <a:pPr>
              <a:lnSpc>
                <a:spcPct val="100000"/>
              </a:lnSpc>
              <a:spcBef>
                <a:spcPct val="0"/>
              </a:spcBef>
              <a:spcAft>
                <a:spcPct val="0"/>
              </a:spcAft>
              <a:tabLst>
                <a:tab pos="682625" algn="l"/>
              </a:tabLst>
            </a:pPr>
            <a:r>
              <a:rPr lang="en-US" sz="1400" b="0" dirty="0"/>
              <a:t>	USACE Field Research Facility</a:t>
            </a:r>
          </a:p>
        </p:txBody>
      </p:sp>
      <p:sp>
        <p:nvSpPr>
          <p:cNvPr id="79879" name="Text Box 7"/>
          <p:cNvSpPr txBox="1">
            <a:spLocks noChangeArrowheads="1"/>
          </p:cNvSpPr>
          <p:nvPr/>
        </p:nvSpPr>
        <p:spPr bwMode="auto">
          <a:xfrm>
            <a:off x="4572000" y="1887538"/>
            <a:ext cx="4233863" cy="523220"/>
          </a:xfrm>
          <a:prstGeom prst="rect">
            <a:avLst/>
          </a:prstGeom>
          <a:noFill/>
          <a:ln w="12700">
            <a:noFill/>
            <a:miter lim="800000"/>
            <a:headEnd type="none" w="sm" len="sm"/>
            <a:tailEnd type="none" w="sm" len="sm"/>
          </a:ln>
        </p:spPr>
        <p:txBody>
          <a:bodyPr>
            <a:spAutoFit/>
          </a:bodyPr>
          <a:lstStyle/>
          <a:p>
            <a:pPr>
              <a:lnSpc>
                <a:spcPct val="100000"/>
              </a:lnSpc>
              <a:spcBef>
                <a:spcPct val="0"/>
              </a:spcBef>
              <a:spcAft>
                <a:spcPct val="0"/>
              </a:spcAft>
              <a:tabLst>
                <a:tab pos="682625" algn="l"/>
              </a:tabLst>
            </a:pPr>
            <a:r>
              <a:rPr lang="en-US" sz="1400" dirty="0" smtClean="0"/>
              <a:t>DHS </a:t>
            </a:r>
            <a:r>
              <a:rPr lang="en-US" sz="1400" dirty="0"/>
              <a:t>	</a:t>
            </a:r>
            <a:r>
              <a:rPr lang="en-US" sz="1400" dirty="0" smtClean="0"/>
              <a:t>Major Phillip May</a:t>
            </a:r>
            <a:endParaRPr lang="en-US" sz="1400" dirty="0"/>
          </a:p>
          <a:p>
            <a:pPr>
              <a:lnSpc>
                <a:spcPct val="100000"/>
              </a:lnSpc>
              <a:spcBef>
                <a:spcPct val="0"/>
              </a:spcBef>
              <a:spcAft>
                <a:spcPct val="0"/>
              </a:spcAft>
              <a:tabLst>
                <a:tab pos="682625" algn="l"/>
              </a:tabLst>
            </a:pPr>
            <a:r>
              <a:rPr lang="en-US" sz="1400" b="0" dirty="0"/>
              <a:t>	</a:t>
            </a:r>
            <a:r>
              <a:rPr lang="en-US" sz="1400" b="0" dirty="0" smtClean="0"/>
              <a:t>Administrator, FEMA Region IV </a:t>
            </a:r>
            <a:r>
              <a:rPr lang="en-US" sz="1400" b="0" dirty="0"/>
              <a:t>	</a:t>
            </a:r>
          </a:p>
        </p:txBody>
      </p:sp>
      <p:sp>
        <p:nvSpPr>
          <p:cNvPr id="22534" name="Text Box 12"/>
          <p:cNvSpPr txBox="1">
            <a:spLocks noChangeArrowheads="1"/>
          </p:cNvSpPr>
          <p:nvPr/>
        </p:nvSpPr>
        <p:spPr bwMode="auto">
          <a:xfrm>
            <a:off x="806450"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a:t>Federal Agency Lead Reps</a:t>
            </a:r>
          </a:p>
        </p:txBody>
      </p:sp>
      <p:sp>
        <p:nvSpPr>
          <p:cNvPr id="79886" name="Text Box 14"/>
          <p:cNvSpPr txBox="1">
            <a:spLocks noChangeArrowheads="1"/>
          </p:cNvSpPr>
          <p:nvPr/>
        </p:nvSpPr>
        <p:spPr bwMode="auto">
          <a:xfrm>
            <a:off x="113761" y="4248987"/>
            <a:ext cx="4171950" cy="738664"/>
          </a:xfrm>
          <a:prstGeom prst="rect">
            <a:avLst/>
          </a:prstGeom>
          <a:noFill/>
          <a:ln w="12700">
            <a:noFill/>
            <a:miter lim="800000"/>
            <a:headEnd type="none" w="sm" len="sm"/>
            <a:tailEnd type="none" w="sm" len="sm"/>
          </a:ln>
        </p:spPr>
        <p:txBody>
          <a:bodyPr>
            <a:spAutoFit/>
          </a:bodyPr>
          <a:lstStyle/>
          <a:p>
            <a:pPr>
              <a:lnSpc>
                <a:spcPct val="100000"/>
              </a:lnSpc>
              <a:spcBef>
                <a:spcPct val="0"/>
              </a:spcBef>
              <a:spcAft>
                <a:spcPct val="0"/>
              </a:spcAft>
              <a:tabLst>
                <a:tab pos="682625" algn="l"/>
              </a:tabLst>
            </a:pPr>
            <a:r>
              <a:rPr lang="en-US" sz="1400" dirty="0" smtClean="0"/>
              <a:t>Air  </a:t>
            </a:r>
            <a:r>
              <a:rPr lang="en-US" sz="1400" dirty="0"/>
              <a:t>	</a:t>
            </a:r>
            <a:r>
              <a:rPr lang="en-US" sz="1400" dirty="0" smtClean="0"/>
              <a:t>Colonel John </a:t>
            </a:r>
            <a:r>
              <a:rPr lang="en-US" sz="1400" dirty="0" err="1" smtClean="0"/>
              <a:t>Egentowich</a:t>
            </a:r>
            <a:endParaRPr lang="en-US" sz="1400" dirty="0" smtClean="0"/>
          </a:p>
          <a:p>
            <a:pPr>
              <a:lnSpc>
                <a:spcPct val="100000"/>
              </a:lnSpc>
              <a:spcBef>
                <a:spcPct val="0"/>
              </a:spcBef>
              <a:spcAft>
                <a:spcPct val="0"/>
              </a:spcAft>
              <a:tabLst>
                <a:tab pos="682625" algn="l"/>
              </a:tabLst>
            </a:pPr>
            <a:r>
              <a:rPr lang="en-US" sz="1400" dirty="0" smtClean="0"/>
              <a:t>Force</a:t>
            </a:r>
            <a:r>
              <a:rPr lang="en-US" sz="1400" b="0" dirty="0"/>
              <a:t>	</a:t>
            </a:r>
            <a:r>
              <a:rPr lang="en-US" sz="1400" b="0" dirty="0" smtClean="0"/>
              <a:t>Deputy Director </a:t>
            </a:r>
            <a:r>
              <a:rPr lang="en-US" sz="1400" b="0" dirty="0"/>
              <a:t>of </a:t>
            </a:r>
            <a:r>
              <a:rPr lang="en-US" sz="1400" b="0" dirty="0" smtClean="0"/>
              <a:t>Weather</a:t>
            </a:r>
          </a:p>
          <a:p>
            <a:pPr>
              <a:lnSpc>
                <a:spcPct val="100000"/>
              </a:lnSpc>
              <a:spcBef>
                <a:spcPct val="0"/>
              </a:spcBef>
              <a:spcAft>
                <a:spcPct val="0"/>
              </a:spcAft>
              <a:tabLst>
                <a:tab pos="682625" algn="l"/>
              </a:tabLst>
            </a:pPr>
            <a:r>
              <a:rPr lang="en-US" sz="1400" b="0" dirty="0" smtClean="0"/>
              <a:t>	 AF/A3O-W</a:t>
            </a:r>
            <a:r>
              <a:rPr lang="en-US" sz="1400" b="0" dirty="0"/>
              <a:t>, HQ USAF	</a:t>
            </a:r>
            <a:endParaRPr lang="en-US" sz="1400" b="0" i="1" dirty="0"/>
          </a:p>
        </p:txBody>
      </p:sp>
      <p:grpSp>
        <p:nvGrpSpPr>
          <p:cNvPr id="22536" name="Group 18"/>
          <p:cNvGrpSpPr>
            <a:grpSpLocks/>
          </p:cNvGrpSpPr>
          <p:nvPr/>
        </p:nvGrpSpPr>
        <p:grpSpPr bwMode="auto">
          <a:xfrm>
            <a:off x="100013" y="1774825"/>
            <a:ext cx="8926512" cy="4152900"/>
            <a:chOff x="63" y="768"/>
            <a:chExt cx="5623" cy="2324"/>
          </a:xfrm>
        </p:grpSpPr>
        <p:sp>
          <p:nvSpPr>
            <p:cNvPr id="22540" name="Rectangle 16"/>
            <p:cNvSpPr>
              <a:spLocks noChangeArrowheads="1"/>
            </p:cNvSpPr>
            <p:nvPr/>
          </p:nvSpPr>
          <p:spPr bwMode="auto">
            <a:xfrm>
              <a:off x="63" y="768"/>
              <a:ext cx="5623" cy="2324"/>
            </a:xfrm>
            <a:prstGeom prst="rect">
              <a:avLst/>
            </a:prstGeom>
            <a:noFill/>
            <a:ln w="28575" algn="ctr">
              <a:solidFill>
                <a:schemeClr val="tx1"/>
              </a:solidFill>
              <a:miter lim="800000"/>
              <a:headEnd/>
              <a:tailEnd/>
            </a:ln>
          </p:spPr>
          <p:txBody>
            <a:bodyPr wrap="none" anchor="ctr"/>
            <a:lstStyle/>
            <a:p>
              <a:endParaRPr lang="en-US"/>
            </a:p>
          </p:txBody>
        </p:sp>
        <p:sp>
          <p:nvSpPr>
            <p:cNvPr id="22541" name="Line 17"/>
            <p:cNvSpPr>
              <a:spLocks noChangeShapeType="1"/>
            </p:cNvSpPr>
            <p:nvPr/>
          </p:nvSpPr>
          <p:spPr bwMode="auto">
            <a:xfrm>
              <a:off x="2880" y="777"/>
              <a:ext cx="0" cy="2304"/>
            </a:xfrm>
            <a:prstGeom prst="line">
              <a:avLst/>
            </a:prstGeom>
            <a:noFill/>
            <a:ln w="28575">
              <a:solidFill>
                <a:schemeClr val="tx1"/>
              </a:solidFill>
              <a:round/>
              <a:headEnd/>
              <a:tailEnd/>
            </a:ln>
          </p:spPr>
          <p:txBody>
            <a:bodyPr/>
            <a:lstStyle/>
            <a:p>
              <a:endParaRPr lang="en-US"/>
            </a:p>
          </p:txBody>
        </p:sp>
      </p:grpSp>
      <p:sp>
        <p:nvSpPr>
          <p:cNvPr id="79894" name="Text Box 22"/>
          <p:cNvSpPr txBox="1">
            <a:spLocks noChangeArrowheads="1"/>
          </p:cNvSpPr>
          <p:nvPr/>
        </p:nvSpPr>
        <p:spPr bwMode="auto">
          <a:xfrm>
            <a:off x="113761" y="3512855"/>
            <a:ext cx="3339312" cy="738664"/>
          </a:xfrm>
          <a:prstGeom prst="rect">
            <a:avLst/>
          </a:prstGeom>
          <a:noFill/>
          <a:ln w="12700">
            <a:noFill/>
            <a:miter lim="800000"/>
            <a:headEnd type="none" w="sm" len="sm"/>
            <a:tailEnd type="none" w="sm" len="sm"/>
          </a:ln>
        </p:spPr>
        <p:txBody>
          <a:bodyPr wrap="none">
            <a:spAutoFit/>
          </a:bodyPr>
          <a:lstStyle/>
          <a:p>
            <a:pPr>
              <a:lnSpc>
                <a:spcPct val="100000"/>
              </a:lnSpc>
              <a:spcBef>
                <a:spcPct val="0"/>
              </a:spcBef>
              <a:spcAft>
                <a:spcPct val="0"/>
              </a:spcAft>
              <a:tabLst>
                <a:tab pos="682625" algn="l"/>
              </a:tabLst>
            </a:pPr>
            <a:r>
              <a:rPr lang="en-US" sz="1400" dirty="0"/>
              <a:t>DOI	</a:t>
            </a:r>
            <a:r>
              <a:rPr lang="en-US" sz="1400" dirty="0" smtClean="0"/>
              <a:t>Mr. Robert Mason</a:t>
            </a:r>
            <a:endParaRPr lang="en-US" sz="1400" dirty="0"/>
          </a:p>
          <a:p>
            <a:pPr>
              <a:lnSpc>
                <a:spcPct val="100000"/>
              </a:lnSpc>
              <a:spcBef>
                <a:spcPct val="0"/>
              </a:spcBef>
              <a:spcAft>
                <a:spcPct val="0"/>
              </a:spcAft>
              <a:tabLst>
                <a:tab pos="682625" algn="l"/>
              </a:tabLst>
            </a:pPr>
            <a:r>
              <a:rPr lang="en-US" sz="1400" dirty="0"/>
              <a:t>          	</a:t>
            </a:r>
            <a:r>
              <a:rPr lang="en-US" sz="1400" b="0" dirty="0" smtClean="0"/>
              <a:t>Deputy Chief, Office of Surface</a:t>
            </a:r>
          </a:p>
          <a:p>
            <a:pPr>
              <a:lnSpc>
                <a:spcPct val="100000"/>
              </a:lnSpc>
              <a:spcBef>
                <a:spcPct val="0"/>
              </a:spcBef>
              <a:spcAft>
                <a:spcPct val="0"/>
              </a:spcAft>
              <a:tabLst>
                <a:tab pos="682625" algn="l"/>
              </a:tabLst>
            </a:pPr>
            <a:r>
              <a:rPr lang="en-US" sz="1400" b="0" dirty="0" smtClean="0"/>
              <a:t>	Water, USGS</a:t>
            </a:r>
            <a:endParaRPr lang="en-US" sz="1400" b="0" dirty="0"/>
          </a:p>
        </p:txBody>
      </p:sp>
      <p:sp>
        <p:nvSpPr>
          <p:cNvPr id="79897" name="Text Box 25"/>
          <p:cNvSpPr txBox="1">
            <a:spLocks noChangeArrowheads="1"/>
          </p:cNvSpPr>
          <p:nvPr/>
        </p:nvSpPr>
        <p:spPr bwMode="auto">
          <a:xfrm>
            <a:off x="4572000" y="4248987"/>
            <a:ext cx="4233863" cy="738664"/>
          </a:xfrm>
          <a:prstGeom prst="rect">
            <a:avLst/>
          </a:prstGeom>
          <a:noFill/>
          <a:ln w="12700">
            <a:noFill/>
            <a:miter lim="800000"/>
            <a:headEnd type="none" w="sm" len="sm"/>
            <a:tailEnd type="none" w="sm" len="sm"/>
          </a:ln>
        </p:spPr>
        <p:txBody>
          <a:bodyPr>
            <a:spAutoFit/>
          </a:bodyPr>
          <a:lstStyle/>
          <a:p>
            <a:pPr>
              <a:lnSpc>
                <a:spcPct val="100000"/>
              </a:lnSpc>
              <a:spcBef>
                <a:spcPct val="0"/>
              </a:spcBef>
              <a:spcAft>
                <a:spcPct val="0"/>
              </a:spcAft>
              <a:tabLst>
                <a:tab pos="682625" algn="l"/>
              </a:tabLst>
            </a:pPr>
            <a:r>
              <a:rPr lang="en-US" sz="1400" dirty="0"/>
              <a:t>NASA	Dr. </a:t>
            </a:r>
            <a:r>
              <a:rPr lang="en-US" sz="1400" dirty="0" smtClean="0"/>
              <a:t>Scott Braun</a:t>
            </a:r>
            <a:endParaRPr lang="en-US" sz="1400" dirty="0"/>
          </a:p>
          <a:p>
            <a:pPr>
              <a:lnSpc>
                <a:spcPct val="100000"/>
              </a:lnSpc>
              <a:spcBef>
                <a:spcPct val="0"/>
              </a:spcBef>
              <a:spcAft>
                <a:spcPct val="0"/>
              </a:spcAft>
              <a:tabLst>
                <a:tab pos="682625" algn="l"/>
              </a:tabLst>
            </a:pPr>
            <a:r>
              <a:rPr lang="en-US" sz="1400" b="0" dirty="0"/>
              <a:t>	</a:t>
            </a:r>
            <a:r>
              <a:rPr lang="en-US" sz="1400" b="0" dirty="0" smtClean="0"/>
              <a:t>Research Meteorologist, Goddard Space 	Flight Center</a:t>
            </a:r>
            <a:endParaRPr lang="en-US" sz="1400" b="0" dirty="0"/>
          </a:p>
        </p:txBody>
      </p:sp>
      <p:sp>
        <p:nvSpPr>
          <p:cNvPr id="14" name="Text Box 25"/>
          <p:cNvSpPr txBox="1">
            <a:spLocks noChangeArrowheads="1"/>
          </p:cNvSpPr>
          <p:nvPr/>
        </p:nvSpPr>
        <p:spPr bwMode="auto">
          <a:xfrm>
            <a:off x="113761" y="2707523"/>
            <a:ext cx="4233863" cy="738664"/>
          </a:xfrm>
          <a:prstGeom prst="rect">
            <a:avLst/>
          </a:prstGeom>
          <a:noFill/>
          <a:ln w="12700">
            <a:noFill/>
            <a:miter lim="800000"/>
            <a:headEnd type="none" w="sm" len="sm"/>
            <a:tailEnd type="none" w="sm" len="sm"/>
          </a:ln>
        </p:spPr>
        <p:txBody>
          <a:bodyPr>
            <a:spAutoFit/>
          </a:bodyPr>
          <a:lstStyle/>
          <a:p>
            <a:pPr>
              <a:lnSpc>
                <a:spcPct val="100000"/>
              </a:lnSpc>
              <a:spcBef>
                <a:spcPct val="0"/>
              </a:spcBef>
              <a:spcAft>
                <a:spcPct val="0"/>
              </a:spcAft>
              <a:tabLst>
                <a:tab pos="682625" algn="l"/>
              </a:tabLst>
            </a:pPr>
            <a:r>
              <a:rPr lang="en-US" sz="1400" dirty="0" smtClean="0"/>
              <a:t>Navy</a:t>
            </a:r>
            <a:r>
              <a:rPr lang="en-US" sz="1400" dirty="0"/>
              <a:t>	</a:t>
            </a:r>
            <a:r>
              <a:rPr lang="en-US" sz="1400" dirty="0" smtClean="0"/>
              <a:t>Captain Bill </a:t>
            </a:r>
            <a:r>
              <a:rPr lang="en-US" sz="1400" smtClean="0"/>
              <a:t>Nisley</a:t>
            </a:r>
            <a:endParaRPr lang="en-US" sz="1400" dirty="0"/>
          </a:p>
          <a:p>
            <a:pPr>
              <a:lnSpc>
                <a:spcPct val="100000"/>
              </a:lnSpc>
              <a:spcBef>
                <a:spcPct val="0"/>
              </a:spcBef>
              <a:spcAft>
                <a:spcPct val="0"/>
              </a:spcAft>
              <a:tabLst>
                <a:tab pos="682625" algn="l"/>
              </a:tabLst>
            </a:pPr>
            <a:r>
              <a:rPr lang="en-US" sz="1400" b="0" dirty="0"/>
              <a:t>	</a:t>
            </a:r>
            <a:r>
              <a:rPr lang="en-US" sz="1400" b="0" dirty="0" smtClean="0"/>
              <a:t>Commanding Officer, Fleet Weather 	Center, Norfolk</a:t>
            </a:r>
            <a:endParaRPr lang="en-US" sz="1400" b="0" dirty="0"/>
          </a:p>
        </p:txBody>
      </p:sp>
      <p:sp>
        <p:nvSpPr>
          <p:cNvPr id="15" name="Text Box 6"/>
          <p:cNvSpPr txBox="1">
            <a:spLocks noChangeArrowheads="1"/>
          </p:cNvSpPr>
          <p:nvPr/>
        </p:nvSpPr>
        <p:spPr bwMode="auto">
          <a:xfrm>
            <a:off x="4572000" y="2707523"/>
            <a:ext cx="3800528" cy="738664"/>
          </a:xfrm>
          <a:prstGeom prst="rect">
            <a:avLst/>
          </a:prstGeom>
          <a:noFill/>
          <a:ln w="12700">
            <a:noFill/>
            <a:miter lim="800000"/>
            <a:headEnd type="none" w="sm" len="sm"/>
            <a:tailEnd type="none" w="sm" len="sm"/>
          </a:ln>
        </p:spPr>
        <p:txBody>
          <a:bodyPr wrap="none">
            <a:spAutoFit/>
          </a:bodyPr>
          <a:lstStyle/>
          <a:p>
            <a:pPr>
              <a:lnSpc>
                <a:spcPct val="100000"/>
              </a:lnSpc>
              <a:spcBef>
                <a:spcPct val="0"/>
              </a:spcBef>
              <a:spcAft>
                <a:spcPct val="0"/>
              </a:spcAft>
              <a:tabLst>
                <a:tab pos="682625" algn="l"/>
              </a:tabLst>
            </a:pPr>
            <a:r>
              <a:rPr lang="en-US" sz="1400" dirty="0" smtClean="0"/>
              <a:t>NSF    </a:t>
            </a:r>
            <a:r>
              <a:rPr lang="en-US" sz="1400" dirty="0"/>
              <a:t>	</a:t>
            </a:r>
            <a:r>
              <a:rPr lang="en-US" sz="1400" dirty="0" smtClean="0"/>
              <a:t>Dr</a:t>
            </a:r>
            <a:r>
              <a:rPr lang="en-US" sz="1400" dirty="0"/>
              <a:t>. </a:t>
            </a:r>
            <a:r>
              <a:rPr lang="en-US" sz="1400" dirty="0" smtClean="0"/>
              <a:t>Michael Morgan</a:t>
            </a:r>
            <a:endParaRPr lang="en-US" sz="1400" dirty="0"/>
          </a:p>
          <a:p>
            <a:pPr>
              <a:lnSpc>
                <a:spcPct val="100000"/>
              </a:lnSpc>
              <a:spcBef>
                <a:spcPct val="0"/>
              </a:spcBef>
              <a:spcAft>
                <a:spcPct val="0"/>
              </a:spcAft>
              <a:tabLst>
                <a:tab pos="682625" algn="l"/>
              </a:tabLst>
            </a:pPr>
            <a:r>
              <a:rPr lang="en-US" sz="1400" dirty="0"/>
              <a:t>	</a:t>
            </a:r>
            <a:r>
              <a:rPr lang="en-US" sz="1400" b="0" dirty="0" smtClean="0"/>
              <a:t>Director, Division of Atmospheric and</a:t>
            </a:r>
          </a:p>
          <a:p>
            <a:pPr>
              <a:lnSpc>
                <a:spcPct val="100000"/>
              </a:lnSpc>
              <a:spcBef>
                <a:spcPct val="0"/>
              </a:spcBef>
              <a:spcAft>
                <a:spcPct val="0"/>
              </a:spcAft>
              <a:tabLst>
                <a:tab pos="682625" algn="l"/>
              </a:tabLst>
            </a:pPr>
            <a:r>
              <a:rPr lang="en-US" sz="1400" b="0" dirty="0" smtClean="0"/>
              <a:t>	</a:t>
            </a:r>
            <a:r>
              <a:rPr lang="en-US" sz="1400" b="0" dirty="0" err="1" smtClean="0"/>
              <a:t>Geospace</a:t>
            </a:r>
            <a:r>
              <a:rPr lang="en-US" sz="1400" b="0" dirty="0" smtClean="0"/>
              <a:t> Sciences</a:t>
            </a:r>
            <a:endParaRPr lang="en-US" sz="1400" b="0" dirty="0"/>
          </a:p>
        </p:txBody>
      </p:sp>
      <p:sp>
        <p:nvSpPr>
          <p:cNvPr id="16" name="Text Box 25"/>
          <p:cNvSpPr txBox="1">
            <a:spLocks noChangeArrowheads="1"/>
          </p:cNvSpPr>
          <p:nvPr/>
        </p:nvSpPr>
        <p:spPr bwMode="auto">
          <a:xfrm>
            <a:off x="113761" y="5079887"/>
            <a:ext cx="4233863" cy="738664"/>
          </a:xfrm>
          <a:prstGeom prst="rect">
            <a:avLst/>
          </a:prstGeom>
          <a:noFill/>
          <a:ln w="12700">
            <a:noFill/>
            <a:miter lim="800000"/>
            <a:headEnd type="none" w="sm" len="sm"/>
            <a:tailEnd type="none" w="sm" len="sm"/>
          </a:ln>
        </p:spPr>
        <p:txBody>
          <a:bodyPr>
            <a:spAutoFit/>
          </a:bodyPr>
          <a:lstStyle/>
          <a:p>
            <a:pPr>
              <a:lnSpc>
                <a:spcPct val="100000"/>
              </a:lnSpc>
              <a:spcBef>
                <a:spcPct val="0"/>
              </a:spcBef>
              <a:spcAft>
                <a:spcPct val="0"/>
              </a:spcAft>
              <a:tabLst>
                <a:tab pos="682625" algn="l"/>
              </a:tabLst>
            </a:pPr>
            <a:r>
              <a:rPr lang="en-US" sz="1400" dirty="0" smtClean="0"/>
              <a:t>DOT</a:t>
            </a:r>
            <a:r>
              <a:rPr lang="en-US" sz="1400" dirty="0"/>
              <a:t>	</a:t>
            </a:r>
            <a:r>
              <a:rPr lang="en-US" sz="1400" dirty="0" smtClean="0"/>
              <a:t>Mr</a:t>
            </a:r>
            <a:r>
              <a:rPr lang="en-US" sz="1400" dirty="0"/>
              <a:t>. </a:t>
            </a:r>
            <a:r>
              <a:rPr lang="en-US" sz="1400" dirty="0" smtClean="0"/>
              <a:t>John </a:t>
            </a:r>
            <a:r>
              <a:rPr lang="en-US" sz="1400" dirty="0" err="1" smtClean="0"/>
              <a:t>Mineo</a:t>
            </a:r>
            <a:endParaRPr lang="en-US" sz="1400" dirty="0"/>
          </a:p>
          <a:p>
            <a:pPr>
              <a:lnSpc>
                <a:spcPct val="100000"/>
              </a:lnSpc>
              <a:spcBef>
                <a:spcPct val="0"/>
              </a:spcBef>
              <a:spcAft>
                <a:spcPct val="0"/>
              </a:spcAft>
              <a:tabLst>
                <a:tab pos="682625" algn="l"/>
              </a:tabLst>
            </a:pPr>
            <a:r>
              <a:rPr lang="en-US" sz="1400" b="0" dirty="0"/>
              <a:t>	</a:t>
            </a:r>
            <a:r>
              <a:rPr lang="en-US" sz="1400" b="0" dirty="0" smtClean="0"/>
              <a:t>Manager , Oceanic &amp; Offshore Operations</a:t>
            </a:r>
            <a:br>
              <a:rPr lang="en-US" sz="1400" b="0" dirty="0" smtClean="0"/>
            </a:br>
            <a:r>
              <a:rPr lang="en-US" sz="1400" b="0" dirty="0" smtClean="0"/>
              <a:t> 	FAA National Headquarters</a:t>
            </a:r>
            <a:endParaRPr lang="en-US" sz="14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additive="base">
                                        <p:cTn id="7" dur="500" fill="hold"/>
                                        <p:tgtEl>
                                          <p:spTgt spid="79876"/>
                                        </p:tgtEl>
                                        <p:attrNameLst>
                                          <p:attrName>ppt_x</p:attrName>
                                        </p:attrNameLst>
                                      </p:cBhvr>
                                      <p:tavLst>
                                        <p:tav tm="0">
                                          <p:val>
                                            <p:strVal val="0-#ppt_w/2"/>
                                          </p:val>
                                        </p:tav>
                                        <p:tav tm="100000">
                                          <p:val>
                                            <p:strVal val="#ppt_x"/>
                                          </p:val>
                                        </p:tav>
                                      </p:tavLst>
                                    </p:anim>
                                    <p:anim calcmode="lin" valueType="num">
                                      <p:cBhvr additive="base">
                                        <p:cTn id="8" dur="500" fill="hold"/>
                                        <p:tgtEl>
                                          <p:spTgt spid="798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9879"/>
                                        </p:tgtEl>
                                        <p:attrNameLst>
                                          <p:attrName>style.visibility</p:attrName>
                                        </p:attrNameLst>
                                      </p:cBhvr>
                                      <p:to>
                                        <p:strVal val="visible"/>
                                      </p:to>
                                    </p:set>
                                    <p:anim calcmode="lin" valueType="num">
                                      <p:cBhvr additive="base">
                                        <p:cTn id="13" dur="500" fill="hold"/>
                                        <p:tgtEl>
                                          <p:spTgt spid="79879"/>
                                        </p:tgtEl>
                                        <p:attrNameLst>
                                          <p:attrName>ppt_x</p:attrName>
                                        </p:attrNameLst>
                                      </p:cBhvr>
                                      <p:tavLst>
                                        <p:tav tm="0">
                                          <p:val>
                                            <p:strVal val="1+#ppt_w/2"/>
                                          </p:val>
                                        </p:tav>
                                        <p:tav tm="100000">
                                          <p:val>
                                            <p:strVal val="#ppt_x"/>
                                          </p:val>
                                        </p:tav>
                                      </p:tavLst>
                                    </p:anim>
                                    <p:anim calcmode="lin" valueType="num">
                                      <p:cBhvr additive="base">
                                        <p:cTn id="14" dur="500" fill="hold"/>
                                        <p:tgtEl>
                                          <p:spTgt spid="798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9894"/>
                                        </p:tgtEl>
                                        <p:attrNameLst>
                                          <p:attrName>style.visibility</p:attrName>
                                        </p:attrNameLst>
                                      </p:cBhvr>
                                      <p:to>
                                        <p:strVal val="visible"/>
                                      </p:to>
                                    </p:set>
                                    <p:anim calcmode="lin" valueType="num">
                                      <p:cBhvr additive="base">
                                        <p:cTn id="31" dur="500" fill="hold"/>
                                        <p:tgtEl>
                                          <p:spTgt spid="79894"/>
                                        </p:tgtEl>
                                        <p:attrNameLst>
                                          <p:attrName>ppt_x</p:attrName>
                                        </p:attrNameLst>
                                      </p:cBhvr>
                                      <p:tavLst>
                                        <p:tav tm="0">
                                          <p:val>
                                            <p:strVal val="0-#ppt_w/2"/>
                                          </p:val>
                                        </p:tav>
                                        <p:tav tm="100000">
                                          <p:val>
                                            <p:strVal val="#ppt_x"/>
                                          </p:val>
                                        </p:tav>
                                      </p:tavLst>
                                    </p:anim>
                                    <p:anim calcmode="lin" valueType="num">
                                      <p:cBhvr additive="base">
                                        <p:cTn id="32" dur="500" fill="hold"/>
                                        <p:tgtEl>
                                          <p:spTgt spid="7989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9878"/>
                                        </p:tgtEl>
                                        <p:attrNameLst>
                                          <p:attrName>style.visibility</p:attrName>
                                        </p:attrNameLst>
                                      </p:cBhvr>
                                      <p:to>
                                        <p:strVal val="visible"/>
                                      </p:to>
                                    </p:set>
                                    <p:anim calcmode="lin" valueType="num">
                                      <p:cBhvr additive="base">
                                        <p:cTn id="37" dur="500" fill="hold"/>
                                        <p:tgtEl>
                                          <p:spTgt spid="79878"/>
                                        </p:tgtEl>
                                        <p:attrNameLst>
                                          <p:attrName>ppt_x</p:attrName>
                                        </p:attrNameLst>
                                      </p:cBhvr>
                                      <p:tavLst>
                                        <p:tav tm="0">
                                          <p:val>
                                            <p:strVal val="1+#ppt_w/2"/>
                                          </p:val>
                                        </p:tav>
                                        <p:tav tm="100000">
                                          <p:val>
                                            <p:strVal val="#ppt_x"/>
                                          </p:val>
                                        </p:tav>
                                      </p:tavLst>
                                    </p:anim>
                                    <p:anim calcmode="lin" valueType="num">
                                      <p:cBhvr additive="base">
                                        <p:cTn id="38" dur="500" fill="hold"/>
                                        <p:tgtEl>
                                          <p:spTgt spid="7987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9886"/>
                                        </p:tgtEl>
                                        <p:attrNameLst>
                                          <p:attrName>style.visibility</p:attrName>
                                        </p:attrNameLst>
                                      </p:cBhvr>
                                      <p:to>
                                        <p:strVal val="visible"/>
                                      </p:to>
                                    </p:set>
                                    <p:anim calcmode="lin" valueType="num">
                                      <p:cBhvr additive="base">
                                        <p:cTn id="43" dur="500" fill="hold"/>
                                        <p:tgtEl>
                                          <p:spTgt spid="79886"/>
                                        </p:tgtEl>
                                        <p:attrNameLst>
                                          <p:attrName>ppt_x</p:attrName>
                                        </p:attrNameLst>
                                      </p:cBhvr>
                                      <p:tavLst>
                                        <p:tav tm="0">
                                          <p:val>
                                            <p:strVal val="0-#ppt_w/2"/>
                                          </p:val>
                                        </p:tav>
                                        <p:tav tm="100000">
                                          <p:val>
                                            <p:strVal val="#ppt_x"/>
                                          </p:val>
                                        </p:tav>
                                      </p:tavLst>
                                    </p:anim>
                                    <p:anim calcmode="lin" valueType="num">
                                      <p:cBhvr additive="base">
                                        <p:cTn id="44" dur="500" fill="hold"/>
                                        <p:tgtEl>
                                          <p:spTgt spid="7988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9897"/>
                                        </p:tgtEl>
                                        <p:attrNameLst>
                                          <p:attrName>style.visibility</p:attrName>
                                        </p:attrNameLst>
                                      </p:cBhvr>
                                      <p:to>
                                        <p:strVal val="visible"/>
                                      </p:to>
                                    </p:set>
                                    <p:anim calcmode="lin" valueType="num">
                                      <p:cBhvr additive="base">
                                        <p:cTn id="49" dur="500" fill="hold"/>
                                        <p:tgtEl>
                                          <p:spTgt spid="79897"/>
                                        </p:tgtEl>
                                        <p:attrNameLst>
                                          <p:attrName>ppt_x</p:attrName>
                                        </p:attrNameLst>
                                      </p:cBhvr>
                                      <p:tavLst>
                                        <p:tav tm="0">
                                          <p:val>
                                            <p:strVal val="1+#ppt_w/2"/>
                                          </p:val>
                                        </p:tav>
                                        <p:tav tm="100000">
                                          <p:val>
                                            <p:strVal val="#ppt_x"/>
                                          </p:val>
                                        </p:tav>
                                      </p:tavLst>
                                    </p:anim>
                                    <p:anim calcmode="lin" valueType="num">
                                      <p:cBhvr additive="base">
                                        <p:cTn id="50" dur="500" fill="hold"/>
                                        <p:tgtEl>
                                          <p:spTgt spid="7989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9877"/>
                                        </p:tgtEl>
                                        <p:attrNameLst>
                                          <p:attrName>style.visibility</p:attrName>
                                        </p:attrNameLst>
                                      </p:cBhvr>
                                      <p:to>
                                        <p:strVal val="visible"/>
                                      </p:to>
                                    </p:set>
                                    <p:anim calcmode="lin" valueType="num">
                                      <p:cBhvr additive="base">
                                        <p:cTn id="61" dur="500" fill="hold"/>
                                        <p:tgtEl>
                                          <p:spTgt spid="79877"/>
                                        </p:tgtEl>
                                        <p:attrNameLst>
                                          <p:attrName>ppt_x</p:attrName>
                                        </p:attrNameLst>
                                      </p:cBhvr>
                                      <p:tavLst>
                                        <p:tav tm="0">
                                          <p:val>
                                            <p:strVal val="1+#ppt_w/2"/>
                                          </p:val>
                                        </p:tav>
                                        <p:tav tm="100000">
                                          <p:val>
                                            <p:strVal val="#ppt_x"/>
                                          </p:val>
                                        </p:tav>
                                      </p:tavLst>
                                    </p:anim>
                                    <p:anim calcmode="lin" valueType="num">
                                      <p:cBhvr additive="base">
                                        <p:cTn id="62" dur="500" fill="hold"/>
                                        <p:tgtEl>
                                          <p:spTgt spid="798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utoUpdateAnimBg="0"/>
      <p:bldP spid="79877" grpId="0" autoUpdateAnimBg="0"/>
      <p:bldP spid="79878" grpId="0" autoUpdateAnimBg="0"/>
      <p:bldP spid="79879" grpId="0" autoUpdateAnimBg="0"/>
      <p:bldP spid="79886" grpId="0" autoUpdateAnimBg="0"/>
      <p:bldP spid="79894" grpId="0" autoUpdateAnimBg="0"/>
      <p:bldP spid="79897" grpId="0" autoUpdateAnimBg="0"/>
      <p:bldP spid="14" grpId="0" autoUpdateAnimBg="0"/>
      <p:bldP spid="15" grpId="0" autoUpdateAnimBg="0"/>
      <p:bldP spid="1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0" y="1143000"/>
            <a:ext cx="9144000" cy="5418138"/>
          </a:xfrm>
          <a:noFill/>
        </p:spPr>
        <p:txBody>
          <a:bodyPr lIns="92075" tIns="46038" rIns="92075" bIns="46038"/>
          <a:lstStyle/>
          <a:p>
            <a:pPr marL="230188" indent="-230188">
              <a:lnSpc>
                <a:spcPct val="105000"/>
              </a:lnSpc>
              <a:spcBef>
                <a:spcPct val="45000"/>
              </a:spcBef>
              <a:spcAft>
                <a:spcPct val="45000"/>
              </a:spcAft>
            </a:pPr>
            <a:r>
              <a:rPr lang="en-US" sz="2400" b="1" smtClean="0"/>
              <a:t>Questions welcomed...time permitting</a:t>
            </a:r>
          </a:p>
          <a:p>
            <a:pPr marL="230188" indent="-230188">
              <a:lnSpc>
                <a:spcPct val="105000"/>
              </a:lnSpc>
              <a:spcBef>
                <a:spcPct val="45000"/>
              </a:spcBef>
              <a:spcAft>
                <a:spcPct val="45000"/>
              </a:spcAft>
            </a:pPr>
            <a:r>
              <a:rPr lang="en-US" sz="2400" b="1" smtClean="0"/>
              <a:t>Significant agency issues worked through lead agency reps  </a:t>
            </a:r>
          </a:p>
          <a:p>
            <a:pPr lvl="1">
              <a:lnSpc>
                <a:spcPct val="105000"/>
              </a:lnSpc>
              <a:spcBef>
                <a:spcPct val="45000"/>
              </a:spcBef>
              <a:spcAft>
                <a:spcPct val="45000"/>
              </a:spcAft>
            </a:pPr>
            <a:r>
              <a:rPr lang="en-US" sz="2000" b="1" smtClean="0"/>
              <a:t>User community &amp; agency reps are welcome to raise issues for discussion during Q&amp;A periods and at Thursday workshops</a:t>
            </a:r>
          </a:p>
          <a:p>
            <a:pPr marL="230188" indent="-230188">
              <a:lnSpc>
                <a:spcPct val="105000"/>
              </a:lnSpc>
              <a:spcBef>
                <a:spcPct val="45000"/>
              </a:spcBef>
              <a:spcAft>
                <a:spcPct val="45000"/>
              </a:spcAft>
            </a:pPr>
            <a:r>
              <a:rPr lang="en-US" sz="2400" b="1" smtClean="0"/>
              <a:t>Significant issues reviewed daily at OFCM staff meeting  </a:t>
            </a:r>
          </a:p>
          <a:p>
            <a:pPr lvl="1">
              <a:lnSpc>
                <a:spcPct val="105000"/>
              </a:lnSpc>
              <a:spcBef>
                <a:spcPct val="45000"/>
              </a:spcBef>
              <a:spcAft>
                <a:spcPct val="45000"/>
              </a:spcAft>
            </a:pPr>
            <a:r>
              <a:rPr lang="en-US" sz="2000" b="1" smtClean="0"/>
              <a:t>Results of discussions and any action items</a:t>
            </a:r>
          </a:p>
          <a:p>
            <a:pPr lvl="2">
              <a:lnSpc>
                <a:spcPct val="105000"/>
              </a:lnSpc>
              <a:spcBef>
                <a:spcPct val="45000"/>
              </a:spcBef>
              <a:spcAft>
                <a:spcPct val="45000"/>
              </a:spcAft>
            </a:pPr>
            <a:r>
              <a:rPr lang="en-US" sz="1800" b="1" smtClean="0"/>
              <a:t>Summarized during the Final Plenary Session</a:t>
            </a:r>
          </a:p>
        </p:txBody>
      </p:sp>
      <p:sp>
        <p:nvSpPr>
          <p:cNvPr id="23555" name="Text Box 3"/>
          <p:cNvSpPr txBox="1">
            <a:spLocks noChangeArrowheads="1"/>
          </p:cNvSpPr>
          <p:nvPr/>
        </p:nvSpPr>
        <p:spPr bwMode="auto">
          <a:xfrm>
            <a:off x="806450"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a:t>Ground Rules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p:cNvSpPr txBox="1">
            <a:spLocks noChangeArrowheads="1"/>
          </p:cNvSpPr>
          <p:nvPr/>
        </p:nvSpPr>
        <p:spPr bwMode="auto">
          <a:xfrm>
            <a:off x="1782763" y="2130425"/>
            <a:ext cx="5521325" cy="2774950"/>
          </a:xfrm>
          <a:prstGeom prst="rect">
            <a:avLst/>
          </a:prstGeom>
          <a:noFill/>
          <a:ln w="12700">
            <a:noFill/>
            <a:miter lim="800000"/>
            <a:headEnd type="none" w="sm" len="sm"/>
            <a:tailEnd type="none" w="sm" len="sm"/>
          </a:ln>
        </p:spPr>
        <p:txBody>
          <a:bodyPr wrap="none">
            <a:spAutoFit/>
          </a:bodyPr>
          <a:lstStyle/>
          <a:p>
            <a:pPr algn="ctr">
              <a:lnSpc>
                <a:spcPct val="100000"/>
              </a:lnSpc>
              <a:spcBef>
                <a:spcPct val="0"/>
              </a:spcBef>
              <a:spcAft>
                <a:spcPct val="0"/>
              </a:spcAft>
            </a:pPr>
            <a:r>
              <a:rPr lang="en-US" sz="8800" dirty="0">
                <a:solidFill>
                  <a:schemeClr val="accent2">
                    <a:lumMod val="75000"/>
                  </a:schemeClr>
                </a:solidFill>
              </a:rPr>
              <a:t>Afternoon</a:t>
            </a:r>
          </a:p>
          <a:p>
            <a:pPr algn="ctr">
              <a:lnSpc>
                <a:spcPct val="100000"/>
              </a:lnSpc>
              <a:spcBef>
                <a:spcPct val="0"/>
              </a:spcBef>
              <a:spcAft>
                <a:spcPct val="0"/>
              </a:spcAft>
            </a:pPr>
            <a:r>
              <a:rPr lang="en-US" sz="8800" dirty="0">
                <a:solidFill>
                  <a:schemeClr val="accent2">
                    <a:lumMod val="75000"/>
                  </a:schemeClr>
                </a:solidFill>
              </a:rPr>
              <a:t>Break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0" y="3111703"/>
            <a:ext cx="9144000" cy="3439236"/>
          </a:xfrm>
        </p:spPr>
        <p:txBody>
          <a:bodyPr/>
          <a:lstStyle/>
          <a:p>
            <a:pPr marL="230188" indent="-230188">
              <a:lnSpc>
                <a:spcPct val="120000"/>
              </a:lnSpc>
              <a:spcBef>
                <a:spcPct val="45000"/>
              </a:spcBef>
              <a:spcAft>
                <a:spcPct val="45000"/>
              </a:spcAft>
              <a:buNone/>
            </a:pPr>
            <a:endParaRPr lang="en-US" sz="2400" b="1" i="1" dirty="0" smtClean="0">
              <a:solidFill>
                <a:srgbClr val="000080"/>
              </a:solidFill>
            </a:endParaRPr>
          </a:p>
          <a:p>
            <a:pPr>
              <a:buNone/>
            </a:pPr>
            <a:r>
              <a:rPr lang="en-US" sz="2000" b="1" dirty="0" smtClean="0"/>
              <a:t>		Session Leader:  </a:t>
            </a:r>
            <a:r>
              <a:rPr lang="en-US" sz="2000" dirty="0" smtClean="0">
                <a:solidFill>
                  <a:schemeClr val="tx1"/>
                </a:solidFill>
                <a:latin typeface="+mn-lt"/>
                <a:ea typeface="+mn-ea"/>
                <a:cs typeface="+mn-cs"/>
              </a:rPr>
              <a:t>Dr. </a:t>
            </a:r>
            <a:r>
              <a:rPr lang="en-US" sz="2000" dirty="0" err="1" smtClean="0">
                <a:solidFill>
                  <a:schemeClr val="tx1"/>
                </a:solidFill>
                <a:latin typeface="+mn-lt"/>
                <a:ea typeface="+mn-ea"/>
                <a:cs typeface="+mn-cs"/>
              </a:rPr>
              <a:t>Haiyan</a:t>
            </a:r>
            <a:r>
              <a:rPr lang="en-US" sz="2000" dirty="0" smtClean="0">
                <a:solidFill>
                  <a:schemeClr val="tx1"/>
                </a:solidFill>
                <a:latin typeface="+mn-lt"/>
                <a:ea typeface="+mn-ea"/>
                <a:cs typeface="+mn-cs"/>
              </a:rPr>
              <a:t> Jiang, Department of Earth &amp; 			Environment, Florida International University</a:t>
            </a:r>
          </a:p>
          <a:p>
            <a:pPr>
              <a:buNone/>
            </a:pPr>
            <a:endParaRPr lang="en-US" sz="2000" dirty="0" smtClean="0"/>
          </a:p>
          <a:p>
            <a:pPr>
              <a:buNone/>
            </a:pPr>
            <a:r>
              <a:rPr lang="en-US" sz="2000" b="1" dirty="0" smtClean="0">
                <a:solidFill>
                  <a:schemeClr val="tx1"/>
                </a:solidFill>
                <a:latin typeface="+mn-lt"/>
                <a:ea typeface="+mn-ea"/>
                <a:cs typeface="+mn-cs"/>
              </a:rPr>
              <a:t>		Dr. Frank Marks, </a:t>
            </a:r>
            <a:r>
              <a:rPr lang="en-US" sz="2000" dirty="0" smtClean="0">
                <a:solidFill>
                  <a:schemeClr val="tx1"/>
                </a:solidFill>
                <a:latin typeface="+mn-lt"/>
                <a:ea typeface="+mn-ea"/>
                <a:cs typeface="+mn-cs"/>
              </a:rPr>
              <a:t>Co-Chair, Working Group for Tropical Cyclone 		Research and Director, Hurricane Research Division</a:t>
            </a:r>
          </a:p>
          <a:p>
            <a:pPr>
              <a:buNone/>
            </a:pPr>
            <a:r>
              <a:rPr lang="en-US" sz="2000" b="1" dirty="0" smtClean="0">
                <a:solidFill>
                  <a:schemeClr val="tx1"/>
                </a:solidFill>
                <a:latin typeface="+mn-lt"/>
                <a:ea typeface="+mn-ea"/>
                <a:cs typeface="+mn-cs"/>
              </a:rPr>
              <a:t>		Dr. Ronald </a:t>
            </a:r>
            <a:r>
              <a:rPr lang="en-US" sz="2000" b="1" dirty="0" err="1" smtClean="0">
                <a:solidFill>
                  <a:schemeClr val="tx1"/>
                </a:solidFill>
                <a:latin typeface="+mn-lt"/>
                <a:ea typeface="+mn-ea"/>
                <a:cs typeface="+mn-cs"/>
              </a:rPr>
              <a:t>Ferek</a:t>
            </a:r>
            <a:r>
              <a:rPr lang="en-US" sz="2000" b="1" dirty="0" smtClean="0">
                <a:solidFill>
                  <a:schemeClr val="tx1"/>
                </a:solidFill>
                <a:latin typeface="+mn-lt"/>
                <a:ea typeface="+mn-ea"/>
                <a:cs typeface="+mn-cs"/>
              </a:rPr>
              <a:t>, </a:t>
            </a:r>
            <a:r>
              <a:rPr lang="en-US" sz="2000" dirty="0" smtClean="0">
                <a:solidFill>
                  <a:schemeClr val="tx1"/>
                </a:solidFill>
                <a:latin typeface="+mn-lt"/>
                <a:ea typeface="+mn-ea"/>
                <a:cs typeface="+mn-cs"/>
              </a:rPr>
              <a:t>Co-Chair, Working Group for Tropical Cyclone 		Research and Program Officer, Marine Meteorology Program</a:t>
            </a:r>
          </a:p>
          <a:p>
            <a:pPr>
              <a:buNone/>
            </a:pPr>
            <a:endParaRPr lang="en-US" sz="2000" b="1" dirty="0" smtClean="0"/>
          </a:p>
          <a:p>
            <a:pPr>
              <a:buNone/>
            </a:pPr>
            <a:endParaRPr lang="en-US" sz="2000" b="1" dirty="0" smtClean="0"/>
          </a:p>
          <a:p>
            <a:pPr marL="230188" indent="-230188">
              <a:lnSpc>
                <a:spcPct val="120000"/>
              </a:lnSpc>
              <a:spcBef>
                <a:spcPct val="45000"/>
              </a:spcBef>
              <a:spcAft>
                <a:spcPct val="45000"/>
              </a:spcAft>
              <a:buFontTx/>
              <a:buNone/>
            </a:pPr>
            <a:endParaRPr lang="en-US" sz="2400" b="1" dirty="0" smtClean="0">
              <a:solidFill>
                <a:srgbClr val="000099"/>
              </a:solidFill>
            </a:endParaRPr>
          </a:p>
        </p:txBody>
      </p:sp>
      <p:sp>
        <p:nvSpPr>
          <p:cNvPr id="11268" name="Text Box 4"/>
          <p:cNvSpPr txBox="1">
            <a:spLocks noChangeArrowheads="1"/>
          </p:cNvSpPr>
          <p:nvPr/>
        </p:nvSpPr>
        <p:spPr bwMode="auto">
          <a:xfrm>
            <a:off x="806450"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dirty="0" smtClean="0"/>
              <a:t>Session 1</a:t>
            </a:r>
            <a:endParaRPr lang="en-US" sz="3600" dirty="0"/>
          </a:p>
        </p:txBody>
      </p:sp>
      <p:sp>
        <p:nvSpPr>
          <p:cNvPr id="5" name="Text Box 5"/>
          <p:cNvSpPr txBox="1">
            <a:spLocks noChangeArrowheads="1"/>
          </p:cNvSpPr>
          <p:nvPr/>
        </p:nvSpPr>
        <p:spPr bwMode="auto">
          <a:xfrm>
            <a:off x="1557338" y="1295400"/>
            <a:ext cx="6254750" cy="469900"/>
          </a:xfrm>
          <a:prstGeom prst="rect">
            <a:avLst/>
          </a:prstGeom>
          <a:noFill/>
          <a:ln w="12700">
            <a:solidFill>
              <a:srgbClr val="0000CC"/>
            </a:solidFill>
            <a:miter lim="800000"/>
            <a:headEnd type="none" w="sm" len="sm"/>
            <a:tailEnd type="none" w="sm" len="sm"/>
          </a:ln>
        </p:spPr>
        <p:txBody>
          <a:bodyPr wrap="none">
            <a:spAutoFit/>
          </a:bodyPr>
          <a:lstStyle/>
          <a:p>
            <a:pPr>
              <a:lnSpc>
                <a:spcPct val="100000"/>
              </a:lnSpc>
              <a:spcBef>
                <a:spcPct val="0"/>
              </a:spcBef>
              <a:spcAft>
                <a:spcPct val="0"/>
              </a:spcAft>
            </a:pPr>
            <a:r>
              <a:rPr lang="en-US" dirty="0">
                <a:solidFill>
                  <a:srgbClr val="000080"/>
                </a:solidFill>
              </a:rPr>
              <a:t>Coordinator:  Mr. Mark </a:t>
            </a:r>
            <a:r>
              <a:rPr lang="en-US" dirty="0" err="1">
                <a:solidFill>
                  <a:srgbClr val="000080"/>
                </a:solidFill>
              </a:rPr>
              <a:t>Welshinger</a:t>
            </a:r>
            <a:r>
              <a:rPr lang="en-US" dirty="0">
                <a:solidFill>
                  <a:srgbClr val="000080"/>
                </a:solidFill>
              </a:rPr>
              <a:t>, OFCM</a:t>
            </a:r>
          </a:p>
        </p:txBody>
      </p:sp>
      <p:sp>
        <p:nvSpPr>
          <p:cNvPr id="6" name="Rectangle 5"/>
          <p:cNvSpPr/>
          <p:nvPr/>
        </p:nvSpPr>
        <p:spPr>
          <a:xfrm>
            <a:off x="464021" y="1991197"/>
            <a:ext cx="8161362" cy="1477328"/>
          </a:xfrm>
          <a:prstGeom prst="rect">
            <a:avLst/>
          </a:prstGeom>
        </p:spPr>
        <p:txBody>
          <a:bodyPr wrap="square">
            <a:spAutoFit/>
          </a:bodyPr>
          <a:lstStyle/>
          <a:p>
            <a:pPr marL="230188" indent="-230188" algn="ctr">
              <a:lnSpc>
                <a:spcPct val="100000"/>
              </a:lnSpc>
              <a:spcBef>
                <a:spcPts val="600"/>
              </a:spcBef>
              <a:spcAft>
                <a:spcPts val="600"/>
              </a:spcAft>
              <a:buNone/>
            </a:pPr>
            <a:r>
              <a:rPr lang="en-US" sz="2800" dirty="0" smtClean="0">
                <a:solidFill>
                  <a:srgbClr val="000080"/>
                </a:solidFill>
              </a:rPr>
              <a:t>Comparisons of the 2008 and 2010 Snapshots of Tropical Cyclone R&amp;D</a:t>
            </a:r>
          </a:p>
          <a:p>
            <a:pPr marL="230188" indent="-230188" algn="ctr">
              <a:lnSpc>
                <a:spcPct val="100000"/>
              </a:lnSpc>
              <a:spcBef>
                <a:spcPts val="600"/>
              </a:spcBef>
              <a:spcAft>
                <a:spcPts val="600"/>
              </a:spcAft>
            </a:pPr>
            <a:r>
              <a:rPr lang="en-US" dirty="0" smtClean="0">
                <a:solidFill>
                  <a:srgbClr val="000080"/>
                </a:solidFill>
              </a:rPr>
              <a:t>(3:00 PM – 3:30 PM)</a:t>
            </a:r>
            <a:endParaRPr lang="en-US" sz="2800" dirty="0" smtClean="0">
              <a:solidFill>
                <a:srgbClr val="00008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09538" y="6019800"/>
            <a:ext cx="8915400" cy="519113"/>
          </a:xfrm>
          <a:prstGeom prst="rect">
            <a:avLst/>
          </a:prstGeom>
          <a:noFill/>
          <a:ln w="12700">
            <a:noFill/>
            <a:miter lim="800000"/>
            <a:headEnd type="none" w="sm" len="sm"/>
            <a:tailEnd type="none" w="sm" len="sm"/>
          </a:ln>
        </p:spPr>
        <p:txBody>
          <a:bodyPr>
            <a:spAutoFit/>
          </a:bodyPr>
          <a:lstStyle/>
          <a:p>
            <a:pPr algn="ctr">
              <a:lnSpc>
                <a:spcPct val="100000"/>
              </a:lnSpc>
              <a:spcBef>
                <a:spcPct val="0"/>
              </a:spcBef>
              <a:spcAft>
                <a:spcPct val="0"/>
              </a:spcAft>
            </a:pPr>
            <a:r>
              <a:rPr lang="en-US" sz="2800" i="1" dirty="0" smtClean="0"/>
              <a:t>65</a:t>
            </a:r>
            <a:r>
              <a:rPr lang="en-US" sz="2800" i="1" baseline="30000" dirty="0" smtClean="0"/>
              <a:t>th</a:t>
            </a:r>
            <a:r>
              <a:rPr lang="en-US" sz="2800" i="1" dirty="0" smtClean="0"/>
              <a:t> </a:t>
            </a:r>
            <a:r>
              <a:rPr lang="en-US" sz="2800" i="1" dirty="0"/>
              <a:t>Interdepartmental Hurricane Conference</a:t>
            </a:r>
          </a:p>
        </p:txBody>
      </p:sp>
      <p:sp>
        <p:nvSpPr>
          <p:cNvPr id="4099" name="Rectangle 3"/>
          <p:cNvSpPr>
            <a:spLocks noGrp="1" noChangeArrowheads="1"/>
          </p:cNvSpPr>
          <p:nvPr>
            <p:ph type="subTitle" idx="1"/>
          </p:nvPr>
        </p:nvSpPr>
        <p:spPr>
          <a:xfrm>
            <a:off x="627063" y="1071563"/>
            <a:ext cx="7975600" cy="1052512"/>
          </a:xfrm>
        </p:spPr>
        <p:txBody>
          <a:bodyPr/>
          <a:lstStyle/>
          <a:p>
            <a:pPr>
              <a:spcBef>
                <a:spcPct val="0"/>
              </a:spcBef>
            </a:pPr>
            <a:r>
              <a:rPr lang="en-US" sz="2800" b="1" dirty="0" smtClean="0">
                <a:latin typeface="Arial" pitchFamily="34" charset="0"/>
                <a:cs typeface="Arial" pitchFamily="34" charset="0"/>
              </a:rPr>
              <a:t>The Honorable Carlos Alvarez</a:t>
            </a:r>
          </a:p>
          <a:p>
            <a:pPr>
              <a:spcBef>
                <a:spcPct val="0"/>
              </a:spcBef>
            </a:pPr>
            <a:r>
              <a:rPr lang="en-US" sz="2800" b="1" dirty="0" smtClean="0">
                <a:latin typeface="Arial" pitchFamily="34" charset="0"/>
                <a:cs typeface="Arial" pitchFamily="34" charset="0"/>
              </a:rPr>
              <a:t>Mayor, Miami-Dade County</a:t>
            </a:r>
            <a:endParaRPr lang="en-US" sz="1000" b="1" dirty="0" smtClean="0">
              <a:latin typeface="Arial" pitchFamily="34" charset="0"/>
              <a:cs typeface="Arial" pitchFamily="34" charset="0"/>
            </a:endParaRPr>
          </a:p>
        </p:txBody>
      </p:sp>
      <p:sp>
        <p:nvSpPr>
          <p:cNvPr id="4100"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a:t>Welcome / Opening Remarks</a:t>
            </a:r>
          </a:p>
        </p:txBody>
      </p:sp>
      <p:pic>
        <p:nvPicPr>
          <p:cNvPr id="9" name="Picture 8" descr="miami.jpg"/>
          <p:cNvPicPr>
            <a:picLocks noChangeAspect="1"/>
          </p:cNvPicPr>
          <p:nvPr/>
        </p:nvPicPr>
        <p:blipFill>
          <a:blip r:embed="rId3" cstate="print"/>
          <a:stretch>
            <a:fillRect/>
          </a:stretch>
        </p:blipFill>
        <p:spPr>
          <a:xfrm>
            <a:off x="198120" y="2941320"/>
            <a:ext cx="2834640" cy="1889760"/>
          </a:xfrm>
          <a:prstGeom prst="rect">
            <a:avLst/>
          </a:prstGeom>
          <a:ln w="28575">
            <a:solidFill>
              <a:srgbClr val="000080"/>
            </a:solidFill>
          </a:ln>
        </p:spPr>
      </p:pic>
      <p:pic>
        <p:nvPicPr>
          <p:cNvPr id="10" name="Picture 9" descr="Miami_beach_w.jpg"/>
          <p:cNvPicPr>
            <a:picLocks noChangeAspect="1"/>
          </p:cNvPicPr>
          <p:nvPr/>
        </p:nvPicPr>
        <p:blipFill>
          <a:blip r:embed="rId4" cstate="print"/>
          <a:stretch>
            <a:fillRect/>
          </a:stretch>
        </p:blipFill>
        <p:spPr>
          <a:xfrm>
            <a:off x="6080759" y="2941320"/>
            <a:ext cx="2788921" cy="1892348"/>
          </a:xfrm>
          <a:prstGeom prst="rect">
            <a:avLst/>
          </a:prstGeom>
          <a:ln w="28575">
            <a:solidFill>
              <a:srgbClr val="000080"/>
            </a:solidFill>
          </a:ln>
        </p:spPr>
      </p:pic>
      <p:pic>
        <p:nvPicPr>
          <p:cNvPr id="11" name="Picture 10" descr="Mayor_largeprofilephoto121311.png"/>
          <p:cNvPicPr>
            <a:picLocks noChangeAspect="1"/>
          </p:cNvPicPr>
          <p:nvPr/>
        </p:nvPicPr>
        <p:blipFill>
          <a:blip r:embed="rId5" cstate="print"/>
          <a:srcRect t="268" r="54787" b="37248"/>
          <a:stretch>
            <a:fillRect/>
          </a:stretch>
        </p:blipFill>
        <p:spPr>
          <a:xfrm>
            <a:off x="3179928" y="2289750"/>
            <a:ext cx="2729551" cy="3548120"/>
          </a:xfrm>
          <a:prstGeom prst="rect">
            <a:avLst/>
          </a:prstGeom>
          <a:ln w="28575">
            <a:solidFill>
              <a:srgbClr val="000080"/>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177800" y="2122488"/>
            <a:ext cx="8780463" cy="3392487"/>
          </a:xfrm>
        </p:spPr>
        <p:txBody>
          <a:bodyPr/>
          <a:lstStyle/>
          <a:p>
            <a:pPr marL="230188" indent="-230188" algn="ctr">
              <a:spcBef>
                <a:spcPct val="5000"/>
              </a:spcBef>
              <a:spcAft>
                <a:spcPct val="5000"/>
              </a:spcAft>
              <a:buFontTx/>
              <a:buNone/>
            </a:pPr>
            <a:r>
              <a:rPr lang="en-US" sz="2800" b="1" i="1" dirty="0" smtClean="0">
                <a:solidFill>
                  <a:srgbClr val="000080"/>
                </a:solidFill>
              </a:rPr>
              <a:t>The 2010 Tropical Cyclone Season in Review</a:t>
            </a:r>
          </a:p>
          <a:p>
            <a:pPr marL="230188" indent="-230188" algn="ctr">
              <a:spcBef>
                <a:spcPct val="5000"/>
              </a:spcBef>
              <a:spcAft>
                <a:spcPct val="5000"/>
              </a:spcAft>
              <a:buFontTx/>
              <a:buNone/>
            </a:pPr>
            <a:r>
              <a:rPr lang="en-US" sz="2800" b="1" dirty="0" smtClean="0">
                <a:solidFill>
                  <a:srgbClr val="000080"/>
                </a:solidFill>
              </a:rPr>
              <a:t>(3:30 PM – 5:15 PM)</a:t>
            </a:r>
            <a:endParaRPr lang="en-US" sz="2800" b="1" i="1" dirty="0" smtClean="0">
              <a:solidFill>
                <a:srgbClr val="000080"/>
              </a:solidFill>
            </a:endParaRPr>
          </a:p>
          <a:p>
            <a:pPr marL="230188" indent="-230188">
              <a:spcBef>
                <a:spcPct val="5000"/>
              </a:spcBef>
              <a:spcAft>
                <a:spcPct val="5000"/>
              </a:spcAft>
              <a:buFontTx/>
              <a:buNone/>
            </a:pPr>
            <a:r>
              <a:rPr lang="en-US" sz="2000" b="1" dirty="0" smtClean="0"/>
              <a:t>		</a:t>
            </a:r>
          </a:p>
          <a:p>
            <a:pPr marL="230188" indent="-230188" algn="ctr">
              <a:spcBef>
                <a:spcPct val="5000"/>
              </a:spcBef>
              <a:spcAft>
                <a:spcPct val="5000"/>
              </a:spcAft>
              <a:buFontTx/>
              <a:buNone/>
            </a:pPr>
            <a:r>
              <a:rPr lang="en-US" b="1" dirty="0" smtClean="0">
                <a:latin typeface="Arial" pitchFamily="34" charset="0"/>
                <a:cs typeface="Arial" pitchFamily="34" charset="0"/>
              </a:rPr>
              <a:t>Session Leaders</a:t>
            </a:r>
          </a:p>
          <a:p>
            <a:pPr marL="230188" indent="-230188" algn="ctr">
              <a:spcBef>
                <a:spcPct val="5000"/>
              </a:spcBef>
              <a:spcAft>
                <a:spcPct val="5000"/>
              </a:spcAft>
              <a:buFontTx/>
              <a:buNone/>
            </a:pPr>
            <a:r>
              <a:rPr lang="en-US" sz="2800" b="1" dirty="0" smtClean="0">
                <a:latin typeface="Arial" pitchFamily="34" charset="0"/>
                <a:cs typeface="Arial" pitchFamily="34" charset="0"/>
              </a:rPr>
              <a:t>Mr. Bill </a:t>
            </a:r>
            <a:r>
              <a:rPr lang="en-US" sz="2800" b="1" dirty="0" err="1" smtClean="0">
                <a:latin typeface="Arial" pitchFamily="34" charset="0"/>
                <a:cs typeface="Arial" pitchFamily="34" charset="0"/>
              </a:rPr>
              <a:t>Birkemeier</a:t>
            </a:r>
            <a:r>
              <a:rPr lang="en-US" sz="2800" b="1" dirty="0" smtClean="0">
                <a:latin typeface="Arial" pitchFamily="34" charset="0"/>
                <a:cs typeface="Arial" pitchFamily="34" charset="0"/>
              </a:rPr>
              <a:t> (USACE) and                             Dr. Richard Pasch (NCEP/NHC)</a:t>
            </a:r>
          </a:p>
        </p:txBody>
      </p:sp>
      <p:sp>
        <p:nvSpPr>
          <p:cNvPr id="25603" name="Text Box 4"/>
          <p:cNvSpPr txBox="1">
            <a:spLocks noChangeArrowheads="1"/>
          </p:cNvSpPr>
          <p:nvPr/>
        </p:nvSpPr>
        <p:spPr bwMode="auto">
          <a:xfrm>
            <a:off x="806450"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dirty="0"/>
              <a:t>Session </a:t>
            </a:r>
            <a:r>
              <a:rPr lang="en-US" sz="3600" dirty="0" smtClean="0"/>
              <a:t>2</a:t>
            </a:r>
            <a:endParaRPr lang="en-US" sz="3600" dirty="0"/>
          </a:p>
        </p:txBody>
      </p:sp>
      <p:sp>
        <p:nvSpPr>
          <p:cNvPr id="25604" name="Text Box 5"/>
          <p:cNvSpPr txBox="1">
            <a:spLocks noChangeArrowheads="1"/>
          </p:cNvSpPr>
          <p:nvPr/>
        </p:nvSpPr>
        <p:spPr bwMode="auto">
          <a:xfrm>
            <a:off x="1557338" y="1295400"/>
            <a:ext cx="6254750" cy="469900"/>
          </a:xfrm>
          <a:prstGeom prst="rect">
            <a:avLst/>
          </a:prstGeom>
          <a:noFill/>
          <a:ln w="12700">
            <a:solidFill>
              <a:srgbClr val="0000CC"/>
            </a:solidFill>
            <a:miter lim="800000"/>
            <a:headEnd type="none" w="sm" len="sm"/>
            <a:tailEnd type="none" w="sm" len="sm"/>
          </a:ln>
        </p:spPr>
        <p:txBody>
          <a:bodyPr wrap="none">
            <a:spAutoFit/>
          </a:bodyPr>
          <a:lstStyle/>
          <a:p>
            <a:pPr>
              <a:lnSpc>
                <a:spcPct val="100000"/>
              </a:lnSpc>
              <a:spcBef>
                <a:spcPct val="0"/>
              </a:spcBef>
              <a:spcAft>
                <a:spcPct val="0"/>
              </a:spcAft>
            </a:pPr>
            <a:r>
              <a:rPr lang="en-US" dirty="0">
                <a:solidFill>
                  <a:srgbClr val="000080"/>
                </a:solidFill>
              </a:rPr>
              <a:t>Coordinator:  Mr. Mark </a:t>
            </a:r>
            <a:r>
              <a:rPr lang="en-US" dirty="0" err="1">
                <a:solidFill>
                  <a:srgbClr val="000080"/>
                </a:solidFill>
              </a:rPr>
              <a:t>Welshinger</a:t>
            </a:r>
            <a:r>
              <a:rPr lang="en-US" dirty="0">
                <a:solidFill>
                  <a:srgbClr val="000080"/>
                </a:solidFill>
              </a:rPr>
              <a:t>, OFCM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ChangeArrowheads="1"/>
          </p:cNvSpPr>
          <p:nvPr/>
        </p:nvSpPr>
        <p:spPr bwMode="auto">
          <a:xfrm>
            <a:off x="2192352" y="2971800"/>
            <a:ext cx="4724371" cy="1200329"/>
          </a:xfrm>
          <a:prstGeom prst="rect">
            <a:avLst/>
          </a:prstGeom>
          <a:noFill/>
          <a:ln w="12700">
            <a:noFill/>
            <a:miter lim="800000"/>
            <a:headEnd type="none" w="sm" len="sm"/>
            <a:tailEnd type="none" w="sm" len="sm"/>
          </a:ln>
        </p:spPr>
        <p:txBody>
          <a:bodyPr wrap="none">
            <a:spAutoFit/>
          </a:bodyPr>
          <a:lstStyle/>
          <a:p>
            <a:pPr algn="ctr">
              <a:lnSpc>
                <a:spcPct val="100000"/>
              </a:lnSpc>
              <a:spcBef>
                <a:spcPct val="0"/>
              </a:spcBef>
              <a:spcAft>
                <a:spcPct val="0"/>
              </a:spcAft>
            </a:pPr>
            <a:r>
              <a:rPr lang="en-US" sz="3600" dirty="0" smtClean="0">
                <a:latin typeface="Arial Black" pitchFamily="34" charset="0"/>
              </a:rPr>
              <a:t>North Foyer</a:t>
            </a:r>
            <a:endParaRPr lang="en-US" sz="3600" dirty="0">
              <a:latin typeface="Arial Black" pitchFamily="34" charset="0"/>
            </a:endParaRPr>
          </a:p>
          <a:p>
            <a:pPr algn="ctr">
              <a:lnSpc>
                <a:spcPct val="100000"/>
              </a:lnSpc>
              <a:spcBef>
                <a:spcPct val="0"/>
              </a:spcBef>
              <a:spcAft>
                <a:spcPct val="0"/>
              </a:spcAft>
            </a:pPr>
            <a:r>
              <a:rPr lang="en-US" sz="3600" dirty="0" smtClean="0">
                <a:latin typeface="Arial Black" pitchFamily="34" charset="0"/>
              </a:rPr>
              <a:t>6:30 PM – 8:30 </a:t>
            </a:r>
            <a:r>
              <a:rPr lang="en-US" sz="3600" dirty="0">
                <a:latin typeface="Arial Black" pitchFamily="34" charset="0"/>
              </a:rPr>
              <a:t>PM</a:t>
            </a:r>
          </a:p>
        </p:txBody>
      </p:sp>
      <p:sp>
        <p:nvSpPr>
          <p:cNvPr id="26627" name="Rectangle 4"/>
          <p:cNvSpPr>
            <a:spLocks noChangeArrowheads="1"/>
          </p:cNvSpPr>
          <p:nvPr/>
        </p:nvSpPr>
        <p:spPr bwMode="auto">
          <a:xfrm>
            <a:off x="987425" y="1438275"/>
            <a:ext cx="7142163" cy="520271"/>
          </a:xfrm>
          <a:prstGeom prst="rect">
            <a:avLst/>
          </a:prstGeom>
          <a:noFill/>
          <a:ln w="9525" algn="ctr">
            <a:noFill/>
            <a:miter lim="800000"/>
            <a:headEnd/>
            <a:tailEnd/>
          </a:ln>
        </p:spPr>
        <p:txBody>
          <a:bodyPr>
            <a:spAutoFit/>
          </a:bodyPr>
          <a:lstStyle/>
          <a:p>
            <a:pPr marL="173038" indent="-173038" algn="ctr">
              <a:tabLst>
                <a:tab pos="4572000" algn="l"/>
              </a:tabLst>
            </a:pPr>
            <a:r>
              <a:rPr lang="en-US" sz="4400" dirty="0" smtClean="0">
                <a:solidFill>
                  <a:schemeClr val="accent2">
                    <a:lumMod val="75000"/>
                  </a:schemeClr>
                </a:solidFill>
                <a:latin typeface="Arial Black" pitchFamily="34" charset="0"/>
              </a:rPr>
              <a:t>Poster Session</a:t>
            </a:r>
            <a:endParaRPr lang="en-US" sz="4400" dirty="0">
              <a:solidFill>
                <a:schemeClr val="accent2">
                  <a:lumMod val="75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609725" y="1223963"/>
            <a:ext cx="5929313" cy="903287"/>
          </a:xfrm>
          <a:prstGeom prst="rect">
            <a:avLst/>
          </a:prstGeom>
          <a:noFill/>
          <a:ln w="12700">
            <a:noFill/>
            <a:miter lim="800000"/>
            <a:headEnd type="none" w="sm" len="sm"/>
            <a:tailEnd type="none" w="sm" len="sm"/>
          </a:ln>
        </p:spPr>
        <p:txBody>
          <a:bodyPr>
            <a:spAutoFit/>
          </a:bodyPr>
          <a:lstStyle/>
          <a:p>
            <a:pPr algn="ctr">
              <a:lnSpc>
                <a:spcPct val="95000"/>
              </a:lnSpc>
              <a:spcBef>
                <a:spcPct val="0"/>
              </a:spcBef>
              <a:spcAft>
                <a:spcPct val="0"/>
              </a:spcAft>
            </a:pPr>
            <a:r>
              <a:rPr lang="en-US" sz="3200" dirty="0"/>
              <a:t>Mr. Samuel P. Williamson</a:t>
            </a:r>
          </a:p>
          <a:p>
            <a:pPr algn="ctr">
              <a:lnSpc>
                <a:spcPct val="95000"/>
              </a:lnSpc>
              <a:spcBef>
                <a:spcPct val="0"/>
              </a:spcBef>
              <a:spcAft>
                <a:spcPct val="0"/>
              </a:spcAft>
            </a:pPr>
            <a:r>
              <a:rPr lang="en-US" dirty="0"/>
              <a:t>Federal Coordinator for Meteorology</a:t>
            </a:r>
            <a:endParaRPr lang="en-US" sz="2600" dirty="0"/>
          </a:p>
        </p:txBody>
      </p:sp>
      <p:sp>
        <p:nvSpPr>
          <p:cNvPr id="8" name="Rectangle 5"/>
          <p:cNvSpPr>
            <a:spLocks noChangeArrowheads="1"/>
          </p:cNvSpPr>
          <p:nvPr/>
        </p:nvSpPr>
        <p:spPr bwMode="auto">
          <a:xfrm>
            <a:off x="320675" y="2395538"/>
            <a:ext cx="8362950" cy="1286506"/>
          </a:xfrm>
          <a:prstGeom prst="rect">
            <a:avLst/>
          </a:prstGeom>
          <a:noFill/>
          <a:ln w="57150">
            <a:solidFill>
              <a:srgbClr val="000080"/>
            </a:solidFill>
            <a:miter lim="800000"/>
            <a:headEnd type="none" w="sm" len="sm"/>
            <a:tailEnd type="none" w="sm" len="sm"/>
          </a:ln>
        </p:spPr>
        <p:txBody>
          <a:bodyPr>
            <a:spAutoFit/>
          </a:bodyPr>
          <a:lstStyle/>
          <a:p>
            <a:pPr algn="ctr">
              <a:lnSpc>
                <a:spcPct val="120000"/>
              </a:lnSpc>
              <a:spcBef>
                <a:spcPct val="0"/>
              </a:spcBef>
              <a:spcAft>
                <a:spcPct val="0"/>
              </a:spcAft>
            </a:pPr>
            <a:r>
              <a:rPr lang="en-US" sz="2800" dirty="0" smtClean="0">
                <a:solidFill>
                  <a:schemeClr val="accent2">
                    <a:lumMod val="75000"/>
                  </a:schemeClr>
                </a:solidFill>
              </a:rPr>
              <a:t>65</a:t>
            </a:r>
            <a:r>
              <a:rPr lang="en-US" sz="2800" baseline="30000" dirty="0" smtClean="0">
                <a:solidFill>
                  <a:schemeClr val="accent2">
                    <a:lumMod val="75000"/>
                  </a:schemeClr>
                </a:solidFill>
              </a:rPr>
              <a:t>th</a:t>
            </a:r>
            <a:r>
              <a:rPr lang="en-US" sz="2800" dirty="0" smtClean="0">
                <a:solidFill>
                  <a:schemeClr val="accent2">
                    <a:lumMod val="75000"/>
                  </a:schemeClr>
                </a:solidFill>
              </a:rPr>
              <a:t> </a:t>
            </a:r>
            <a:r>
              <a:rPr lang="en-US" sz="2800" dirty="0">
                <a:solidFill>
                  <a:schemeClr val="accent2">
                    <a:lumMod val="75000"/>
                  </a:schemeClr>
                </a:solidFill>
              </a:rPr>
              <a:t>Interdepartmental Hurricane Conference</a:t>
            </a:r>
          </a:p>
          <a:p>
            <a:pPr algn="ctr">
              <a:lnSpc>
                <a:spcPct val="100000"/>
              </a:lnSpc>
              <a:spcBef>
                <a:spcPct val="0"/>
              </a:spcBef>
              <a:spcAft>
                <a:spcPct val="0"/>
              </a:spcAft>
            </a:pPr>
            <a:r>
              <a:rPr lang="en-US" sz="2200" i="1" dirty="0" smtClean="0">
                <a:solidFill>
                  <a:schemeClr val="accent2">
                    <a:lumMod val="75000"/>
                  </a:schemeClr>
                </a:solidFill>
              </a:rPr>
              <a:t>“</a:t>
            </a:r>
            <a:r>
              <a:rPr lang="en-US" sz="2000" i="1" dirty="0" smtClean="0">
                <a:solidFill>
                  <a:schemeClr val="accent2">
                    <a:lumMod val="75000"/>
                  </a:schemeClr>
                </a:solidFill>
              </a:rPr>
              <a:t>Ocean and Atmospheric Influences on Tropical Cyclone Predictions: Challenges and Recent Progress”</a:t>
            </a:r>
            <a:endParaRPr lang="en-US" sz="2200" i="1" dirty="0">
              <a:solidFill>
                <a:schemeClr val="accent2">
                  <a:lumMod val="75000"/>
                </a:schemeClr>
              </a:solidFill>
            </a:endParaRPr>
          </a:p>
        </p:txBody>
      </p:sp>
      <p:pic>
        <p:nvPicPr>
          <p:cNvPr id="9" name="Picture 8"/>
          <p:cNvPicPr>
            <a:picLocks noChangeAspect="1" noChangeArrowheads="1"/>
          </p:cNvPicPr>
          <p:nvPr/>
        </p:nvPicPr>
        <p:blipFill>
          <a:blip r:embed="rId3" cstate="print"/>
          <a:srcRect l="1676" r="1975"/>
          <a:stretch>
            <a:fillRect/>
          </a:stretch>
        </p:blipFill>
        <p:spPr bwMode="auto">
          <a:xfrm>
            <a:off x="2819400" y="3947166"/>
            <a:ext cx="3505200" cy="2573052"/>
          </a:xfrm>
          <a:prstGeom prst="rect">
            <a:avLst/>
          </a:prstGeom>
          <a:noFill/>
          <a:ln w="28575" cap="flat" cmpd="sng" algn="ctr">
            <a:solidFill>
              <a:srgbClr val="000080"/>
            </a:solidFill>
            <a:prstDash val="solid"/>
            <a:miter lim="800000"/>
            <a:headEnd/>
            <a:tailEnd/>
          </a:ln>
          <a:effectLst/>
        </p:spPr>
      </p:pic>
      <p:sp>
        <p:nvSpPr>
          <p:cNvPr id="10"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dirty="0" smtClean="0"/>
              <a:t>Introductory Comments</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707904" y="1058657"/>
            <a:ext cx="8421329" cy="5681360"/>
          </a:xfrm>
        </p:spPr>
        <p:txBody>
          <a:bodyPr/>
          <a:lstStyle/>
          <a:p>
            <a:pPr marL="465138" indent="-241300">
              <a:spcBef>
                <a:spcPts val="600"/>
              </a:spcBef>
              <a:spcAft>
                <a:spcPts val="600"/>
              </a:spcAft>
              <a:buFont typeface="Arial" charset="0"/>
              <a:buChar char="•"/>
              <a:tabLst>
                <a:tab pos="620713" algn="l"/>
              </a:tabLst>
            </a:pPr>
            <a:r>
              <a:rPr lang="en-US" sz="2400" b="1" dirty="0" smtClean="0"/>
              <a:t>Update the</a:t>
            </a:r>
            <a:r>
              <a:rPr lang="en-US" sz="2400" b="1" i="1" dirty="0" smtClean="0"/>
              <a:t> National Hurricane Operations Plan </a:t>
            </a:r>
            <a:r>
              <a:rPr lang="en-US" sz="2400" b="1" dirty="0" smtClean="0"/>
              <a:t>by May 1, 2010</a:t>
            </a:r>
            <a:endParaRPr lang="en-US" sz="2400" b="1" dirty="0" smtClean="0">
              <a:solidFill>
                <a:srgbClr val="FF0000"/>
              </a:solidFill>
            </a:endParaRPr>
          </a:p>
          <a:p>
            <a:pPr marL="465138" indent="-241300">
              <a:spcBef>
                <a:spcPts val="600"/>
              </a:spcBef>
              <a:spcAft>
                <a:spcPts val="600"/>
              </a:spcAft>
              <a:buFont typeface="Arial" charset="0"/>
              <a:buChar char="•"/>
              <a:tabLst>
                <a:tab pos="620713" algn="l"/>
              </a:tabLst>
            </a:pPr>
            <a:r>
              <a:rPr lang="en-US" sz="2400" b="1" dirty="0" smtClean="0"/>
              <a:t>Act on Tropical Cyclone R&amp;D issues</a:t>
            </a:r>
          </a:p>
          <a:p>
            <a:pPr marL="922338" lvl="1" indent="-241300">
              <a:spcBef>
                <a:spcPts val="600"/>
              </a:spcBef>
              <a:spcAft>
                <a:spcPts val="600"/>
              </a:spcAft>
              <a:buFont typeface="Wingdings" pitchFamily="2" charset="2"/>
              <a:buChar char="§"/>
              <a:tabLst>
                <a:tab pos="620713" algn="l"/>
              </a:tabLst>
            </a:pPr>
            <a:r>
              <a:rPr lang="en-US" sz="2000" b="1" dirty="0" smtClean="0"/>
              <a:t>Convene the OFCM-sponsored Working Group for Tropical Cyclone Research and work with agencies to gather and analyze the FY2010 data</a:t>
            </a:r>
          </a:p>
          <a:p>
            <a:pPr marL="922338" lvl="1" indent="-241300">
              <a:spcBef>
                <a:spcPts val="600"/>
              </a:spcBef>
              <a:spcAft>
                <a:spcPts val="600"/>
              </a:spcAft>
              <a:buFont typeface="Wingdings" pitchFamily="2" charset="2"/>
              <a:buChar char="§"/>
              <a:tabLst>
                <a:tab pos="620713" algn="l"/>
              </a:tabLst>
            </a:pPr>
            <a:r>
              <a:rPr lang="en-US" sz="2000" b="1" dirty="0" smtClean="0"/>
              <a:t>Brief the Interdepartmental Committee, then Federal Committee for Meteorological Services and Supporting Research (ICMSSR, FCMSSR)</a:t>
            </a:r>
          </a:p>
          <a:p>
            <a:pPr marL="922338" lvl="1" indent="-241300">
              <a:spcBef>
                <a:spcPts val="600"/>
              </a:spcBef>
              <a:spcAft>
                <a:spcPts val="600"/>
              </a:spcAft>
              <a:buFont typeface="Wingdings" pitchFamily="2" charset="2"/>
              <a:buChar char="§"/>
              <a:tabLst>
                <a:tab pos="620713" algn="l"/>
              </a:tabLst>
            </a:pPr>
            <a:r>
              <a:rPr lang="en-US" sz="2000" b="1" dirty="0" smtClean="0"/>
              <a:t>As required, provide updates to the Office of Science and Technology Policy</a:t>
            </a:r>
          </a:p>
          <a:p>
            <a:pPr marL="922338" lvl="1" indent="-241300">
              <a:spcBef>
                <a:spcPts val="600"/>
              </a:spcBef>
              <a:spcAft>
                <a:spcPts val="600"/>
              </a:spcAft>
              <a:buFont typeface="Wingdings" pitchFamily="2" charset="2"/>
              <a:buChar char="§"/>
              <a:tabLst>
                <a:tab pos="620713" algn="l"/>
              </a:tabLst>
            </a:pPr>
            <a:r>
              <a:rPr lang="en-US" sz="2000" b="1" dirty="0" smtClean="0"/>
              <a:t>Publish in </a:t>
            </a:r>
            <a:r>
              <a:rPr lang="en-US" sz="2000" b="1" i="1" dirty="0" smtClean="0"/>
              <a:t>Bulletin of the AMS</a:t>
            </a:r>
            <a:r>
              <a:rPr lang="en-US" sz="2000" b="1" dirty="0" smtClean="0"/>
              <a:t> or other similar publications</a:t>
            </a:r>
          </a:p>
          <a:p>
            <a:pPr marL="922338" lvl="1" indent="-241300">
              <a:spcBef>
                <a:spcPts val="600"/>
              </a:spcBef>
              <a:spcAft>
                <a:spcPts val="600"/>
              </a:spcAft>
              <a:buFont typeface="Wingdings" pitchFamily="2" charset="2"/>
              <a:buChar char="§"/>
              <a:tabLst>
                <a:tab pos="620713" algn="l"/>
              </a:tabLst>
            </a:pPr>
            <a:r>
              <a:rPr lang="en-US" sz="2000" b="1" dirty="0" smtClean="0"/>
              <a:t>Report update at 65</a:t>
            </a:r>
            <a:r>
              <a:rPr lang="en-US" sz="2000" b="1" baseline="30000" dirty="0" smtClean="0"/>
              <a:t>th</a:t>
            </a:r>
            <a:r>
              <a:rPr lang="en-US" sz="2000" b="1" dirty="0" smtClean="0"/>
              <a:t> IHC next year</a:t>
            </a:r>
          </a:p>
          <a:p>
            <a:pPr marL="1322388" lvl="2" indent="-241300">
              <a:spcBef>
                <a:spcPts val="600"/>
              </a:spcBef>
              <a:spcAft>
                <a:spcPts val="600"/>
              </a:spcAft>
              <a:buFont typeface="Courier New" pitchFamily="49" charset="0"/>
              <a:buChar char="o"/>
              <a:tabLst>
                <a:tab pos="620713" algn="l"/>
              </a:tabLst>
            </a:pPr>
            <a:r>
              <a:rPr lang="en-US" sz="2000" b="1" dirty="0" smtClean="0">
                <a:solidFill>
                  <a:srgbClr val="0000CC"/>
                </a:solidFill>
              </a:rPr>
              <a:t>Session 1, later this afternoon</a:t>
            </a:r>
          </a:p>
          <a:p>
            <a:pPr marL="465138" indent="-241300">
              <a:spcBef>
                <a:spcPts val="600"/>
              </a:spcBef>
              <a:spcAft>
                <a:spcPts val="600"/>
              </a:spcAft>
              <a:buFont typeface="Arial" charset="0"/>
              <a:buChar char="•"/>
              <a:tabLst>
                <a:tab pos="620713" algn="l"/>
              </a:tabLst>
            </a:pPr>
            <a:endParaRPr lang="en-US" sz="2000" b="1" dirty="0"/>
          </a:p>
        </p:txBody>
      </p:sp>
      <p:sp>
        <p:nvSpPr>
          <p:cNvPr id="6147"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dirty="0" smtClean="0"/>
              <a:t>Status of Actions from 64</a:t>
            </a:r>
            <a:r>
              <a:rPr lang="en-US" sz="3600" baseline="30000" dirty="0" smtClean="0"/>
              <a:t>th</a:t>
            </a:r>
            <a:r>
              <a:rPr lang="en-US" sz="3600" dirty="0" smtClean="0"/>
              <a:t> IHC</a:t>
            </a:r>
            <a:endParaRPr lang="en-US" sz="3600" dirty="0"/>
          </a:p>
        </p:txBody>
      </p:sp>
      <p:pic>
        <p:nvPicPr>
          <p:cNvPr id="77828" name="Picture 4" descr="C:\Users\Pat\AppData\Local\Microsoft\Windows\Temporary Internet Files\Content.IE5\6R43PBLJ\MC900432530[1].png"/>
          <p:cNvPicPr>
            <a:picLocks noChangeAspect="1" noChangeArrowheads="1"/>
          </p:cNvPicPr>
          <p:nvPr/>
        </p:nvPicPr>
        <p:blipFill>
          <a:blip r:embed="rId3" cstate="print"/>
          <a:srcRect/>
          <a:stretch>
            <a:fillRect/>
          </a:stretch>
        </p:blipFill>
        <p:spPr bwMode="auto">
          <a:xfrm>
            <a:off x="211394" y="1283111"/>
            <a:ext cx="545694" cy="444028"/>
          </a:xfrm>
          <a:prstGeom prst="rect">
            <a:avLst/>
          </a:prstGeom>
          <a:noFill/>
          <a:ln>
            <a:noFill/>
          </a:ln>
        </p:spPr>
      </p:pic>
      <p:pic>
        <p:nvPicPr>
          <p:cNvPr id="11" name="Picture 4" descr="C:\Users\Pat\AppData\Local\Microsoft\Windows\Temporary Internet Files\Content.IE5\6R43PBLJ\MC900432530[1].png"/>
          <p:cNvPicPr>
            <a:picLocks noChangeAspect="1" noChangeArrowheads="1"/>
          </p:cNvPicPr>
          <p:nvPr/>
        </p:nvPicPr>
        <p:blipFill>
          <a:blip r:embed="rId3" cstate="print"/>
          <a:srcRect/>
          <a:stretch>
            <a:fillRect/>
          </a:stretch>
        </p:blipFill>
        <p:spPr bwMode="auto">
          <a:xfrm>
            <a:off x="211394" y="2836571"/>
            <a:ext cx="545694" cy="444028"/>
          </a:xfrm>
          <a:prstGeom prst="rect">
            <a:avLst/>
          </a:prstGeom>
          <a:noFill/>
          <a:ln>
            <a:noFill/>
          </a:ln>
        </p:spPr>
      </p:pic>
      <p:pic>
        <p:nvPicPr>
          <p:cNvPr id="13" name="Picture 4" descr="C:\Users\Pat\AppData\Local\Microsoft\Windows\Temporary Internet Files\Content.IE5\6R43PBLJ\MC900432530[1].png"/>
          <p:cNvPicPr>
            <a:picLocks noChangeAspect="1" noChangeArrowheads="1"/>
          </p:cNvPicPr>
          <p:nvPr/>
        </p:nvPicPr>
        <p:blipFill>
          <a:blip r:embed="rId3" cstate="print"/>
          <a:srcRect/>
          <a:stretch>
            <a:fillRect/>
          </a:stretch>
        </p:blipFill>
        <p:spPr bwMode="auto">
          <a:xfrm>
            <a:off x="211394" y="5928743"/>
            <a:ext cx="545694" cy="444028"/>
          </a:xfrm>
          <a:prstGeom prst="rect">
            <a:avLst/>
          </a:prstGeom>
          <a:noFill/>
          <a:ln>
            <a:noFill/>
          </a:ln>
        </p:spPr>
      </p:pic>
      <p:sp>
        <p:nvSpPr>
          <p:cNvPr id="9" name="TextBox 8"/>
          <p:cNvSpPr txBox="1"/>
          <p:nvPr/>
        </p:nvSpPr>
        <p:spPr>
          <a:xfrm>
            <a:off x="226148" y="4591649"/>
            <a:ext cx="441146" cy="648383"/>
          </a:xfrm>
          <a:prstGeom prst="rect">
            <a:avLst/>
          </a:prstGeom>
          <a:noFill/>
        </p:spPr>
        <p:txBody>
          <a:bodyPr wrap="none" rtlCol="0">
            <a:spAutoFit/>
          </a:bodyPr>
          <a:lstStyle/>
          <a:p>
            <a:r>
              <a:rPr lang="en-US" sz="6000" dirty="0" smtClean="0">
                <a:solidFill>
                  <a:schemeClr val="accent2">
                    <a:lumMod val="60000"/>
                    <a:lumOff val="40000"/>
                  </a:schemeClr>
                </a:solidFill>
              </a:rPr>
              <a:t>-</a:t>
            </a:r>
            <a:endParaRPr lang="en-US" sz="6000" dirty="0">
              <a:solidFill>
                <a:schemeClr val="accent2">
                  <a:lumMod val="60000"/>
                  <a:lumOff val="40000"/>
                </a:schemeClr>
              </a:solidFill>
            </a:endParaRPr>
          </a:p>
        </p:txBody>
      </p:sp>
      <p:sp>
        <p:nvSpPr>
          <p:cNvPr id="15" name="Rectangle 14"/>
          <p:cNvSpPr/>
          <p:nvPr/>
        </p:nvSpPr>
        <p:spPr bwMode="auto">
          <a:xfrm>
            <a:off x="103236" y="1143000"/>
            <a:ext cx="811164" cy="5302046"/>
          </a:xfrm>
          <a:prstGeom prst="rect">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3038" marR="0" indent="-173038" algn="l" defTabSz="914400" rtl="0" eaLnBrk="0" fontAlgn="base" latinLnBrk="0" hangingPunct="0">
              <a:lnSpc>
                <a:spcPct val="55000"/>
              </a:lnSpc>
              <a:spcBef>
                <a:spcPct val="30000"/>
              </a:spcBef>
              <a:spcAft>
                <a:spcPct val="30000"/>
              </a:spcAft>
              <a:buClrTx/>
              <a:buSzTx/>
              <a:buFontTx/>
              <a:buNone/>
              <a:tabLst>
                <a:tab pos="4572000" algn="l"/>
              </a:tabLst>
            </a:pPr>
            <a:endParaRPr kumimoji="0" lang="en-US" sz="2400" b="1" i="0" u="none" strike="noStrike" cap="none" normalizeH="0" baseline="0" smtClean="0">
              <a:ln>
                <a:noFill/>
              </a:ln>
              <a:solidFill>
                <a:schemeClr val="tx1"/>
              </a:solidFill>
              <a:effectLst/>
              <a:latin typeface="Arial" charset="0"/>
            </a:endParaRPr>
          </a:p>
        </p:txBody>
      </p:sp>
      <p:sp>
        <p:nvSpPr>
          <p:cNvPr id="12" name="TextBox 11"/>
          <p:cNvSpPr txBox="1"/>
          <p:nvPr/>
        </p:nvSpPr>
        <p:spPr>
          <a:xfrm>
            <a:off x="58999" y="3689719"/>
            <a:ext cx="892277" cy="707886"/>
          </a:xfrm>
          <a:prstGeom prst="rect">
            <a:avLst/>
          </a:prstGeom>
          <a:noFill/>
        </p:spPr>
        <p:txBody>
          <a:bodyPr wrap="square" rtlCol="0">
            <a:spAutoFit/>
          </a:bodyPr>
          <a:lstStyle/>
          <a:p>
            <a:pPr algn="ctr">
              <a:lnSpc>
                <a:spcPct val="100000"/>
              </a:lnSpc>
              <a:spcBef>
                <a:spcPts val="300"/>
              </a:spcBef>
              <a:spcAft>
                <a:spcPts val="300"/>
              </a:spcAft>
            </a:pPr>
            <a:r>
              <a:rPr lang="en-US" sz="2000" dirty="0" smtClean="0">
                <a:solidFill>
                  <a:schemeClr val="accent2">
                    <a:lumMod val="75000"/>
                  </a:schemeClr>
                </a:solidFill>
              </a:rPr>
              <a:t>On-going</a:t>
            </a:r>
            <a:endParaRPr lang="en-US" sz="2000" dirty="0">
              <a:solidFill>
                <a:schemeClr val="accent2">
                  <a:lumMod val="75000"/>
                </a:schemeClr>
              </a:solidFill>
            </a:endParaRPr>
          </a:p>
        </p:txBody>
      </p:sp>
      <p:pic>
        <p:nvPicPr>
          <p:cNvPr id="14" name="Picture 4" descr="C:\Users\Pat\AppData\Local\Microsoft\Windows\Temporary Internet Files\Content.IE5\6R43PBLJ\MC900432530[1].png"/>
          <p:cNvPicPr>
            <a:picLocks noChangeAspect="1" noChangeArrowheads="1"/>
          </p:cNvPicPr>
          <p:nvPr/>
        </p:nvPicPr>
        <p:blipFill>
          <a:blip r:embed="rId3" cstate="print"/>
          <a:srcRect/>
          <a:stretch>
            <a:fillRect/>
          </a:stretch>
        </p:blipFill>
        <p:spPr bwMode="auto">
          <a:xfrm>
            <a:off x="200018" y="5289559"/>
            <a:ext cx="545694" cy="444028"/>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dirty="0" smtClean="0"/>
              <a:t>Status of Actions from 64</a:t>
            </a:r>
            <a:r>
              <a:rPr lang="en-US" sz="3600" baseline="30000" dirty="0" smtClean="0"/>
              <a:t>th</a:t>
            </a:r>
            <a:r>
              <a:rPr lang="en-US" sz="3600" dirty="0" smtClean="0"/>
              <a:t> IHC</a:t>
            </a:r>
            <a:endParaRPr lang="en-US" sz="3600" dirty="0"/>
          </a:p>
        </p:txBody>
      </p:sp>
      <p:pic>
        <p:nvPicPr>
          <p:cNvPr id="77828" name="Picture 4" descr="C:\Users\Pat\AppData\Local\Microsoft\Windows\Temporary Internet Files\Content.IE5\6R43PBLJ\MC900432530[1].png"/>
          <p:cNvPicPr>
            <a:picLocks noChangeAspect="1" noChangeArrowheads="1"/>
          </p:cNvPicPr>
          <p:nvPr/>
        </p:nvPicPr>
        <p:blipFill>
          <a:blip r:embed="rId3" cstate="print"/>
          <a:srcRect/>
          <a:stretch>
            <a:fillRect/>
          </a:stretch>
        </p:blipFill>
        <p:spPr bwMode="auto">
          <a:xfrm>
            <a:off x="211394" y="2802155"/>
            <a:ext cx="545694" cy="444028"/>
          </a:xfrm>
          <a:prstGeom prst="rect">
            <a:avLst/>
          </a:prstGeom>
          <a:noFill/>
          <a:ln>
            <a:noFill/>
          </a:ln>
        </p:spPr>
      </p:pic>
      <p:pic>
        <p:nvPicPr>
          <p:cNvPr id="11" name="Picture 4" descr="C:\Users\Pat\AppData\Local\Microsoft\Windows\Temporary Internet Files\Content.IE5\6R43PBLJ\MC900432530[1].png"/>
          <p:cNvPicPr>
            <a:picLocks noChangeAspect="1" noChangeArrowheads="1"/>
          </p:cNvPicPr>
          <p:nvPr/>
        </p:nvPicPr>
        <p:blipFill>
          <a:blip r:embed="rId3" cstate="print"/>
          <a:srcRect/>
          <a:stretch>
            <a:fillRect/>
          </a:stretch>
        </p:blipFill>
        <p:spPr bwMode="auto">
          <a:xfrm>
            <a:off x="211394" y="1759967"/>
            <a:ext cx="545694" cy="444028"/>
          </a:xfrm>
          <a:prstGeom prst="rect">
            <a:avLst/>
          </a:prstGeom>
          <a:noFill/>
          <a:ln>
            <a:noFill/>
          </a:ln>
        </p:spPr>
      </p:pic>
      <p:pic>
        <p:nvPicPr>
          <p:cNvPr id="12" name="Picture 4" descr="C:\Users\Pat\AppData\Local\Microsoft\Windows\Temporary Internet Files\Content.IE5\6R43PBLJ\MC900432530[1].png"/>
          <p:cNvPicPr>
            <a:picLocks noChangeAspect="1" noChangeArrowheads="1"/>
          </p:cNvPicPr>
          <p:nvPr/>
        </p:nvPicPr>
        <p:blipFill>
          <a:blip r:embed="rId3" cstate="print"/>
          <a:srcRect/>
          <a:stretch>
            <a:fillRect/>
          </a:stretch>
        </p:blipFill>
        <p:spPr bwMode="auto">
          <a:xfrm>
            <a:off x="211394" y="4508015"/>
            <a:ext cx="545694" cy="444028"/>
          </a:xfrm>
          <a:prstGeom prst="rect">
            <a:avLst/>
          </a:prstGeom>
          <a:noFill/>
          <a:ln>
            <a:noFill/>
          </a:ln>
        </p:spPr>
      </p:pic>
      <p:sp>
        <p:nvSpPr>
          <p:cNvPr id="8" name="TextBox 4"/>
          <p:cNvSpPr txBox="1">
            <a:spLocks noChangeArrowheads="1"/>
          </p:cNvSpPr>
          <p:nvPr/>
        </p:nvSpPr>
        <p:spPr bwMode="auto">
          <a:xfrm>
            <a:off x="961493" y="1190262"/>
            <a:ext cx="8167754" cy="4739759"/>
          </a:xfrm>
          <a:prstGeom prst="rect">
            <a:avLst/>
          </a:prstGeom>
          <a:noFill/>
          <a:ln w="9525">
            <a:noFill/>
            <a:miter lim="800000"/>
            <a:headEnd/>
            <a:tailEnd/>
          </a:ln>
        </p:spPr>
        <p:txBody>
          <a:bodyPr wrap="square">
            <a:spAutoFit/>
          </a:bodyPr>
          <a:lstStyle/>
          <a:p>
            <a:pPr marL="231775" indent="-231775" eaLnBrk="0" hangingPunct="0">
              <a:lnSpc>
                <a:spcPct val="100000"/>
              </a:lnSpc>
              <a:spcBef>
                <a:spcPts val="400"/>
              </a:spcBef>
              <a:spcAft>
                <a:spcPts val="400"/>
              </a:spcAft>
              <a:buFont typeface="Arial" pitchFamily="34" charset="0"/>
              <a:buChar char="•"/>
              <a:tabLst>
                <a:tab pos="620713" algn="l"/>
              </a:tabLst>
              <a:defRPr/>
            </a:pPr>
            <a:r>
              <a:rPr lang="en-US" dirty="0">
                <a:latin typeface="Arial" pitchFamily="34" charset="0"/>
              </a:rPr>
              <a:t>Act on </a:t>
            </a:r>
            <a:r>
              <a:rPr lang="en-US" i="1" dirty="0">
                <a:latin typeface="Arial" pitchFamily="34" charset="0"/>
              </a:rPr>
              <a:t>Understanding Hurricane Response</a:t>
            </a:r>
            <a:r>
              <a:rPr lang="en-US" dirty="0">
                <a:latin typeface="Arial" pitchFamily="34" charset="0"/>
              </a:rPr>
              <a:t> </a:t>
            </a:r>
          </a:p>
          <a:p>
            <a:pPr marL="465138" lvl="1" indent="-233363" eaLnBrk="0" hangingPunct="0">
              <a:lnSpc>
                <a:spcPct val="100000"/>
              </a:lnSpc>
              <a:spcBef>
                <a:spcPts val="400"/>
              </a:spcBef>
              <a:spcAft>
                <a:spcPts val="400"/>
              </a:spcAft>
              <a:buFont typeface="Wingdings" pitchFamily="2" charset="2"/>
              <a:buChar char="§"/>
              <a:tabLst>
                <a:tab pos="620713" algn="l"/>
              </a:tabLst>
              <a:defRPr/>
            </a:pPr>
            <a:r>
              <a:rPr lang="en-US" sz="2200" dirty="0">
                <a:latin typeface="Arial" pitchFamily="34" charset="0"/>
              </a:rPr>
              <a:t>Briefed ICMSSR meeting on August 6, 2009</a:t>
            </a:r>
          </a:p>
          <a:p>
            <a:pPr marL="739775" lvl="1" indent="-231775" eaLnBrk="0" hangingPunct="0">
              <a:lnSpc>
                <a:spcPct val="100000"/>
              </a:lnSpc>
              <a:spcBef>
                <a:spcPts val="400"/>
              </a:spcBef>
              <a:spcAft>
                <a:spcPts val="400"/>
              </a:spcAft>
              <a:buFont typeface="Courier New" pitchFamily="49" charset="0"/>
              <a:buChar char="o"/>
              <a:tabLst>
                <a:tab pos="620713" algn="l"/>
              </a:tabLst>
              <a:defRPr/>
            </a:pPr>
            <a:r>
              <a:rPr lang="en-US" sz="2000" dirty="0">
                <a:latin typeface="Arial" pitchFamily="34" charset="0"/>
              </a:rPr>
              <a:t>Highlighted broader scope and need to expand social science effort to other natural hazards </a:t>
            </a:r>
          </a:p>
          <a:p>
            <a:pPr marL="508000" lvl="1" indent="-276225" eaLnBrk="0" hangingPunct="0">
              <a:lnSpc>
                <a:spcPct val="100000"/>
              </a:lnSpc>
              <a:spcBef>
                <a:spcPts val="400"/>
              </a:spcBef>
              <a:spcAft>
                <a:spcPts val="400"/>
              </a:spcAft>
              <a:buFont typeface="Wingdings" pitchFamily="2" charset="2"/>
              <a:buChar char="§"/>
              <a:tabLst>
                <a:tab pos="620713" algn="l"/>
              </a:tabLst>
              <a:defRPr/>
            </a:pPr>
            <a:r>
              <a:rPr lang="en-US" sz="2200" dirty="0">
                <a:latin typeface="Arial" pitchFamily="34" charset="0"/>
              </a:rPr>
              <a:t>Organize two mini-workshops to develop an initial set of </a:t>
            </a:r>
            <a:r>
              <a:rPr lang="en-US" sz="2200" dirty="0" smtClean="0">
                <a:latin typeface="Arial" pitchFamily="34" charset="0"/>
              </a:rPr>
              <a:t>priorities </a:t>
            </a:r>
            <a:r>
              <a:rPr lang="en-US" sz="2200" dirty="0" smtClean="0">
                <a:solidFill>
                  <a:srgbClr val="0000CC"/>
                </a:solidFill>
                <a:latin typeface="Arial" pitchFamily="34" charset="0"/>
              </a:rPr>
              <a:t>(mini-workshop took place May 3-4, 2010)</a:t>
            </a:r>
            <a:endParaRPr lang="en-US" sz="2200" dirty="0">
              <a:solidFill>
                <a:srgbClr val="0000CC"/>
              </a:solidFill>
              <a:latin typeface="Arial" pitchFamily="34" charset="0"/>
            </a:endParaRPr>
          </a:p>
          <a:p>
            <a:pPr marL="508000" lvl="1" indent="-276225" eaLnBrk="0" hangingPunct="0">
              <a:lnSpc>
                <a:spcPct val="100000"/>
              </a:lnSpc>
              <a:spcBef>
                <a:spcPts val="400"/>
              </a:spcBef>
              <a:spcAft>
                <a:spcPts val="400"/>
              </a:spcAft>
              <a:buFont typeface="Wingdings" pitchFamily="2" charset="2"/>
              <a:buChar char="§"/>
              <a:tabLst>
                <a:tab pos="620713" algn="l"/>
              </a:tabLst>
              <a:defRPr/>
            </a:pPr>
            <a:r>
              <a:rPr lang="en-US" sz="2200" dirty="0">
                <a:latin typeface="Arial" pitchFamily="34" charset="0"/>
              </a:rPr>
              <a:t>Present results of the mini-workshops to the </a:t>
            </a:r>
            <a:r>
              <a:rPr lang="en-US" sz="2200" u="sng" dirty="0">
                <a:latin typeface="Arial" pitchFamily="34" charset="0"/>
              </a:rPr>
              <a:t>ICMSSR</a:t>
            </a:r>
            <a:r>
              <a:rPr lang="en-US" sz="2200" dirty="0">
                <a:latin typeface="Arial" pitchFamily="34" charset="0"/>
              </a:rPr>
              <a:t> and </a:t>
            </a:r>
            <a:r>
              <a:rPr lang="en-US" sz="2200" dirty="0" smtClean="0">
                <a:latin typeface="Arial" pitchFamily="34" charset="0"/>
              </a:rPr>
              <a:t>FCMSSR </a:t>
            </a:r>
            <a:r>
              <a:rPr lang="en-US" sz="2200" dirty="0" smtClean="0">
                <a:solidFill>
                  <a:srgbClr val="0000CC"/>
                </a:solidFill>
                <a:latin typeface="Arial" pitchFamily="34" charset="0"/>
              </a:rPr>
              <a:t>(briefed ICMSSR on June 25, 2010)</a:t>
            </a:r>
            <a:endParaRPr lang="en-US" sz="2200" dirty="0">
              <a:solidFill>
                <a:srgbClr val="0000CC"/>
              </a:solidFill>
              <a:latin typeface="Arial" pitchFamily="34" charset="0"/>
            </a:endParaRPr>
          </a:p>
          <a:p>
            <a:pPr marL="508000" lvl="1" indent="-276225" eaLnBrk="0" hangingPunct="0">
              <a:lnSpc>
                <a:spcPct val="100000"/>
              </a:lnSpc>
              <a:spcBef>
                <a:spcPts val="400"/>
              </a:spcBef>
              <a:spcAft>
                <a:spcPts val="400"/>
              </a:spcAft>
              <a:buFont typeface="Wingdings" pitchFamily="2" charset="2"/>
              <a:buChar char="§"/>
              <a:tabLst>
                <a:tab pos="620713" algn="l"/>
              </a:tabLst>
              <a:defRPr/>
            </a:pPr>
            <a:r>
              <a:rPr lang="en-US" sz="2200" dirty="0">
                <a:latin typeface="Arial" pitchFamily="34" charset="0"/>
              </a:rPr>
              <a:t>Establish a working group, likely under the Committee for Environmental Services, Operations, and Research Needs (CESORN)</a:t>
            </a:r>
          </a:p>
          <a:p>
            <a:pPr marL="508000" lvl="1" indent="-276225" eaLnBrk="0" hangingPunct="0">
              <a:lnSpc>
                <a:spcPct val="100000"/>
              </a:lnSpc>
              <a:spcBef>
                <a:spcPts val="400"/>
              </a:spcBef>
              <a:spcAft>
                <a:spcPts val="400"/>
              </a:spcAft>
              <a:buFont typeface="Wingdings" pitchFamily="2" charset="2"/>
              <a:buChar char="§"/>
              <a:tabLst>
                <a:tab pos="620713" algn="l"/>
              </a:tabLst>
              <a:defRPr/>
            </a:pPr>
            <a:r>
              <a:rPr lang="en-US" sz="2200" dirty="0">
                <a:latin typeface="Arial" pitchFamily="34" charset="0"/>
              </a:rPr>
              <a:t>Use working group to execute agreed-upon priorities</a:t>
            </a:r>
          </a:p>
        </p:txBody>
      </p:sp>
      <p:sp>
        <p:nvSpPr>
          <p:cNvPr id="9" name="TextBox 8"/>
          <p:cNvSpPr txBox="1"/>
          <p:nvPr/>
        </p:nvSpPr>
        <p:spPr>
          <a:xfrm>
            <a:off x="1503083" y="6082610"/>
            <a:ext cx="6946645" cy="560438"/>
          </a:xfrm>
          <a:prstGeom prst="roundRect">
            <a:avLst/>
          </a:prstGeom>
          <a:solidFill>
            <a:srgbClr val="000080"/>
          </a:solidFill>
          <a:effectLst>
            <a:glow rad="101600">
              <a:schemeClr val="accent2">
                <a:satMod val="175000"/>
                <a:alpha val="40000"/>
              </a:schemeClr>
            </a:glow>
          </a:effectLst>
        </p:spPr>
        <p:txBody>
          <a:bodyPr wrap="square" rtlCol="0" anchor="ctr" anchorCtr="1">
            <a:noAutofit/>
          </a:bodyPr>
          <a:lstStyle/>
          <a:p>
            <a:pPr algn="ctr"/>
            <a:r>
              <a:rPr lang="en-US" dirty="0" smtClean="0">
                <a:solidFill>
                  <a:srgbClr val="FFFF00"/>
                </a:solidFill>
              </a:rPr>
              <a:t>There will be an update on Thursday morning</a:t>
            </a:r>
            <a:endParaRPr lang="en-US" dirty="0">
              <a:solidFill>
                <a:srgbClr val="FFFF00"/>
              </a:solidFill>
            </a:endParaRPr>
          </a:p>
        </p:txBody>
      </p:sp>
      <p:sp>
        <p:nvSpPr>
          <p:cNvPr id="15" name="TextBox 14"/>
          <p:cNvSpPr txBox="1"/>
          <p:nvPr/>
        </p:nvSpPr>
        <p:spPr>
          <a:xfrm>
            <a:off x="58999" y="5368423"/>
            <a:ext cx="892277" cy="707886"/>
          </a:xfrm>
          <a:prstGeom prst="rect">
            <a:avLst/>
          </a:prstGeom>
          <a:noFill/>
        </p:spPr>
        <p:txBody>
          <a:bodyPr wrap="square" rtlCol="0">
            <a:spAutoFit/>
          </a:bodyPr>
          <a:lstStyle/>
          <a:p>
            <a:pPr algn="ctr">
              <a:lnSpc>
                <a:spcPct val="100000"/>
              </a:lnSpc>
              <a:spcBef>
                <a:spcPts val="300"/>
              </a:spcBef>
              <a:spcAft>
                <a:spcPts val="300"/>
              </a:spcAft>
            </a:pPr>
            <a:r>
              <a:rPr lang="en-US" sz="2000" dirty="0" smtClean="0">
                <a:solidFill>
                  <a:schemeClr val="accent2">
                    <a:lumMod val="75000"/>
                  </a:schemeClr>
                </a:solidFill>
              </a:rPr>
              <a:t>On-going</a:t>
            </a:r>
            <a:endParaRPr lang="en-US" sz="2000" dirty="0">
              <a:solidFill>
                <a:schemeClr val="accent2">
                  <a:lumMod val="75000"/>
                </a:schemeClr>
              </a:solidFill>
            </a:endParaRPr>
          </a:p>
        </p:txBody>
      </p:sp>
      <p:sp>
        <p:nvSpPr>
          <p:cNvPr id="16" name="Rectangle 15"/>
          <p:cNvSpPr/>
          <p:nvPr/>
        </p:nvSpPr>
        <p:spPr bwMode="auto">
          <a:xfrm>
            <a:off x="103236" y="1143000"/>
            <a:ext cx="811164" cy="5302046"/>
          </a:xfrm>
          <a:prstGeom prst="rect">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3038" marR="0" indent="-173038" algn="l" defTabSz="914400" rtl="0" eaLnBrk="0" fontAlgn="base" latinLnBrk="0" hangingPunct="0">
              <a:lnSpc>
                <a:spcPct val="55000"/>
              </a:lnSpc>
              <a:spcBef>
                <a:spcPct val="30000"/>
              </a:spcBef>
              <a:spcAft>
                <a:spcPct val="30000"/>
              </a:spcAft>
              <a:buClrTx/>
              <a:buSzTx/>
              <a:buFontTx/>
              <a:buNone/>
              <a:tabLst>
                <a:tab pos="4572000" algn="l"/>
              </a:tabLst>
            </a:pPr>
            <a:endParaRPr kumimoji="0" lang="en-US" sz="2400" b="1" i="0" u="none" strike="noStrike" cap="none" normalizeH="0" baseline="0" smtClean="0">
              <a:ln>
                <a:noFill/>
              </a:ln>
              <a:solidFill>
                <a:schemeClr val="tx1"/>
              </a:solidFill>
              <a:effectLst/>
              <a:latin typeface="Arial" charset="0"/>
            </a:endParaRPr>
          </a:p>
        </p:txBody>
      </p:sp>
      <p:pic>
        <p:nvPicPr>
          <p:cNvPr id="13" name="Picture 4" descr="C:\Users\Pat\AppData\Local\Microsoft\Windows\Temporary Internet Files\Content.IE5\6R43PBLJ\MC900432530[1].png"/>
          <p:cNvPicPr>
            <a:picLocks noChangeAspect="1" noChangeArrowheads="1"/>
          </p:cNvPicPr>
          <p:nvPr/>
        </p:nvPicPr>
        <p:blipFill>
          <a:blip r:embed="rId3" cstate="print"/>
          <a:srcRect/>
          <a:stretch>
            <a:fillRect/>
          </a:stretch>
        </p:blipFill>
        <p:spPr bwMode="auto">
          <a:xfrm>
            <a:off x="200018" y="3650603"/>
            <a:ext cx="545694" cy="444028"/>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1" y="1478200"/>
            <a:ext cx="5650172" cy="4035493"/>
          </a:xfrm>
        </p:spPr>
        <p:txBody>
          <a:bodyPr/>
          <a:lstStyle/>
          <a:p>
            <a:pPr marL="230188" indent="-230188">
              <a:spcBef>
                <a:spcPts val="600"/>
              </a:spcBef>
              <a:spcAft>
                <a:spcPts val="600"/>
              </a:spcAft>
            </a:pPr>
            <a:r>
              <a:rPr lang="en-US" sz="2400" b="1" dirty="0" smtClean="0"/>
              <a:t>Continue to exchange information to ultimately aid in improved services to help prevent loss of life and injuries</a:t>
            </a:r>
          </a:p>
          <a:p>
            <a:pPr lvl="1">
              <a:spcBef>
                <a:spcPts val="600"/>
              </a:spcBef>
              <a:spcAft>
                <a:spcPts val="600"/>
              </a:spcAft>
            </a:pPr>
            <a:r>
              <a:rPr lang="en-US" sz="2200" b="1" dirty="0" smtClean="0"/>
              <a:t>Minimize the nation’s vulnerability to natures most destructive forces</a:t>
            </a:r>
          </a:p>
          <a:p>
            <a:pPr lvl="1">
              <a:spcBef>
                <a:spcPts val="600"/>
              </a:spcBef>
              <a:spcAft>
                <a:spcPts val="600"/>
              </a:spcAft>
            </a:pPr>
            <a:r>
              <a:rPr lang="en-US" sz="2200" b="1" dirty="0" smtClean="0"/>
              <a:t>Enable a strong homeland defense through a safe overseas presence</a:t>
            </a:r>
          </a:p>
        </p:txBody>
      </p:sp>
      <p:sp>
        <p:nvSpPr>
          <p:cNvPr id="6147"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dirty="0" smtClean="0"/>
              <a:t>Reminder of Why </a:t>
            </a:r>
            <a:r>
              <a:rPr lang="en-US" sz="3600" dirty="0"/>
              <a:t>Are We </a:t>
            </a:r>
            <a:r>
              <a:rPr lang="en-US" sz="3600" dirty="0" smtClean="0"/>
              <a:t>Here</a:t>
            </a:r>
            <a:endParaRPr lang="en-US" sz="3600" dirty="0"/>
          </a:p>
        </p:txBody>
      </p:sp>
      <p:sp>
        <p:nvSpPr>
          <p:cNvPr id="4" name="Rectangle 3"/>
          <p:cNvSpPr/>
          <p:nvPr/>
        </p:nvSpPr>
        <p:spPr>
          <a:xfrm>
            <a:off x="6819" y="4715847"/>
            <a:ext cx="4572000" cy="1200329"/>
          </a:xfrm>
          <a:prstGeom prst="rect">
            <a:avLst/>
          </a:prstGeom>
        </p:spPr>
        <p:txBody>
          <a:bodyPr>
            <a:spAutoFit/>
          </a:bodyPr>
          <a:lstStyle/>
          <a:p>
            <a:pPr marL="230188" indent="-230188">
              <a:lnSpc>
                <a:spcPct val="100000"/>
              </a:lnSpc>
              <a:spcBef>
                <a:spcPts val="600"/>
              </a:spcBef>
              <a:spcAft>
                <a:spcPts val="600"/>
              </a:spcAft>
              <a:buFont typeface="Arial" pitchFamily="34" charset="0"/>
              <a:buChar char="•"/>
            </a:pPr>
            <a:r>
              <a:rPr lang="en-US" dirty="0" smtClean="0"/>
              <a:t>Build upon synergies / collaboration in the tropical cyclone community</a:t>
            </a:r>
          </a:p>
        </p:txBody>
      </p:sp>
      <p:pic>
        <p:nvPicPr>
          <p:cNvPr id="5" name="Picture 27" descr="Hurricane Flooding"/>
          <p:cNvPicPr>
            <a:picLocks noChangeAspect="1" noChangeArrowheads="1"/>
          </p:cNvPicPr>
          <p:nvPr/>
        </p:nvPicPr>
        <p:blipFill>
          <a:blip r:embed="rId3" cstate="print"/>
          <a:srcRect/>
          <a:stretch>
            <a:fillRect/>
          </a:stretch>
        </p:blipFill>
        <p:spPr bwMode="auto">
          <a:xfrm>
            <a:off x="5567149" y="1168016"/>
            <a:ext cx="3003646" cy="2114504"/>
          </a:xfrm>
          <a:prstGeom prst="rect">
            <a:avLst/>
          </a:prstGeom>
          <a:noFill/>
          <a:ln w="28575">
            <a:solidFill>
              <a:schemeClr val="accent2"/>
            </a:solidFill>
            <a:miter lim="800000"/>
            <a:headEnd/>
            <a:tailEnd/>
          </a:ln>
        </p:spPr>
      </p:pic>
      <p:pic>
        <p:nvPicPr>
          <p:cNvPr id="6" name="Picture 5" descr="Web Page hurricane-image"/>
          <p:cNvPicPr>
            <a:picLocks noChangeAspect="1" noChangeArrowheads="1"/>
          </p:cNvPicPr>
          <p:nvPr/>
        </p:nvPicPr>
        <p:blipFill>
          <a:blip r:embed="rId4" cstate="print"/>
          <a:srcRect/>
          <a:stretch>
            <a:fillRect/>
          </a:stretch>
        </p:blipFill>
        <p:spPr bwMode="auto">
          <a:xfrm>
            <a:off x="5832369" y="2867214"/>
            <a:ext cx="3011031" cy="2387173"/>
          </a:xfrm>
          <a:prstGeom prst="rect">
            <a:avLst/>
          </a:prstGeom>
          <a:noFill/>
          <a:ln w="28575">
            <a:solidFill>
              <a:srgbClr val="0000CC"/>
            </a:solidFill>
            <a:miter lim="800000"/>
            <a:headEnd/>
            <a:tailEnd/>
          </a:ln>
        </p:spPr>
      </p:pic>
      <p:pic>
        <p:nvPicPr>
          <p:cNvPr id="7" name="Picture 29" descr="storms">
            <a:hlinkClick r:id="rId5"/>
          </p:cNvPr>
          <p:cNvPicPr>
            <a:picLocks noChangeAspect="1" noChangeArrowheads="1"/>
          </p:cNvPicPr>
          <p:nvPr/>
        </p:nvPicPr>
        <p:blipFill>
          <a:blip r:embed="rId6" cstate="print"/>
          <a:srcRect/>
          <a:stretch>
            <a:fillRect/>
          </a:stretch>
        </p:blipFill>
        <p:spPr bwMode="auto">
          <a:xfrm>
            <a:off x="5073705" y="4857135"/>
            <a:ext cx="2594062" cy="1802973"/>
          </a:xfrm>
          <a:prstGeom prst="rect">
            <a:avLst/>
          </a:prstGeom>
          <a:noFill/>
          <a:ln w="28575">
            <a:solidFill>
              <a:srgbClr val="333399"/>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0" y="1100138"/>
            <a:ext cx="9144000" cy="5643562"/>
          </a:xfrm>
        </p:spPr>
        <p:txBody>
          <a:bodyPr/>
          <a:lstStyle/>
          <a:p>
            <a:pPr marL="230188" indent="-230188">
              <a:spcBef>
                <a:spcPts val="600"/>
              </a:spcBef>
              <a:spcAft>
                <a:spcPts val="600"/>
              </a:spcAft>
            </a:pPr>
            <a:r>
              <a:rPr lang="en-US" sz="2200" b="1" dirty="0" smtClean="0"/>
              <a:t>Review the Nation’s tropical cyclone forecasting and warning program</a:t>
            </a:r>
          </a:p>
          <a:p>
            <a:pPr lvl="1">
              <a:spcBef>
                <a:spcPts val="600"/>
              </a:spcBef>
              <a:spcAft>
                <a:spcPts val="600"/>
              </a:spcAft>
            </a:pPr>
            <a:r>
              <a:rPr lang="en-US" sz="2200" b="1" dirty="0" smtClean="0"/>
              <a:t>Address actions from previous IHC</a:t>
            </a:r>
          </a:p>
          <a:p>
            <a:pPr lvl="1">
              <a:spcBef>
                <a:spcPts val="600"/>
              </a:spcBef>
              <a:spcAft>
                <a:spcPts val="600"/>
              </a:spcAft>
            </a:pPr>
            <a:r>
              <a:rPr lang="en-US" sz="2200" b="1" dirty="0" smtClean="0"/>
              <a:t>Update the National Hurricane Operations Plan for 2011</a:t>
            </a:r>
          </a:p>
          <a:p>
            <a:pPr marL="230188" indent="-230188">
              <a:spcBef>
                <a:spcPts val="600"/>
              </a:spcBef>
              <a:spcAft>
                <a:spcPts val="600"/>
              </a:spcAft>
            </a:pPr>
            <a:r>
              <a:rPr lang="en-US" sz="2200" b="1" dirty="0" smtClean="0"/>
              <a:t>Review comparison of 2008 and 2010 snapshots of tropical cyclone R&amp;D activities, including their contributions toward forecasting and warning center’s operational priorities</a:t>
            </a:r>
          </a:p>
          <a:p>
            <a:pPr marL="230188" indent="-230188">
              <a:spcBef>
                <a:spcPts val="600"/>
              </a:spcBef>
              <a:spcAft>
                <a:spcPts val="600"/>
              </a:spcAft>
            </a:pPr>
            <a:r>
              <a:rPr lang="en-US" sz="2200" b="1" dirty="0" smtClean="0"/>
              <a:t>Review Joint Hurricane </a:t>
            </a:r>
            <a:r>
              <a:rPr lang="en-US" sz="2200" b="1" dirty="0" err="1" smtClean="0"/>
              <a:t>Testbed</a:t>
            </a:r>
            <a:r>
              <a:rPr lang="en-US" sz="2200" b="1" dirty="0" smtClean="0"/>
              <a:t> (JHT) projects, and recognize candidates that may be successfully transitioned into operations</a:t>
            </a:r>
          </a:p>
          <a:p>
            <a:pPr marL="230188" indent="-230188">
              <a:spcBef>
                <a:spcPts val="600"/>
              </a:spcBef>
              <a:spcAft>
                <a:spcPts val="600"/>
              </a:spcAft>
            </a:pPr>
            <a:r>
              <a:rPr lang="en-US" sz="2200" b="1" dirty="0" smtClean="0"/>
              <a:t>Build upon tropical cyclone partnerships, leveraging agency capabilities to meet the operational needs of the tropical cyclone forecasting and warning centers</a:t>
            </a:r>
            <a:endParaRPr lang="en-US" sz="2200" dirty="0" smtClean="0"/>
          </a:p>
        </p:txBody>
      </p:sp>
      <p:sp>
        <p:nvSpPr>
          <p:cNvPr id="8195"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a:t>Conference Objectives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2_summaries">
  <a:themeElements>
    <a:clrScheme name="02_summari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2_summaries.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73038" marR="0" indent="-173038" algn="l" defTabSz="914400" rtl="0" eaLnBrk="0" fontAlgn="base" latinLnBrk="0" hangingPunct="0">
          <a:lnSpc>
            <a:spcPct val="55000"/>
          </a:lnSpc>
          <a:spcBef>
            <a:spcPct val="30000"/>
          </a:spcBef>
          <a:spcAft>
            <a:spcPct val="30000"/>
          </a:spcAft>
          <a:buClrTx/>
          <a:buSzTx/>
          <a:buFontTx/>
          <a:buNone/>
          <a:tabLst>
            <a:tab pos="4572000" algn="l"/>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73038" marR="0" indent="-173038" algn="l" defTabSz="914400" rtl="0" eaLnBrk="0" fontAlgn="base" latinLnBrk="0" hangingPunct="0">
          <a:lnSpc>
            <a:spcPct val="55000"/>
          </a:lnSpc>
          <a:spcBef>
            <a:spcPct val="30000"/>
          </a:spcBef>
          <a:spcAft>
            <a:spcPct val="30000"/>
          </a:spcAft>
          <a:buClrTx/>
          <a:buSzTx/>
          <a:buFontTx/>
          <a:buNone/>
          <a:tabLst>
            <a:tab pos="4572000" algn="l"/>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02_summari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2_summarie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2_summarie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2_summarie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2_summarie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2_summarie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2_summarie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19783</TotalTime>
  <Words>2074</Words>
  <Application>Microsoft Office PowerPoint</Application>
  <PresentationFormat>On-screen Show (4:3)</PresentationFormat>
  <Paragraphs>297</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02_summaries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OFCM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OFCM</dc:creator>
  <cp:lastModifiedBy>Administrator</cp:lastModifiedBy>
  <cp:revision>1240</cp:revision>
  <cp:lastPrinted>2003-03-07T14:34:22Z</cp:lastPrinted>
  <dcterms:created xsi:type="dcterms:W3CDTF">2000-07-17T19:13:09Z</dcterms:created>
  <dcterms:modified xsi:type="dcterms:W3CDTF">2011-02-28T16:53:20Z</dcterms:modified>
</cp:coreProperties>
</file>