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75" r:id="rId3"/>
    <p:sldId id="257" r:id="rId4"/>
    <p:sldId id="260" r:id="rId5"/>
    <p:sldId id="258" r:id="rId6"/>
    <p:sldId id="259" r:id="rId7"/>
    <p:sldId id="276" r:id="rId8"/>
    <p:sldId id="278" r:id="rId9"/>
    <p:sldId id="279" r:id="rId10"/>
    <p:sldId id="261" r:id="rId11"/>
    <p:sldId id="285" r:id="rId12"/>
    <p:sldId id="286" r:id="rId13"/>
    <p:sldId id="262" r:id="rId14"/>
    <p:sldId id="287" r:id="rId15"/>
    <p:sldId id="263" r:id="rId16"/>
    <p:sldId id="265" r:id="rId17"/>
    <p:sldId id="264" r:id="rId18"/>
    <p:sldId id="288" r:id="rId19"/>
    <p:sldId id="271" r:id="rId20"/>
    <p:sldId id="272" r:id="rId21"/>
    <p:sldId id="28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994" autoAdjust="0"/>
    <p:restoredTop sz="94660"/>
  </p:normalViewPr>
  <p:slideViewPr>
    <p:cSldViewPr>
      <p:cViewPr varScale="1">
        <p:scale>
          <a:sx n="35" d="100"/>
          <a:sy n="35" d="100"/>
        </p:scale>
        <p:origin x="-1070"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8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59E90C8-1ADD-4CB7-B489-CFE44905AFB5}" type="datetimeFigureOut">
              <a:rPr lang="en-US" smtClean="0"/>
              <a:pPr/>
              <a:t>3/2/2011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A45DDD5-0836-4BBC-9B6F-F6A26D430BA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8730E93-FFAE-4E2D-A2EA-9BAE2D1028EA}" type="datetimeFigureOut">
              <a:rPr lang="en-US" smtClean="0"/>
              <a:pPr/>
              <a:t>3/2/2011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FC9E89B-3C99-4E14-9B66-F611BE1626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1FA1221-01F1-4B42-90DB-FA27EC42DA40}" type="datetime1">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401171" y="6561268"/>
            <a:ext cx="733864" cy="274320"/>
          </a:xfrm>
        </p:spPr>
        <p:txBody>
          <a:bodyPr/>
          <a:lstStyle>
            <a:lvl1pPr>
              <a:defRPr sz="900"/>
            </a:lvl1pPr>
          </a:lstStyle>
          <a:p>
            <a:fld id="{5E756A30-B8DA-42D2-B385-77E32997111D}"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565A8F-6FFB-46B2-AFE7-211F4E316B79}" type="datetime1">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56A30-B8DA-42D2-B385-77E3299711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26DA2B-F93C-40A1-A0E4-DE95D85CFD69}" type="datetime1">
              <a:rPr lang="en-US" smtClean="0"/>
              <a:pPr/>
              <a:t>3/2/2011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5E756A30-B8DA-42D2-B385-77E3299711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530787"/>
            <a:ext cx="2133600" cy="274320"/>
          </a:xfrm>
        </p:spPr>
        <p:txBody>
          <a:bodyPr/>
          <a:lstStyle/>
          <a:p>
            <a:fld id="{E8F86E4C-E5B4-41F7-93EB-FC1EC8D60614}" type="datetime1">
              <a:rPr lang="en-US" smtClean="0"/>
              <a:pPr/>
              <a:t>3/2/2011</a:t>
            </a:fld>
            <a:endParaRPr lang="en-US"/>
          </a:p>
        </p:txBody>
      </p:sp>
      <p:sp>
        <p:nvSpPr>
          <p:cNvPr id="5" name="Footer Placeholder 4"/>
          <p:cNvSpPr>
            <a:spLocks noGrp="1"/>
          </p:cNvSpPr>
          <p:nvPr>
            <p:ph type="ftr" sz="quarter" idx="11"/>
          </p:nvPr>
        </p:nvSpPr>
        <p:spPr>
          <a:xfrm>
            <a:off x="2640596" y="6530787"/>
            <a:ext cx="5507719" cy="274320"/>
          </a:xfrm>
        </p:spPr>
        <p:txBody>
          <a:bodyPr/>
          <a:lstStyle/>
          <a:p>
            <a:endParaRPr lang="en-US"/>
          </a:p>
        </p:txBody>
      </p:sp>
      <p:sp>
        <p:nvSpPr>
          <p:cNvPr id="6" name="Slide Number Placeholder 5"/>
          <p:cNvSpPr>
            <a:spLocks noGrp="1"/>
          </p:cNvSpPr>
          <p:nvPr>
            <p:ph type="sldNum" sz="quarter" idx="12"/>
          </p:nvPr>
        </p:nvSpPr>
        <p:spPr>
          <a:xfrm>
            <a:off x="8408894" y="6557681"/>
            <a:ext cx="733864" cy="274320"/>
          </a:xfrm>
        </p:spPr>
        <p:txBody>
          <a:bodyPr/>
          <a:lstStyle>
            <a:lvl1pPr>
              <a:defRPr sz="900"/>
            </a:lvl1pPr>
          </a:lstStyle>
          <a:p>
            <a:fld id="{64BBE785-42FE-4897-8AE9-D8E2361080A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E4D4C9-CB09-45B4-9EE4-96EC75A89B85}" type="datetime1">
              <a:rPr lang="en-US" smtClean="0"/>
              <a:pPr/>
              <a:t>3/2/2011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756A30-B8DA-42D2-B385-77E32997111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48222D-6B12-4754-BDD6-2BD88654FD18}" type="datetime1">
              <a:rPr lang="en-US" smtClean="0"/>
              <a:pPr/>
              <a:t>3/2/2011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410136" y="6583680"/>
            <a:ext cx="733864" cy="274320"/>
          </a:xfrm>
        </p:spPr>
        <p:txBody>
          <a:bodyPr/>
          <a:lstStyle>
            <a:lvl1pPr>
              <a:defRPr sz="900"/>
            </a:lvl1pPr>
          </a:lstStyle>
          <a:p>
            <a:fld id="{5E756A30-B8DA-42D2-B385-77E3299711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0C578B7-B58D-4DFE-9A1C-F581F52BF367}" type="datetime1">
              <a:rPr lang="en-US" smtClean="0"/>
              <a:pPr/>
              <a:t>3/2/2011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756A30-B8DA-42D2-B385-77E3299711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A0C9E51-8D72-44FF-BE0B-7404B10D6E31}" type="datetime1">
              <a:rPr lang="en-US" smtClean="0"/>
              <a:pPr/>
              <a:t>3/2/2011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756A30-B8DA-42D2-B385-77E3299711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C2AC1-C10A-468C-96F5-2375700E7906}" type="datetime1">
              <a:rPr lang="en-US" smtClean="0"/>
              <a:pPr/>
              <a:t>3/2/2011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756A30-B8DA-42D2-B385-77E3299711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0A0CB5-5DBE-4737-99C5-D573ECBEBC2D}" type="datetime1">
              <a:rPr lang="en-US" smtClean="0"/>
              <a:pPr/>
              <a:t>3/2/2011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410136" y="6583680"/>
            <a:ext cx="733864" cy="274320"/>
          </a:xfrm>
        </p:spPr>
        <p:txBody>
          <a:bodyPr/>
          <a:lstStyle>
            <a:lvl1pPr>
              <a:defRPr sz="900"/>
            </a:lvl1pPr>
          </a:lstStyle>
          <a:p>
            <a:fld id="{5E756A30-B8DA-42D2-B385-77E32997111D}"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60DAEF8-76F3-449C-B413-521466D2CA0F}" type="datetime1">
              <a:rPr lang="en-US" smtClean="0"/>
              <a:pPr/>
              <a:t>3/2/2011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5E756A30-B8DA-42D2-B385-77E32997111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DB5A278-3D30-42D3-AA57-C88C3BCAB552}" type="datetime1">
              <a:rPr lang="en-US" smtClean="0"/>
              <a:pPr/>
              <a:t>3/2/2011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E756A30-B8DA-42D2-B385-77E3299711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4727575"/>
          </a:xfrm>
        </p:spPr>
        <p:txBody>
          <a:bodyPr/>
          <a:lstStyle/>
          <a:p>
            <a:pPr algn="ctr"/>
            <a:r>
              <a:rPr lang="en-US" i="1" dirty="0" smtClean="0"/>
              <a:t>Mini-Workshop Results:</a:t>
            </a:r>
            <a:br>
              <a:rPr lang="en-US" i="1" dirty="0" smtClean="0"/>
            </a:br>
            <a:r>
              <a:rPr lang="en-US" dirty="0" smtClean="0"/>
              <a:t>FRAMING </a:t>
            </a:r>
            <a:r>
              <a:rPr lang="en-US" dirty="0"/>
              <a:t>THE QUESTIONS – ADDRESSING THE NEEDS</a:t>
            </a:r>
          </a:p>
        </p:txBody>
      </p:sp>
      <p:sp>
        <p:nvSpPr>
          <p:cNvPr id="4" name="Rectangle 3"/>
          <p:cNvSpPr/>
          <p:nvPr/>
        </p:nvSpPr>
        <p:spPr>
          <a:xfrm>
            <a:off x="2057400" y="2590800"/>
            <a:ext cx="4572000" cy="3416320"/>
          </a:xfrm>
          <a:prstGeom prst="rect">
            <a:avLst/>
          </a:prstGeom>
        </p:spPr>
        <p:txBody>
          <a:bodyPr wrap="square">
            <a:spAutoFit/>
          </a:bodyPr>
          <a:lstStyle/>
          <a:p>
            <a:pPr algn="ctr"/>
            <a:r>
              <a:rPr lang="en-US" sz="3600" i="1" dirty="0"/>
              <a:t>Moving To Incorporate Social </a:t>
            </a:r>
            <a:r>
              <a:rPr lang="en-US" sz="3600" i="1" dirty="0" smtClean="0"/>
              <a:t> Science </a:t>
            </a:r>
            <a:r>
              <a:rPr lang="en-US" sz="3600" i="1" dirty="0"/>
              <a:t>Results into Meteorological </a:t>
            </a:r>
            <a:r>
              <a:rPr lang="en-US" sz="3600" i="1" dirty="0" smtClean="0"/>
              <a:t>Operations / Services</a:t>
            </a:r>
          </a:p>
          <a:p>
            <a:pPr algn="ctr"/>
            <a:endParaRPr lang="en-US" sz="3600" dirty="0"/>
          </a:p>
          <a:p>
            <a:pPr algn="ctr"/>
            <a:endParaRPr lang="en-US" sz="3600" dirty="0"/>
          </a:p>
        </p:txBody>
      </p:sp>
      <p:sp>
        <p:nvSpPr>
          <p:cNvPr id="5" name="TextBox 4"/>
          <p:cNvSpPr txBox="1"/>
          <p:nvPr/>
        </p:nvSpPr>
        <p:spPr>
          <a:xfrm>
            <a:off x="1447800" y="5257800"/>
            <a:ext cx="5943600" cy="1200329"/>
          </a:xfrm>
          <a:prstGeom prst="rect">
            <a:avLst/>
          </a:prstGeom>
          <a:noFill/>
        </p:spPr>
        <p:txBody>
          <a:bodyPr wrap="square" rtlCol="0">
            <a:spAutoFit/>
          </a:bodyPr>
          <a:lstStyle/>
          <a:p>
            <a:pPr lvl="0" algn="ctr" fontAlgn="base">
              <a:spcBef>
                <a:spcPct val="0"/>
              </a:spcBef>
              <a:spcAft>
                <a:spcPct val="0"/>
              </a:spcAft>
            </a:pPr>
            <a:r>
              <a:rPr lang="en-US" dirty="0" smtClean="0">
                <a:latin typeface="Cambria" pitchFamily="18" charset="0"/>
                <a:ea typeface="Times New Roman" pitchFamily="18" charset="0"/>
                <a:cs typeface="Times New Roman" pitchFamily="18" charset="0"/>
              </a:rPr>
              <a:t>A Report Back to the</a:t>
            </a:r>
          </a:p>
          <a:p>
            <a:pPr lvl="0" algn="ctr" fontAlgn="base">
              <a:spcBef>
                <a:spcPct val="0"/>
              </a:spcBef>
              <a:spcAft>
                <a:spcPct val="0"/>
              </a:spcAft>
            </a:pPr>
            <a:r>
              <a:rPr lang="en-US" dirty="0" smtClean="0">
                <a:latin typeface="Cambria" pitchFamily="18" charset="0"/>
                <a:ea typeface="Times New Roman" pitchFamily="18" charset="0"/>
                <a:cs typeface="Times New Roman" pitchFamily="18" charset="0"/>
              </a:rPr>
              <a:t>Interdepartmental Hurricane Conference</a:t>
            </a:r>
          </a:p>
          <a:p>
            <a:pPr lvl="0" algn="ctr" fontAlgn="base">
              <a:spcBef>
                <a:spcPct val="0"/>
              </a:spcBef>
              <a:spcAft>
                <a:spcPct val="0"/>
              </a:spcAft>
            </a:pPr>
            <a:r>
              <a:rPr lang="en-US" dirty="0" smtClean="0">
                <a:latin typeface="Cambria" pitchFamily="18" charset="0"/>
                <a:cs typeface="Times New Roman" pitchFamily="18" charset="0"/>
              </a:rPr>
              <a:t>Miami, Florida</a:t>
            </a:r>
          </a:p>
          <a:p>
            <a:pPr lvl="0" algn="ctr" fontAlgn="base">
              <a:spcBef>
                <a:spcPct val="0"/>
              </a:spcBef>
              <a:spcAft>
                <a:spcPct val="0"/>
              </a:spcAft>
            </a:pPr>
            <a:r>
              <a:rPr lang="en-US" dirty="0" smtClean="0">
                <a:latin typeface="Cambria" pitchFamily="18" charset="0"/>
                <a:cs typeface="Times New Roman" pitchFamily="18" charset="0"/>
              </a:rPr>
              <a:t>March 2011</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Potential Government Actions</a:t>
            </a:r>
            <a:endParaRPr lang="en-US" dirty="0"/>
          </a:p>
        </p:txBody>
      </p:sp>
      <p:sp>
        <p:nvSpPr>
          <p:cNvPr id="3" name="Content Placeholder 2"/>
          <p:cNvSpPr>
            <a:spLocks noGrp="1"/>
          </p:cNvSpPr>
          <p:nvPr>
            <p:ph idx="1"/>
          </p:nvPr>
        </p:nvSpPr>
        <p:spPr/>
        <p:txBody>
          <a:bodyPr>
            <a:normAutofit lnSpcReduction="10000"/>
          </a:bodyPr>
          <a:lstStyle/>
          <a:p>
            <a:r>
              <a:rPr lang="en-US" dirty="0"/>
              <a:t>Several common social </a:t>
            </a:r>
            <a:r>
              <a:rPr lang="en-US" dirty="0" smtClean="0"/>
              <a:t>science-related </a:t>
            </a:r>
            <a:r>
              <a:rPr lang="en-US" dirty="0"/>
              <a:t>needs emerged during the </a:t>
            </a:r>
            <a:r>
              <a:rPr lang="en-US" dirty="0" smtClean="0"/>
              <a:t>Mini-Workshop.  </a:t>
            </a:r>
            <a:r>
              <a:rPr lang="en-US" dirty="0"/>
              <a:t>These needs </a:t>
            </a:r>
            <a:r>
              <a:rPr lang="en-US" dirty="0" smtClean="0"/>
              <a:t>fell </a:t>
            </a:r>
            <a:r>
              <a:rPr lang="en-US" dirty="0"/>
              <a:t>into </a:t>
            </a:r>
            <a:r>
              <a:rPr lang="en-US" dirty="0" smtClean="0"/>
              <a:t>six broad </a:t>
            </a:r>
            <a:r>
              <a:rPr lang="en-US" dirty="0"/>
              <a:t>thematic </a:t>
            </a:r>
            <a:r>
              <a:rPr lang="en-US" dirty="0" smtClean="0"/>
              <a:t>areas:  </a:t>
            </a:r>
          </a:p>
          <a:p>
            <a:pPr lvl="1"/>
            <a:r>
              <a:rPr lang="en-US" i="1" dirty="0" smtClean="0"/>
              <a:t>Knowledge transfer</a:t>
            </a:r>
          </a:p>
          <a:p>
            <a:pPr lvl="1"/>
            <a:r>
              <a:rPr lang="en-US" i="1" dirty="0" smtClean="0"/>
              <a:t>Vulnerability assessment </a:t>
            </a:r>
          </a:p>
          <a:p>
            <a:pPr lvl="1"/>
            <a:r>
              <a:rPr lang="en-US" i="1" dirty="0" smtClean="0"/>
              <a:t>Risk communication </a:t>
            </a:r>
          </a:p>
          <a:p>
            <a:pPr lvl="1"/>
            <a:r>
              <a:rPr lang="en-US" i="1" dirty="0" smtClean="0"/>
              <a:t>End-to-end analysis </a:t>
            </a:r>
          </a:p>
          <a:p>
            <a:pPr lvl="1"/>
            <a:r>
              <a:rPr lang="en-US" i="1" dirty="0" smtClean="0"/>
              <a:t>Decision </a:t>
            </a:r>
            <a:r>
              <a:rPr lang="en-US" i="1" dirty="0"/>
              <a:t>support </a:t>
            </a:r>
            <a:endParaRPr lang="en-US" i="1" dirty="0" smtClean="0"/>
          </a:p>
          <a:p>
            <a:pPr lvl="1"/>
            <a:r>
              <a:rPr lang="en-US" i="1" dirty="0" smtClean="0"/>
              <a:t>Partnerships</a:t>
            </a:r>
            <a:endParaRPr lang="en-US" i="1" dirty="0"/>
          </a:p>
          <a:p>
            <a:endParaRPr lang="en-US" dirty="0"/>
          </a:p>
        </p:txBody>
      </p:sp>
      <p:sp>
        <p:nvSpPr>
          <p:cNvPr id="4" name="Slide Number Placeholder 3"/>
          <p:cNvSpPr>
            <a:spLocks noGrp="1"/>
          </p:cNvSpPr>
          <p:nvPr>
            <p:ph type="sldNum" sz="quarter" idx="12"/>
          </p:nvPr>
        </p:nvSpPr>
        <p:spPr/>
        <p:txBody>
          <a:bodyPr/>
          <a:lstStyle/>
          <a:p>
            <a:fld id="{64BBE785-42FE-4897-8AE9-D8E2361080A4}"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Knowledge Transfer</a:t>
            </a:r>
            <a:endParaRPr lang="en-US" sz="1800" dirty="0"/>
          </a:p>
        </p:txBody>
      </p:sp>
      <p:sp>
        <p:nvSpPr>
          <p:cNvPr id="3" name="Content Placeholder 2"/>
          <p:cNvSpPr>
            <a:spLocks noGrp="1"/>
          </p:cNvSpPr>
          <p:nvPr>
            <p:ph idx="1"/>
          </p:nvPr>
        </p:nvSpPr>
        <p:spPr/>
        <p:txBody>
          <a:bodyPr>
            <a:normAutofit lnSpcReduction="10000"/>
          </a:bodyPr>
          <a:lstStyle/>
          <a:p>
            <a:pPr lvl="0"/>
            <a:r>
              <a:rPr lang="en-US" sz="2800" dirty="0"/>
              <a:t>Provide an avenue for the </a:t>
            </a:r>
            <a:r>
              <a:rPr lang="en-US" sz="2800" dirty="0" smtClean="0"/>
              <a:t>Federal agencies </a:t>
            </a:r>
            <a:r>
              <a:rPr lang="en-US" sz="2800" dirty="0"/>
              <a:t>to disseminate their social science efforts to a broader audience to reduce replication of federal, state and local work</a:t>
            </a:r>
            <a:r>
              <a:rPr lang="en-US" sz="2800" dirty="0" smtClean="0"/>
              <a:t>.</a:t>
            </a:r>
          </a:p>
          <a:p>
            <a:pPr lvl="0">
              <a:buNone/>
            </a:pPr>
            <a:endParaRPr lang="en-US" sz="2800" dirty="0"/>
          </a:p>
          <a:p>
            <a:pPr lvl="0"/>
            <a:r>
              <a:rPr lang="en-US" sz="2800" dirty="0"/>
              <a:t>Develop a repository of ‘best practice’ warning messages and graphics, categorized by type of weather event and tailored to all sectors of the public.</a:t>
            </a:r>
          </a:p>
        </p:txBody>
      </p:sp>
      <p:sp>
        <p:nvSpPr>
          <p:cNvPr id="4" name="Text Placeholder 3"/>
          <p:cNvSpPr>
            <a:spLocks noGrp="1"/>
          </p:cNvSpPr>
          <p:nvPr>
            <p:ph type="body" sz="half" idx="2"/>
          </p:nvPr>
        </p:nvSpPr>
        <p:spPr/>
        <p:txBody>
          <a:bodyPr>
            <a:noAutofit/>
          </a:bodyPr>
          <a:lstStyle/>
          <a:p>
            <a:r>
              <a:rPr lang="en-US" sz="1600" i="1" dirty="0" smtClean="0"/>
              <a:t>There is an extensive body of knowledge and research from the social sciences that can inform agency operations. </a:t>
            </a:r>
          </a:p>
          <a:p>
            <a:endParaRPr lang="en-US" sz="1600" i="1" dirty="0" smtClean="0"/>
          </a:p>
          <a:p>
            <a:r>
              <a:rPr lang="en-US" sz="1600" i="1" dirty="0" smtClean="0"/>
              <a:t>New methods that go beyond journal articles and conference presentations need to be developed that can bridge the research-to-operations divide for this diverse group of government stakeholders.  In addition, methods should be developed for agencies to share their own social science results.</a:t>
            </a:r>
            <a:endParaRPr lang="en-US" sz="1600" i="1" dirty="0"/>
          </a:p>
        </p:txBody>
      </p:sp>
      <p:sp>
        <p:nvSpPr>
          <p:cNvPr id="6" name="Slide Number Placeholder 5"/>
          <p:cNvSpPr>
            <a:spLocks noGrp="1"/>
          </p:cNvSpPr>
          <p:nvPr>
            <p:ph type="sldNum" sz="quarter" idx="12"/>
          </p:nvPr>
        </p:nvSpPr>
        <p:spPr/>
        <p:txBody>
          <a:bodyPr/>
          <a:lstStyle/>
          <a:p>
            <a:fld id="{5E756A30-B8DA-42D2-B385-77E32997111D}"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Vulnerability Assessment</a:t>
            </a:r>
            <a:endParaRPr lang="en-US" sz="2800" dirty="0"/>
          </a:p>
        </p:txBody>
      </p:sp>
      <p:sp>
        <p:nvSpPr>
          <p:cNvPr id="3" name="Content Placeholder 2"/>
          <p:cNvSpPr>
            <a:spLocks noGrp="1"/>
          </p:cNvSpPr>
          <p:nvPr>
            <p:ph idx="1"/>
          </p:nvPr>
        </p:nvSpPr>
        <p:spPr/>
        <p:txBody>
          <a:bodyPr>
            <a:normAutofit fontScale="92500" lnSpcReduction="10000"/>
          </a:bodyPr>
          <a:lstStyle/>
          <a:p>
            <a:pPr lvl="0">
              <a:spcBef>
                <a:spcPts val="600"/>
              </a:spcBef>
              <a:spcAft>
                <a:spcPts val="600"/>
              </a:spcAft>
            </a:pPr>
            <a:r>
              <a:rPr lang="en-US" sz="2800" dirty="0"/>
              <a:t>The demographics of communities influence the need for diverse warning messages and for a broad range of support services.  Subsequently, there is a need to design messages, services and partnerships which ensure the safety of all sectors of the public.</a:t>
            </a:r>
          </a:p>
          <a:p>
            <a:pPr lvl="0">
              <a:spcBef>
                <a:spcPts val="600"/>
              </a:spcBef>
              <a:spcAft>
                <a:spcPts val="600"/>
              </a:spcAft>
            </a:pPr>
            <a:r>
              <a:rPr lang="en-US" sz="2800" dirty="0"/>
              <a:t>There is a need to improve the preparedness of and support for </a:t>
            </a:r>
            <a:r>
              <a:rPr lang="en-US" sz="2800" dirty="0" smtClean="0"/>
              <a:t>higher risk populations </a:t>
            </a:r>
            <a:r>
              <a:rPr lang="en-US" sz="2800" dirty="0"/>
              <a:t>that are not in emergency-ready </a:t>
            </a:r>
            <a:r>
              <a:rPr lang="en-US" sz="2800" dirty="0" smtClean="0"/>
              <a:t>facilities.</a:t>
            </a:r>
            <a:endParaRPr lang="en-US" sz="2800" dirty="0"/>
          </a:p>
        </p:txBody>
      </p:sp>
      <p:sp>
        <p:nvSpPr>
          <p:cNvPr id="4" name="Text Placeholder 3"/>
          <p:cNvSpPr>
            <a:spLocks noGrp="1"/>
          </p:cNvSpPr>
          <p:nvPr>
            <p:ph type="body" sz="half" idx="2"/>
          </p:nvPr>
        </p:nvSpPr>
        <p:spPr/>
        <p:txBody>
          <a:bodyPr>
            <a:noAutofit/>
          </a:bodyPr>
          <a:lstStyle/>
          <a:p>
            <a:r>
              <a:rPr lang="en-US" sz="1800" i="1" dirty="0" smtClean="0"/>
              <a:t>Agencies highlighted the need to identify socially vulnerable populations that have limited capabilities to prepare for and respond to hazards and subsequently develop long term planning and risk assessment strategies, warning messages, and adjust stakeholder roles.  The development of measures of economic vulnerability as a result of weather hazards also emerged as a need.</a:t>
            </a:r>
            <a:endParaRPr lang="en-US" sz="1800" dirty="0"/>
          </a:p>
        </p:txBody>
      </p:sp>
      <p:sp>
        <p:nvSpPr>
          <p:cNvPr id="6" name="Slide Number Placeholder 5"/>
          <p:cNvSpPr>
            <a:spLocks noGrp="1"/>
          </p:cNvSpPr>
          <p:nvPr>
            <p:ph type="sldNum" sz="quarter" idx="12"/>
          </p:nvPr>
        </p:nvSpPr>
        <p:spPr/>
        <p:txBody>
          <a:bodyPr/>
          <a:lstStyle/>
          <a:p>
            <a:fld id="{5E756A30-B8DA-42D2-B385-77E32997111D}"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651562" cy="1219200"/>
          </a:xfrm>
        </p:spPr>
        <p:txBody>
          <a:bodyPr>
            <a:normAutofit/>
          </a:bodyPr>
          <a:lstStyle/>
          <a:p>
            <a:r>
              <a:rPr lang="en-US" sz="2800" b="1" dirty="0" smtClean="0"/>
              <a:t>Risk Communication</a:t>
            </a:r>
            <a:endParaRPr lang="en-US" sz="2800" b="1" dirty="0"/>
          </a:p>
        </p:txBody>
      </p:sp>
      <p:sp>
        <p:nvSpPr>
          <p:cNvPr id="3" name="Content Placeholder 2"/>
          <p:cNvSpPr>
            <a:spLocks noGrp="1"/>
          </p:cNvSpPr>
          <p:nvPr>
            <p:ph idx="1"/>
          </p:nvPr>
        </p:nvSpPr>
        <p:spPr/>
        <p:txBody>
          <a:bodyPr>
            <a:normAutofit fontScale="85000" lnSpcReduction="20000"/>
          </a:bodyPr>
          <a:lstStyle/>
          <a:p>
            <a:pPr lvl="0"/>
            <a:r>
              <a:rPr lang="en-US" dirty="0" smtClean="0"/>
              <a:t>Provide clear, concise, actionable information and diverse messages that define levels of risk and are understood by all sectors of the public.</a:t>
            </a:r>
          </a:p>
          <a:p>
            <a:pPr lvl="0">
              <a:buNone/>
            </a:pPr>
            <a:endParaRPr lang="en-US" dirty="0" smtClean="0"/>
          </a:p>
          <a:p>
            <a:pPr lvl="0">
              <a:buNone/>
            </a:pPr>
            <a:endParaRPr lang="en-US" dirty="0" smtClean="0"/>
          </a:p>
          <a:p>
            <a:pPr lvl="0"/>
            <a:r>
              <a:rPr lang="en-US" dirty="0" smtClean="0"/>
              <a:t>Seek communication experts who understand the language of meteorologists, the media, and the public, to serve as ‘translators’ of multidisciplinary information.</a:t>
            </a:r>
          </a:p>
        </p:txBody>
      </p:sp>
      <p:sp>
        <p:nvSpPr>
          <p:cNvPr id="4" name="Text Placeholder 3"/>
          <p:cNvSpPr>
            <a:spLocks noGrp="1"/>
          </p:cNvSpPr>
          <p:nvPr>
            <p:ph type="body" sz="half" idx="2"/>
          </p:nvPr>
        </p:nvSpPr>
        <p:spPr/>
        <p:txBody>
          <a:bodyPr>
            <a:normAutofit lnSpcReduction="10000"/>
          </a:bodyPr>
          <a:lstStyle/>
          <a:p>
            <a:r>
              <a:rPr lang="en-US" sz="1600" dirty="0" smtClean="0"/>
              <a:t/>
            </a:r>
            <a:br>
              <a:rPr lang="en-US" sz="1600" dirty="0" smtClean="0"/>
            </a:br>
            <a:r>
              <a:rPr lang="en-US" sz="1600" dirty="0" smtClean="0"/>
              <a:t> </a:t>
            </a:r>
            <a:r>
              <a:rPr lang="en-US" sz="1600" i="1" dirty="0" smtClean="0"/>
              <a:t>All agencies saw the need to improve risk communication, its development, dissemination, and message, to elicit a certain public response.  </a:t>
            </a:r>
          </a:p>
          <a:p>
            <a:endParaRPr lang="en-US" sz="1600" i="1" dirty="0" smtClean="0"/>
          </a:p>
          <a:p>
            <a:r>
              <a:rPr lang="en-US" sz="1600" i="1" dirty="0" smtClean="0"/>
              <a:t>Effective methods for communicating uncertainty (versus deterministic information), and reaching and communicating with socially vulnerable populations were two topics that recurred in the presentations.</a:t>
            </a:r>
            <a:r>
              <a:rPr lang="en-US" sz="1600" dirty="0" smtClean="0"/>
              <a:t/>
            </a:r>
            <a:br>
              <a:rPr lang="en-US" sz="1600" dirty="0" smtClean="0"/>
            </a:br>
            <a:r>
              <a:rPr lang="en-US" sz="1600" dirty="0" smtClean="0"/>
              <a:t/>
            </a:r>
            <a:br>
              <a:rPr lang="en-US" sz="1600" dirty="0" smtClean="0"/>
            </a:br>
            <a:endParaRPr lang="en-US" sz="1600" dirty="0"/>
          </a:p>
        </p:txBody>
      </p:sp>
      <p:sp>
        <p:nvSpPr>
          <p:cNvPr id="6" name="Slide Number Placeholder 5"/>
          <p:cNvSpPr>
            <a:spLocks noGrp="1"/>
          </p:cNvSpPr>
          <p:nvPr>
            <p:ph type="sldNum" sz="quarter" idx="12"/>
          </p:nvPr>
        </p:nvSpPr>
        <p:spPr/>
        <p:txBody>
          <a:bodyPr/>
          <a:lstStyle/>
          <a:p>
            <a:fld id="{5E756A30-B8DA-42D2-B385-77E32997111D}"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20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1"/>
          <p:cNvGrpSpPr/>
          <p:nvPr/>
        </p:nvGrpSpPr>
        <p:grpSpPr>
          <a:xfrm>
            <a:off x="2209800" y="1584279"/>
            <a:ext cx="1219200" cy="1143000"/>
            <a:chOff x="2209800" y="914400"/>
            <a:chExt cx="1219200" cy="1143000"/>
          </a:xfrm>
        </p:grpSpPr>
        <p:cxnSp>
          <p:nvCxnSpPr>
            <p:cNvPr id="66" name="Straight Connector 65"/>
            <p:cNvCxnSpPr/>
            <p:nvPr/>
          </p:nvCxnSpPr>
          <p:spPr>
            <a:xfrm rot="10800000">
              <a:off x="2209800" y="914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1638300" y="1485900"/>
              <a:ext cx="1143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Group 79"/>
          <p:cNvGrpSpPr/>
          <p:nvPr/>
        </p:nvGrpSpPr>
        <p:grpSpPr>
          <a:xfrm flipV="1">
            <a:off x="2209800" y="2574879"/>
            <a:ext cx="1219200" cy="1143000"/>
            <a:chOff x="2209800" y="914400"/>
            <a:chExt cx="1219200" cy="1143000"/>
          </a:xfrm>
        </p:grpSpPr>
        <p:cxnSp>
          <p:nvCxnSpPr>
            <p:cNvPr id="81" name="Straight Connector 80"/>
            <p:cNvCxnSpPr/>
            <p:nvPr/>
          </p:nvCxnSpPr>
          <p:spPr>
            <a:xfrm rot="10800000">
              <a:off x="2209800" y="914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1638300" y="1485900"/>
              <a:ext cx="1143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0" name="Rounded Rectangle 39"/>
          <p:cNvSpPr/>
          <p:nvPr/>
        </p:nvSpPr>
        <p:spPr>
          <a:xfrm rot="16200000">
            <a:off x="4152900" y="2656195"/>
            <a:ext cx="838200" cy="5638800"/>
          </a:xfrm>
          <a:prstGeom prst="roundRect">
            <a:avLst/>
          </a:prstGeom>
          <a:solidFill>
            <a:schemeClr val="tx1">
              <a:lumMod val="50000"/>
              <a:lumOff val="50000"/>
            </a:schemeClr>
          </a:solid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p:cNvSpPr txBox="1"/>
          <p:nvPr/>
        </p:nvSpPr>
        <p:spPr>
          <a:xfrm>
            <a:off x="1731748" y="5144601"/>
            <a:ext cx="5651804" cy="646331"/>
          </a:xfrm>
          <a:prstGeom prst="rect">
            <a:avLst/>
          </a:prstGeom>
          <a:noFill/>
        </p:spPr>
        <p:txBody>
          <a:bodyPr wrap="none" rtlCol="0">
            <a:spAutoFit/>
          </a:bodyPr>
          <a:lstStyle/>
          <a:p>
            <a:pPr algn="ctr"/>
            <a:r>
              <a:rPr lang="en-US" sz="2000" b="1" dirty="0" smtClean="0">
                <a:solidFill>
                  <a:schemeClr val="bg1"/>
                </a:solidFill>
              </a:rPr>
              <a:t>Decision Support Cluster / Community Execution</a:t>
            </a:r>
          </a:p>
          <a:p>
            <a:pPr algn="ctr"/>
            <a:r>
              <a:rPr lang="en-US" sz="1600" b="1" dirty="0" smtClean="0">
                <a:solidFill>
                  <a:schemeClr val="bg1"/>
                </a:solidFill>
              </a:rPr>
              <a:t>(e.g., emergency management , trusted agents, television/radio)</a:t>
            </a:r>
            <a:endParaRPr lang="en-US" sz="1600" b="1" dirty="0">
              <a:solidFill>
                <a:schemeClr val="bg1"/>
              </a:solidFill>
            </a:endParaRPr>
          </a:p>
        </p:txBody>
      </p:sp>
      <p:sp>
        <p:nvSpPr>
          <p:cNvPr id="45" name="Rounded Rectangle 44"/>
          <p:cNvSpPr/>
          <p:nvPr/>
        </p:nvSpPr>
        <p:spPr>
          <a:xfrm>
            <a:off x="2613536" y="4321791"/>
            <a:ext cx="3886200" cy="8575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p:cNvCxnSpPr/>
          <p:nvPr/>
        </p:nvCxnSpPr>
        <p:spPr>
          <a:xfrm rot="5400000">
            <a:off x="4343400" y="4098879"/>
            <a:ext cx="457200"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grpSp>
        <p:nvGrpSpPr>
          <p:cNvPr id="4" name="Group 82"/>
          <p:cNvGrpSpPr/>
          <p:nvPr/>
        </p:nvGrpSpPr>
        <p:grpSpPr>
          <a:xfrm flipH="1" flipV="1">
            <a:off x="5638800" y="2651079"/>
            <a:ext cx="1219200" cy="1143000"/>
            <a:chOff x="2209800" y="914400"/>
            <a:chExt cx="1219200" cy="1143000"/>
          </a:xfrm>
        </p:grpSpPr>
        <p:cxnSp>
          <p:nvCxnSpPr>
            <p:cNvPr id="84" name="Straight Connector 83"/>
            <p:cNvCxnSpPr/>
            <p:nvPr/>
          </p:nvCxnSpPr>
          <p:spPr>
            <a:xfrm rot="10800000">
              <a:off x="2209800" y="914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1638300" y="1485900"/>
              <a:ext cx="1143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Group 72"/>
          <p:cNvGrpSpPr/>
          <p:nvPr/>
        </p:nvGrpSpPr>
        <p:grpSpPr>
          <a:xfrm flipH="1">
            <a:off x="5638800" y="1584279"/>
            <a:ext cx="1219200" cy="1143000"/>
            <a:chOff x="2209800" y="914400"/>
            <a:chExt cx="1219200" cy="1143000"/>
          </a:xfrm>
        </p:grpSpPr>
        <p:cxnSp>
          <p:nvCxnSpPr>
            <p:cNvPr id="74" name="Straight Connector 73"/>
            <p:cNvCxnSpPr/>
            <p:nvPr/>
          </p:nvCxnSpPr>
          <p:spPr>
            <a:xfrm rot="10800000">
              <a:off x="2209800" y="9144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5400000">
              <a:off x="1638300" y="1485900"/>
              <a:ext cx="1143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9" name="Rounded Rectangle 48"/>
          <p:cNvSpPr/>
          <p:nvPr/>
        </p:nvSpPr>
        <p:spPr>
          <a:xfrm>
            <a:off x="3159456" y="974679"/>
            <a:ext cx="2819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a:p>
        </p:txBody>
      </p:sp>
      <p:sp>
        <p:nvSpPr>
          <p:cNvPr id="52" name="TextBox 51"/>
          <p:cNvSpPr txBox="1"/>
          <p:nvPr/>
        </p:nvSpPr>
        <p:spPr>
          <a:xfrm>
            <a:off x="3429000" y="1050879"/>
            <a:ext cx="2286000" cy="1169551"/>
          </a:xfrm>
          <a:prstGeom prst="rect">
            <a:avLst/>
          </a:prstGeom>
          <a:noFill/>
        </p:spPr>
        <p:txBody>
          <a:bodyPr wrap="square" rtlCol="0">
            <a:spAutoFit/>
          </a:bodyPr>
          <a:lstStyle/>
          <a:p>
            <a:pPr algn="ctr"/>
            <a:r>
              <a:rPr lang="en-US" sz="1400" b="1" dirty="0" smtClean="0">
                <a:solidFill>
                  <a:schemeClr val="bg1"/>
                </a:solidFill>
              </a:rPr>
              <a:t>Environmental Observations / Modeling</a:t>
            </a:r>
          </a:p>
          <a:p>
            <a:pPr algn="ctr"/>
            <a:endParaRPr lang="en-US" sz="1400" b="1" dirty="0" smtClean="0">
              <a:solidFill>
                <a:schemeClr val="bg1"/>
              </a:solidFill>
            </a:endParaRPr>
          </a:p>
          <a:p>
            <a:pPr algn="ctr"/>
            <a:endParaRPr lang="en-US" sz="1400" b="1" dirty="0" smtClean="0">
              <a:solidFill>
                <a:schemeClr val="bg1"/>
              </a:solidFill>
            </a:endParaRPr>
          </a:p>
          <a:p>
            <a:pPr algn="ctr"/>
            <a:r>
              <a:rPr lang="en-US" sz="1400" b="1" dirty="0" smtClean="0">
                <a:solidFill>
                  <a:schemeClr val="bg1"/>
                </a:solidFill>
              </a:rPr>
              <a:t>Warnings / Forecasts</a:t>
            </a:r>
            <a:endParaRPr lang="en-US" sz="1400" b="1" dirty="0">
              <a:solidFill>
                <a:schemeClr val="bg1"/>
              </a:solidFill>
            </a:endParaRPr>
          </a:p>
        </p:txBody>
      </p:sp>
      <p:sp>
        <p:nvSpPr>
          <p:cNvPr id="70" name="Rounded Rectangle 69"/>
          <p:cNvSpPr/>
          <p:nvPr/>
        </p:nvSpPr>
        <p:spPr>
          <a:xfrm>
            <a:off x="1967552" y="2422479"/>
            <a:ext cx="1877704"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1752600" y="2498679"/>
            <a:ext cx="2286000" cy="307777"/>
          </a:xfrm>
          <a:prstGeom prst="rect">
            <a:avLst/>
          </a:prstGeom>
          <a:noFill/>
        </p:spPr>
        <p:txBody>
          <a:bodyPr wrap="square" rtlCol="0">
            <a:spAutoFit/>
          </a:bodyPr>
          <a:lstStyle/>
          <a:p>
            <a:pPr algn="ctr"/>
            <a:r>
              <a:rPr lang="en-US" sz="1400" b="1" dirty="0" smtClean="0">
                <a:solidFill>
                  <a:schemeClr val="bg1"/>
                </a:solidFill>
              </a:rPr>
              <a:t>Extreme </a:t>
            </a:r>
            <a:r>
              <a:rPr lang="en-US" sz="1400" b="1" dirty="0" err="1" smtClean="0">
                <a:solidFill>
                  <a:schemeClr val="bg1"/>
                </a:solidFill>
              </a:rPr>
              <a:t>Wx</a:t>
            </a:r>
            <a:r>
              <a:rPr lang="en-US" sz="1400" b="1" dirty="0" smtClean="0">
                <a:solidFill>
                  <a:schemeClr val="bg1"/>
                </a:solidFill>
              </a:rPr>
              <a:t> Events</a:t>
            </a:r>
            <a:endParaRPr lang="en-US" sz="1400" b="1" dirty="0">
              <a:solidFill>
                <a:schemeClr val="bg1"/>
              </a:solidFill>
            </a:endParaRPr>
          </a:p>
        </p:txBody>
      </p:sp>
      <p:sp>
        <p:nvSpPr>
          <p:cNvPr id="76" name="Rounded Rectangle 75"/>
          <p:cNvSpPr/>
          <p:nvPr/>
        </p:nvSpPr>
        <p:spPr>
          <a:xfrm>
            <a:off x="5244152" y="2422479"/>
            <a:ext cx="1877704"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5029200" y="2498679"/>
            <a:ext cx="2286000" cy="307777"/>
          </a:xfrm>
          <a:prstGeom prst="rect">
            <a:avLst/>
          </a:prstGeom>
          <a:noFill/>
        </p:spPr>
        <p:txBody>
          <a:bodyPr wrap="square" rtlCol="0">
            <a:spAutoFit/>
          </a:bodyPr>
          <a:lstStyle/>
          <a:p>
            <a:pPr algn="ctr"/>
            <a:r>
              <a:rPr lang="en-US" sz="1400" b="1" dirty="0" smtClean="0">
                <a:solidFill>
                  <a:schemeClr val="bg1"/>
                </a:solidFill>
              </a:rPr>
              <a:t>Technological Hazards</a:t>
            </a:r>
            <a:endParaRPr lang="en-US" sz="1400" b="1" dirty="0">
              <a:solidFill>
                <a:schemeClr val="bg1"/>
              </a:solidFill>
            </a:endParaRPr>
          </a:p>
        </p:txBody>
      </p:sp>
      <p:sp>
        <p:nvSpPr>
          <p:cNvPr id="78" name="Rounded Rectangle 77"/>
          <p:cNvSpPr/>
          <p:nvPr/>
        </p:nvSpPr>
        <p:spPr>
          <a:xfrm>
            <a:off x="3151496" y="3413079"/>
            <a:ext cx="2819400" cy="685800"/>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a:p>
        </p:txBody>
      </p:sp>
      <p:sp>
        <p:nvSpPr>
          <p:cNvPr id="79" name="TextBox 78"/>
          <p:cNvSpPr txBox="1"/>
          <p:nvPr/>
        </p:nvSpPr>
        <p:spPr>
          <a:xfrm>
            <a:off x="3850944" y="3448336"/>
            <a:ext cx="1455760" cy="646331"/>
          </a:xfrm>
          <a:prstGeom prst="rect">
            <a:avLst/>
          </a:prstGeom>
          <a:noFill/>
        </p:spPr>
        <p:txBody>
          <a:bodyPr wrap="square" rtlCol="0">
            <a:spAutoFit/>
          </a:bodyPr>
          <a:lstStyle/>
          <a:p>
            <a:pPr algn="ctr"/>
            <a:r>
              <a:rPr lang="en-US" b="1" dirty="0" smtClean="0">
                <a:solidFill>
                  <a:schemeClr val="bg1"/>
                </a:solidFill>
              </a:rPr>
              <a:t>SOCIETAL IMPACTS</a:t>
            </a:r>
            <a:endParaRPr lang="en-US" b="1" dirty="0">
              <a:solidFill>
                <a:schemeClr val="bg1"/>
              </a:solidFill>
            </a:endParaRPr>
          </a:p>
        </p:txBody>
      </p:sp>
      <p:sp>
        <p:nvSpPr>
          <p:cNvPr id="95" name="Down Arrow 94"/>
          <p:cNvSpPr/>
          <p:nvPr/>
        </p:nvSpPr>
        <p:spPr>
          <a:xfrm>
            <a:off x="4358327" y="1565229"/>
            <a:ext cx="428625" cy="3810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7" name="Straight Connector 96"/>
          <p:cNvCxnSpPr/>
          <p:nvPr/>
        </p:nvCxnSpPr>
        <p:spPr>
          <a:xfrm>
            <a:off x="1371600" y="2340591"/>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1371600" y="2479343"/>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245489" y="2201839"/>
            <a:ext cx="1146468" cy="861774"/>
          </a:xfrm>
          <a:prstGeom prst="rect">
            <a:avLst/>
          </a:prstGeom>
          <a:noFill/>
        </p:spPr>
        <p:txBody>
          <a:bodyPr wrap="none" rtlCol="0">
            <a:spAutoFit/>
          </a:bodyPr>
          <a:lstStyle/>
          <a:p>
            <a:pPr algn="r"/>
            <a:r>
              <a:rPr lang="en-US" sz="1000" b="1" dirty="0" smtClean="0"/>
              <a:t>Severe Storms</a:t>
            </a:r>
          </a:p>
          <a:p>
            <a:pPr algn="r"/>
            <a:r>
              <a:rPr lang="en-US" sz="1000" b="1" dirty="0" smtClean="0"/>
              <a:t>Tornadoes</a:t>
            </a:r>
          </a:p>
          <a:p>
            <a:pPr algn="r"/>
            <a:r>
              <a:rPr lang="en-US" sz="1000" b="1" dirty="0" smtClean="0"/>
              <a:t>Tropical Cyclones</a:t>
            </a:r>
          </a:p>
          <a:p>
            <a:pPr algn="r"/>
            <a:r>
              <a:rPr lang="en-US" sz="1000" b="1" dirty="0" smtClean="0"/>
              <a:t>Flooding</a:t>
            </a:r>
          </a:p>
          <a:p>
            <a:pPr algn="r"/>
            <a:r>
              <a:rPr lang="en-US" sz="1000" b="1" dirty="0" smtClean="0"/>
              <a:t>Space </a:t>
            </a:r>
            <a:r>
              <a:rPr lang="en-US" sz="1000" b="1" dirty="0" err="1" smtClean="0"/>
              <a:t>Wx</a:t>
            </a:r>
            <a:endParaRPr lang="en-US" sz="1000" b="1" dirty="0"/>
          </a:p>
        </p:txBody>
      </p:sp>
      <p:cxnSp>
        <p:nvCxnSpPr>
          <p:cNvPr id="104" name="Straight Connector 103"/>
          <p:cNvCxnSpPr/>
          <p:nvPr/>
        </p:nvCxnSpPr>
        <p:spPr>
          <a:xfrm>
            <a:off x="1371600" y="2631743"/>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1371600" y="2784143"/>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371600" y="2936543"/>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7239000" y="2588527"/>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7239000" y="2727279"/>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7675843" y="2449775"/>
            <a:ext cx="1319592" cy="400110"/>
          </a:xfrm>
          <a:prstGeom prst="rect">
            <a:avLst/>
          </a:prstGeom>
          <a:noFill/>
        </p:spPr>
        <p:txBody>
          <a:bodyPr wrap="none" rtlCol="0">
            <a:spAutoFit/>
          </a:bodyPr>
          <a:lstStyle/>
          <a:p>
            <a:r>
              <a:rPr lang="en-US" sz="1000" b="1" dirty="0" smtClean="0"/>
              <a:t>WMD</a:t>
            </a:r>
          </a:p>
          <a:p>
            <a:r>
              <a:rPr lang="en-US" sz="1000" b="1" dirty="0" smtClean="0"/>
              <a:t>Radiological Release</a:t>
            </a:r>
            <a:endParaRPr lang="en-US" sz="1000" b="1" dirty="0"/>
          </a:p>
        </p:txBody>
      </p:sp>
      <p:cxnSp>
        <p:nvCxnSpPr>
          <p:cNvPr id="113" name="Straight Connector 112"/>
          <p:cNvCxnSpPr/>
          <p:nvPr/>
        </p:nvCxnSpPr>
        <p:spPr>
          <a:xfrm>
            <a:off x="2918336" y="4438935"/>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2918336" y="4577687"/>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355179" y="4300183"/>
            <a:ext cx="3312125" cy="861774"/>
          </a:xfrm>
          <a:prstGeom prst="rect">
            <a:avLst/>
          </a:prstGeom>
          <a:noFill/>
        </p:spPr>
        <p:txBody>
          <a:bodyPr wrap="none" rtlCol="0">
            <a:spAutoFit/>
          </a:bodyPr>
          <a:lstStyle/>
          <a:p>
            <a:r>
              <a:rPr lang="en-US" sz="1000" b="1" dirty="0" smtClean="0"/>
              <a:t>General Population</a:t>
            </a:r>
          </a:p>
          <a:p>
            <a:r>
              <a:rPr lang="en-US" sz="1000" b="1" dirty="0" smtClean="0"/>
              <a:t>Businesses and Communications, including COOP</a:t>
            </a:r>
          </a:p>
          <a:p>
            <a:r>
              <a:rPr lang="en-US" sz="1000" b="1" dirty="0" smtClean="0"/>
              <a:t>Transportation Sector</a:t>
            </a:r>
          </a:p>
          <a:p>
            <a:r>
              <a:rPr lang="en-US" sz="1000" b="1" dirty="0" smtClean="0"/>
              <a:t>Infrastructure, including power grid and communications</a:t>
            </a:r>
          </a:p>
          <a:p>
            <a:r>
              <a:rPr lang="en-US" sz="1000" b="1" dirty="0" smtClean="0"/>
              <a:t>Disenfranchised (e.g., elderly, disabled, poor)</a:t>
            </a:r>
            <a:endParaRPr lang="en-US" sz="1000" b="1" dirty="0"/>
          </a:p>
        </p:txBody>
      </p:sp>
      <p:cxnSp>
        <p:nvCxnSpPr>
          <p:cNvPr id="38" name="Straight Connector 37"/>
          <p:cNvCxnSpPr/>
          <p:nvPr/>
        </p:nvCxnSpPr>
        <p:spPr>
          <a:xfrm>
            <a:off x="2918336" y="4730087"/>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918336" y="4882487"/>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918336" y="5034887"/>
            <a:ext cx="4572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End-to-End Analysis</a:t>
            </a:r>
            <a:endParaRPr lang="en-US" sz="3200" b="1" i="1" dirty="0"/>
          </a:p>
        </p:txBody>
      </p:sp>
      <p:sp>
        <p:nvSpPr>
          <p:cNvPr id="6" name="Content Placeholder 5"/>
          <p:cNvSpPr>
            <a:spLocks noGrp="1"/>
          </p:cNvSpPr>
          <p:nvPr>
            <p:ph idx="1"/>
          </p:nvPr>
        </p:nvSpPr>
        <p:spPr/>
        <p:txBody>
          <a:bodyPr>
            <a:normAutofit fontScale="92500" lnSpcReduction="20000"/>
          </a:bodyPr>
          <a:lstStyle/>
          <a:p>
            <a:pPr lvl="0"/>
            <a:r>
              <a:rPr lang="en-US" dirty="0" smtClean="0"/>
              <a:t>Perform a prototype field study, led by a team comprised of individuals (social scientists, meteorologists, K-16 educators, emergency managers, first responders, NGOs, the public, etc.) who will interface and partner directly with all communities, and document the flow of information, identifying gaps in communication, understanding and actions taken.</a:t>
            </a:r>
          </a:p>
          <a:p>
            <a:endParaRPr lang="en-US" dirty="0"/>
          </a:p>
        </p:txBody>
      </p:sp>
      <p:sp>
        <p:nvSpPr>
          <p:cNvPr id="7" name="Text Placeholder 6"/>
          <p:cNvSpPr>
            <a:spLocks noGrp="1"/>
          </p:cNvSpPr>
          <p:nvPr>
            <p:ph type="body" sz="half" idx="2"/>
          </p:nvPr>
        </p:nvSpPr>
        <p:spPr>
          <a:xfrm>
            <a:off x="167837" y="1730018"/>
            <a:ext cx="2561715" cy="4572000"/>
          </a:xfrm>
        </p:spPr>
        <p:txBody>
          <a:bodyPr>
            <a:normAutofit fontScale="92500"/>
          </a:bodyPr>
          <a:lstStyle/>
          <a:p>
            <a:r>
              <a:rPr lang="en-US" sz="1800" i="1" dirty="0" smtClean="0"/>
              <a:t/>
            </a:r>
            <a:br>
              <a:rPr lang="en-US" sz="1800" i="1" dirty="0" smtClean="0"/>
            </a:br>
            <a:r>
              <a:rPr lang="en-US" sz="1800" i="1" dirty="0" smtClean="0"/>
              <a:t> End-to-end analysis examines how information flows among the different decision makers based on receiver characteristics, organizational structures, the message and the method of dissemination (e.g., CASA-related efforts).</a:t>
            </a:r>
          </a:p>
          <a:p>
            <a:r>
              <a:rPr lang="en-US" sz="1800" i="1" dirty="0" smtClean="0"/>
              <a:t> </a:t>
            </a:r>
          </a:p>
          <a:p>
            <a:r>
              <a:rPr lang="en-US" sz="1800" i="1" dirty="0" smtClean="0"/>
              <a:t>Agencies can determine how to use best the meteorological data to affect public response with an in-depth knowledge of the end-to-end process.</a:t>
            </a:r>
            <a:endParaRPr lang="en-US" sz="1800" i="1" dirty="0"/>
          </a:p>
        </p:txBody>
      </p:sp>
      <p:sp>
        <p:nvSpPr>
          <p:cNvPr id="8" name="Slide Number Placeholder 7"/>
          <p:cNvSpPr>
            <a:spLocks noGrp="1"/>
          </p:cNvSpPr>
          <p:nvPr>
            <p:ph type="sldNum" sz="quarter" idx="12"/>
          </p:nvPr>
        </p:nvSpPr>
        <p:spPr/>
        <p:txBody>
          <a:bodyPr/>
          <a:lstStyle/>
          <a:p>
            <a:fld id="{5E756A30-B8DA-42D2-B385-77E32997111D}"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2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
            </a:r>
            <a:br>
              <a:rPr lang="en-US" sz="3200" b="1" dirty="0" smtClean="0"/>
            </a:br>
            <a:r>
              <a:rPr lang="en-US" sz="3200" b="1" dirty="0" smtClean="0"/>
              <a:t/>
            </a:r>
            <a:br>
              <a:rPr lang="en-US" sz="3200" b="1" dirty="0" smtClean="0"/>
            </a:br>
            <a:r>
              <a:rPr lang="en-US" sz="3200" b="1" dirty="0" smtClean="0"/>
              <a:t>Decision Support </a:t>
            </a:r>
            <a:endParaRPr lang="en-US" sz="1800" b="1" i="1" dirty="0"/>
          </a:p>
        </p:txBody>
      </p:sp>
      <p:sp>
        <p:nvSpPr>
          <p:cNvPr id="5" name="Content Placeholder 4"/>
          <p:cNvSpPr>
            <a:spLocks noGrp="1"/>
          </p:cNvSpPr>
          <p:nvPr>
            <p:ph idx="1"/>
          </p:nvPr>
        </p:nvSpPr>
        <p:spPr/>
        <p:txBody>
          <a:bodyPr>
            <a:normAutofit fontScale="85000" lnSpcReduction="20000"/>
          </a:bodyPr>
          <a:lstStyle/>
          <a:p>
            <a:pPr lvl="0"/>
            <a:r>
              <a:rPr lang="en-US" dirty="0" smtClean="0"/>
              <a:t>Develop visual and/or text-based products to convey probabilistic information regarding flood risk (based on post storm analyses) required for preparedness and response by non-NOAA audiences.</a:t>
            </a:r>
          </a:p>
          <a:p>
            <a:pPr lvl="0">
              <a:buNone/>
            </a:pPr>
            <a:endParaRPr lang="en-US" dirty="0" smtClean="0"/>
          </a:p>
          <a:p>
            <a:pPr lvl="0"/>
            <a:r>
              <a:rPr lang="en-US" dirty="0" smtClean="0"/>
              <a:t>Package weather information with the needs of responders, such as emergency and road managers and in mind as well as other end-users and ensure that weather-related products and messages are consistent.</a:t>
            </a:r>
          </a:p>
          <a:p>
            <a:endParaRPr lang="en-US" dirty="0"/>
          </a:p>
        </p:txBody>
      </p:sp>
      <p:sp>
        <p:nvSpPr>
          <p:cNvPr id="3" name="Content Placeholder 2"/>
          <p:cNvSpPr>
            <a:spLocks noGrp="1"/>
          </p:cNvSpPr>
          <p:nvPr>
            <p:ph type="body" sz="half" idx="2"/>
          </p:nvPr>
        </p:nvSpPr>
        <p:spPr/>
        <p:txBody>
          <a:bodyPr>
            <a:normAutofit fontScale="77500" lnSpcReduction="20000"/>
          </a:bodyPr>
          <a:lstStyle/>
          <a:p>
            <a:r>
              <a:rPr lang="en-US" sz="2800" i="1" dirty="0" smtClean="0"/>
              <a:t>A common theme was the need to better communicate scientific information to emergency managers to facilitate their decision making given their varying levels of training, access to technology and diverse responsibilities during a hazard event.</a:t>
            </a:r>
          </a:p>
          <a:p>
            <a:pPr lvl="0"/>
            <a:endParaRPr lang="en-US" sz="2800" dirty="0"/>
          </a:p>
        </p:txBody>
      </p:sp>
      <p:sp>
        <p:nvSpPr>
          <p:cNvPr id="7" name="Slide Number Placeholder 6"/>
          <p:cNvSpPr>
            <a:spLocks noGrp="1"/>
          </p:cNvSpPr>
          <p:nvPr>
            <p:ph type="sldNum" sz="quarter" idx="12"/>
          </p:nvPr>
        </p:nvSpPr>
        <p:spPr/>
        <p:txBody>
          <a:bodyPr/>
          <a:lstStyle/>
          <a:p>
            <a:fld id="{5E756A30-B8DA-42D2-B385-77E32997111D}"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Partnering</a:t>
            </a:r>
            <a:endParaRPr lang="en-US" sz="3600" i="1" dirty="0"/>
          </a:p>
        </p:txBody>
      </p:sp>
      <p:sp>
        <p:nvSpPr>
          <p:cNvPr id="3" name="Content Placeholder 2"/>
          <p:cNvSpPr>
            <a:spLocks noGrp="1"/>
          </p:cNvSpPr>
          <p:nvPr>
            <p:ph idx="1"/>
          </p:nvPr>
        </p:nvSpPr>
        <p:spPr/>
        <p:txBody>
          <a:bodyPr>
            <a:normAutofit fontScale="92500" lnSpcReduction="10000"/>
          </a:bodyPr>
          <a:lstStyle/>
          <a:p>
            <a:pPr lvl="0">
              <a:spcBef>
                <a:spcPts val="600"/>
              </a:spcBef>
              <a:spcAft>
                <a:spcPts val="600"/>
              </a:spcAft>
            </a:pPr>
            <a:r>
              <a:rPr lang="en-US" dirty="0" smtClean="0"/>
              <a:t>Build bridges across agencies to raise awareness, educate and address the needs of key communities, particularly, State Departments of Transportation and NWS.  </a:t>
            </a:r>
          </a:p>
          <a:p>
            <a:pPr lvl="1">
              <a:spcBef>
                <a:spcPts val="600"/>
              </a:spcBef>
              <a:spcAft>
                <a:spcPts val="600"/>
              </a:spcAft>
            </a:pPr>
            <a:r>
              <a:rPr lang="en-US" dirty="0" smtClean="0"/>
              <a:t>FHWA seeks enhanced partnerships to meet the need for tailored weather products / services for surface transportation.  </a:t>
            </a:r>
          </a:p>
          <a:p>
            <a:pPr>
              <a:spcBef>
                <a:spcPts val="600"/>
              </a:spcBef>
              <a:spcAft>
                <a:spcPts val="600"/>
              </a:spcAft>
            </a:pPr>
            <a:endParaRPr lang="en-US" dirty="0"/>
          </a:p>
        </p:txBody>
      </p:sp>
      <p:sp>
        <p:nvSpPr>
          <p:cNvPr id="4" name="Text Placeholder 3"/>
          <p:cNvSpPr>
            <a:spLocks noGrp="1"/>
          </p:cNvSpPr>
          <p:nvPr>
            <p:ph type="body" sz="half" idx="2"/>
          </p:nvPr>
        </p:nvSpPr>
        <p:spPr/>
        <p:txBody>
          <a:bodyPr>
            <a:normAutofit/>
          </a:bodyPr>
          <a:lstStyle/>
          <a:p>
            <a:r>
              <a:rPr lang="en-US" sz="2400" i="1" dirty="0" smtClean="0"/>
              <a:t>Effective methods of partnering with a wide array of  stakeholders were also indicated in the presentations and discussions as an area of concern and need.</a:t>
            </a:r>
            <a:endParaRPr lang="en-US" sz="2400" dirty="0"/>
          </a:p>
        </p:txBody>
      </p:sp>
      <p:sp>
        <p:nvSpPr>
          <p:cNvPr id="6" name="Slide Number Placeholder 5"/>
          <p:cNvSpPr>
            <a:spLocks noGrp="1"/>
          </p:cNvSpPr>
          <p:nvPr>
            <p:ph type="sldNum" sz="quarter" idx="12"/>
          </p:nvPr>
        </p:nvSpPr>
        <p:spPr/>
        <p:txBody>
          <a:bodyPr/>
          <a:lstStyle/>
          <a:p>
            <a:fld id="{5E756A30-B8DA-42D2-B385-77E32997111D}"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p:cNvSpPr/>
          <p:nvPr/>
        </p:nvSpPr>
        <p:spPr>
          <a:xfrm>
            <a:off x="4648200" y="1248768"/>
            <a:ext cx="3505200" cy="2514600"/>
          </a:xfrm>
          <a:prstGeom prst="ellipse">
            <a:avLst/>
          </a:prstGeom>
          <a:solidFill>
            <a:srgbClr val="66CC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Down Arrow 26"/>
          <p:cNvSpPr/>
          <p:nvPr/>
        </p:nvSpPr>
        <p:spPr>
          <a:xfrm>
            <a:off x="6244806" y="914400"/>
            <a:ext cx="304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648200" y="4223984"/>
            <a:ext cx="3505200" cy="2514600"/>
          </a:xfrm>
          <a:prstGeom prst="ellipse">
            <a:avLst/>
          </a:prstGeom>
          <a:solidFill>
            <a:schemeClr val="bg1">
              <a:lumMod val="6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1021307" y="2206388"/>
            <a:ext cx="4097741" cy="341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flipH="1" flipV="1">
            <a:off x="5080948" y="1638300"/>
            <a:ext cx="6096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119048" y="22098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5119048" y="2209800"/>
            <a:ext cx="53340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652448" y="1371600"/>
            <a:ext cx="1312475" cy="369332"/>
          </a:xfrm>
          <a:prstGeom prst="rect">
            <a:avLst/>
          </a:prstGeom>
          <a:noFill/>
        </p:spPr>
        <p:txBody>
          <a:bodyPr wrap="none" rtlCol="0">
            <a:spAutoFit/>
          </a:bodyPr>
          <a:lstStyle/>
          <a:p>
            <a:r>
              <a:rPr lang="en-US" b="1" dirty="0" smtClean="0"/>
              <a:t>AF Weather</a:t>
            </a:r>
            <a:endParaRPr lang="en-US" b="1" dirty="0"/>
          </a:p>
        </p:txBody>
      </p:sp>
      <p:sp>
        <p:nvSpPr>
          <p:cNvPr id="13" name="TextBox 12"/>
          <p:cNvSpPr txBox="1"/>
          <p:nvPr/>
        </p:nvSpPr>
        <p:spPr>
          <a:xfrm>
            <a:off x="5863973" y="2020164"/>
            <a:ext cx="1833964" cy="369332"/>
          </a:xfrm>
          <a:prstGeom prst="rect">
            <a:avLst/>
          </a:prstGeom>
          <a:noFill/>
        </p:spPr>
        <p:txBody>
          <a:bodyPr wrap="none" rtlCol="0">
            <a:spAutoFit/>
          </a:bodyPr>
          <a:lstStyle/>
          <a:p>
            <a:r>
              <a:rPr lang="en-US" b="1" dirty="0" smtClean="0"/>
              <a:t>Nat. Weather Svc</a:t>
            </a:r>
            <a:endParaRPr lang="en-US" b="1" dirty="0"/>
          </a:p>
        </p:txBody>
      </p:sp>
      <p:sp>
        <p:nvSpPr>
          <p:cNvPr id="14" name="TextBox 13"/>
          <p:cNvSpPr txBox="1"/>
          <p:nvPr/>
        </p:nvSpPr>
        <p:spPr>
          <a:xfrm>
            <a:off x="5647284" y="2602468"/>
            <a:ext cx="1419171" cy="369332"/>
          </a:xfrm>
          <a:prstGeom prst="rect">
            <a:avLst/>
          </a:prstGeom>
          <a:noFill/>
        </p:spPr>
        <p:txBody>
          <a:bodyPr wrap="none" rtlCol="0">
            <a:spAutoFit/>
          </a:bodyPr>
          <a:lstStyle/>
          <a:p>
            <a:r>
              <a:rPr lang="en-US" b="1" dirty="0" smtClean="0"/>
              <a:t>Navy METOC</a:t>
            </a:r>
            <a:endParaRPr lang="en-US" b="1" dirty="0"/>
          </a:p>
        </p:txBody>
      </p:sp>
      <p:grpSp>
        <p:nvGrpSpPr>
          <p:cNvPr id="2" name="Group 16"/>
          <p:cNvGrpSpPr/>
          <p:nvPr/>
        </p:nvGrpSpPr>
        <p:grpSpPr>
          <a:xfrm>
            <a:off x="3406912" y="1842448"/>
            <a:ext cx="304800" cy="685800"/>
            <a:chOff x="4495800" y="1676400"/>
            <a:chExt cx="533400" cy="1143000"/>
          </a:xfrm>
        </p:grpSpPr>
        <p:cxnSp>
          <p:nvCxnSpPr>
            <p:cNvPr id="15" name="Straight Connector 14"/>
            <p:cNvCxnSpPr/>
            <p:nvPr/>
          </p:nvCxnSpPr>
          <p:spPr>
            <a:xfrm rot="5400000" flipH="1" flipV="1">
              <a:off x="4457700" y="1714500"/>
              <a:ext cx="6096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4495800" y="2286000"/>
              <a:ext cx="533400" cy="5334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3669305" y="1600200"/>
            <a:ext cx="674095" cy="307777"/>
          </a:xfrm>
          <a:prstGeom prst="rect">
            <a:avLst/>
          </a:prstGeom>
          <a:noFill/>
        </p:spPr>
        <p:txBody>
          <a:bodyPr wrap="none" rtlCol="0">
            <a:spAutoFit/>
          </a:bodyPr>
          <a:lstStyle/>
          <a:p>
            <a:r>
              <a:rPr lang="en-US" sz="1400" b="1" dirty="0" smtClean="0"/>
              <a:t>USACE</a:t>
            </a:r>
            <a:endParaRPr lang="en-US" sz="1400" b="1" dirty="0"/>
          </a:p>
        </p:txBody>
      </p:sp>
      <p:sp>
        <p:nvSpPr>
          <p:cNvPr id="19" name="TextBox 18"/>
          <p:cNvSpPr txBox="1"/>
          <p:nvPr/>
        </p:nvSpPr>
        <p:spPr>
          <a:xfrm>
            <a:off x="3664141" y="2373868"/>
            <a:ext cx="585417" cy="307777"/>
          </a:xfrm>
          <a:prstGeom prst="rect">
            <a:avLst/>
          </a:prstGeom>
          <a:noFill/>
        </p:spPr>
        <p:txBody>
          <a:bodyPr wrap="none" rtlCol="0">
            <a:spAutoFit/>
          </a:bodyPr>
          <a:lstStyle/>
          <a:p>
            <a:r>
              <a:rPr lang="en-US" sz="1400" b="1" dirty="0" smtClean="0"/>
              <a:t>USGS</a:t>
            </a:r>
            <a:endParaRPr lang="en-US" sz="1400" b="1" dirty="0"/>
          </a:p>
        </p:txBody>
      </p:sp>
      <p:cxnSp>
        <p:nvCxnSpPr>
          <p:cNvPr id="21" name="Straight Connector 20"/>
          <p:cNvCxnSpPr/>
          <p:nvPr/>
        </p:nvCxnSpPr>
        <p:spPr>
          <a:xfrm rot="5400000" flipH="1" flipV="1">
            <a:off x="2081032" y="1872928"/>
            <a:ext cx="36576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2103892" y="2215828"/>
            <a:ext cx="32004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373905" y="1600200"/>
            <a:ext cx="1030603" cy="307777"/>
          </a:xfrm>
          <a:prstGeom prst="rect">
            <a:avLst/>
          </a:prstGeom>
          <a:noFill/>
        </p:spPr>
        <p:txBody>
          <a:bodyPr wrap="none" rtlCol="0">
            <a:spAutoFit/>
          </a:bodyPr>
          <a:lstStyle/>
          <a:p>
            <a:r>
              <a:rPr lang="en-US" sz="1400" b="1" dirty="0" smtClean="0"/>
              <a:t>DOT/FHWA</a:t>
            </a:r>
            <a:endParaRPr lang="en-US" sz="1400" b="1" dirty="0"/>
          </a:p>
        </p:txBody>
      </p:sp>
      <p:sp>
        <p:nvSpPr>
          <p:cNvPr id="24" name="TextBox 23"/>
          <p:cNvSpPr txBox="1"/>
          <p:nvPr/>
        </p:nvSpPr>
        <p:spPr>
          <a:xfrm>
            <a:off x="2368741" y="2373868"/>
            <a:ext cx="620683" cy="307777"/>
          </a:xfrm>
          <a:prstGeom prst="rect">
            <a:avLst/>
          </a:prstGeom>
          <a:noFill/>
        </p:spPr>
        <p:txBody>
          <a:bodyPr wrap="none" rtlCol="0">
            <a:spAutoFit/>
          </a:bodyPr>
          <a:lstStyle/>
          <a:p>
            <a:r>
              <a:rPr lang="en-US" sz="1400" b="1" dirty="0" smtClean="0"/>
              <a:t>FEMA</a:t>
            </a:r>
            <a:endParaRPr lang="en-US" sz="1400" b="1" dirty="0"/>
          </a:p>
        </p:txBody>
      </p:sp>
      <p:cxnSp>
        <p:nvCxnSpPr>
          <p:cNvPr id="29" name="Straight Connector 28"/>
          <p:cNvCxnSpPr/>
          <p:nvPr/>
        </p:nvCxnSpPr>
        <p:spPr>
          <a:xfrm rot="5400000" flipH="1" flipV="1">
            <a:off x="5524500" y="4719284"/>
            <a:ext cx="6096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6200000" flipH="1">
            <a:off x="5562600" y="5290784"/>
            <a:ext cx="53340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324600" y="5113360"/>
            <a:ext cx="586956" cy="369332"/>
          </a:xfrm>
          <a:prstGeom prst="rect">
            <a:avLst/>
          </a:prstGeom>
          <a:noFill/>
        </p:spPr>
        <p:txBody>
          <a:bodyPr wrap="none" rtlCol="0">
            <a:spAutoFit/>
          </a:bodyPr>
          <a:lstStyle/>
          <a:p>
            <a:r>
              <a:rPr lang="en-US" b="1" dirty="0" smtClean="0"/>
              <a:t>NRC</a:t>
            </a:r>
            <a:endParaRPr lang="en-US" b="1" dirty="0"/>
          </a:p>
        </p:txBody>
      </p:sp>
      <p:grpSp>
        <p:nvGrpSpPr>
          <p:cNvPr id="3" name="Group 34"/>
          <p:cNvGrpSpPr/>
          <p:nvPr/>
        </p:nvGrpSpPr>
        <p:grpSpPr>
          <a:xfrm>
            <a:off x="3657600" y="4923432"/>
            <a:ext cx="304800" cy="685800"/>
            <a:chOff x="4495800" y="1676400"/>
            <a:chExt cx="533400" cy="1143000"/>
          </a:xfrm>
        </p:grpSpPr>
        <p:cxnSp>
          <p:nvCxnSpPr>
            <p:cNvPr id="36" name="Straight Connector 35"/>
            <p:cNvCxnSpPr/>
            <p:nvPr/>
          </p:nvCxnSpPr>
          <p:spPr>
            <a:xfrm rot="5400000" flipH="1" flipV="1">
              <a:off x="4457700" y="1714500"/>
              <a:ext cx="6096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4495800" y="2286000"/>
              <a:ext cx="533400" cy="5334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3919993" y="4681184"/>
            <a:ext cx="640688" cy="307777"/>
          </a:xfrm>
          <a:prstGeom prst="rect">
            <a:avLst/>
          </a:prstGeom>
          <a:noFill/>
        </p:spPr>
        <p:txBody>
          <a:bodyPr wrap="none" rtlCol="0">
            <a:spAutoFit/>
          </a:bodyPr>
          <a:lstStyle/>
          <a:p>
            <a:r>
              <a:rPr lang="en-US" sz="1400" b="1" dirty="0" smtClean="0"/>
              <a:t>NOAA</a:t>
            </a:r>
            <a:endParaRPr lang="en-US" sz="1400" b="1" dirty="0"/>
          </a:p>
        </p:txBody>
      </p:sp>
      <p:sp>
        <p:nvSpPr>
          <p:cNvPr id="39" name="TextBox 38"/>
          <p:cNvSpPr txBox="1"/>
          <p:nvPr/>
        </p:nvSpPr>
        <p:spPr>
          <a:xfrm>
            <a:off x="3914829" y="5454852"/>
            <a:ext cx="534121" cy="307777"/>
          </a:xfrm>
          <a:prstGeom prst="rect">
            <a:avLst/>
          </a:prstGeom>
          <a:noFill/>
        </p:spPr>
        <p:txBody>
          <a:bodyPr wrap="none" rtlCol="0">
            <a:spAutoFit/>
          </a:bodyPr>
          <a:lstStyle/>
          <a:p>
            <a:r>
              <a:rPr lang="en-US" sz="1400" b="1" dirty="0" smtClean="0"/>
              <a:t>DOD</a:t>
            </a:r>
            <a:endParaRPr lang="en-US" sz="1400" b="1" dirty="0"/>
          </a:p>
        </p:txBody>
      </p:sp>
      <p:cxnSp>
        <p:nvCxnSpPr>
          <p:cNvPr id="42" name="Straight Connector 41"/>
          <p:cNvCxnSpPr/>
          <p:nvPr/>
        </p:nvCxnSpPr>
        <p:spPr>
          <a:xfrm rot="16200000" flipH="1">
            <a:off x="2354580" y="5296812"/>
            <a:ext cx="32004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619429" y="5454852"/>
            <a:ext cx="689035" cy="307777"/>
          </a:xfrm>
          <a:prstGeom prst="rect">
            <a:avLst/>
          </a:prstGeom>
          <a:noFill/>
        </p:spPr>
        <p:txBody>
          <a:bodyPr wrap="none" rtlCol="0">
            <a:spAutoFit/>
          </a:bodyPr>
          <a:lstStyle/>
          <a:p>
            <a:r>
              <a:rPr lang="en-US" sz="1400" b="1" dirty="0" smtClean="0"/>
              <a:t>Others</a:t>
            </a:r>
            <a:endParaRPr lang="en-US" sz="1400" b="1" dirty="0"/>
          </a:p>
        </p:txBody>
      </p:sp>
      <p:grpSp>
        <p:nvGrpSpPr>
          <p:cNvPr id="4" name="Group 51"/>
          <p:cNvGrpSpPr/>
          <p:nvPr/>
        </p:nvGrpSpPr>
        <p:grpSpPr>
          <a:xfrm>
            <a:off x="381000" y="3962399"/>
            <a:ext cx="8053316" cy="77337"/>
            <a:chOff x="381000" y="3962400"/>
            <a:chExt cx="8534400" cy="76200"/>
          </a:xfrm>
        </p:grpSpPr>
        <p:cxnSp>
          <p:nvCxnSpPr>
            <p:cNvPr id="47" name="Straight Connector 46"/>
            <p:cNvCxnSpPr/>
            <p:nvPr/>
          </p:nvCxnSpPr>
          <p:spPr>
            <a:xfrm>
              <a:off x="381000" y="3962400"/>
              <a:ext cx="85344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81000" y="4038600"/>
              <a:ext cx="85344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oup 48"/>
          <p:cNvGrpSpPr/>
          <p:nvPr/>
        </p:nvGrpSpPr>
        <p:grpSpPr>
          <a:xfrm>
            <a:off x="8153400" y="990600"/>
            <a:ext cx="838200" cy="5659651"/>
            <a:chOff x="7696200" y="1198349"/>
            <a:chExt cx="838200" cy="5659651"/>
          </a:xfrm>
        </p:grpSpPr>
        <p:sp>
          <p:nvSpPr>
            <p:cNvPr id="40" name="Rounded Rectangle 39"/>
            <p:cNvSpPr/>
            <p:nvPr/>
          </p:nvSpPr>
          <p:spPr>
            <a:xfrm>
              <a:off x="7696200" y="1219200"/>
              <a:ext cx="838200" cy="5638800"/>
            </a:xfrm>
            <a:prstGeom prst="roundRect">
              <a:avLst/>
            </a:prstGeom>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p:cNvSpPr txBox="1"/>
            <p:nvPr/>
          </p:nvSpPr>
          <p:spPr>
            <a:xfrm rot="5400000">
              <a:off x="5297227" y="3701085"/>
              <a:ext cx="5651804" cy="646331"/>
            </a:xfrm>
            <a:prstGeom prst="rect">
              <a:avLst/>
            </a:prstGeom>
            <a:noFill/>
          </p:spPr>
          <p:txBody>
            <a:bodyPr wrap="none" rtlCol="0">
              <a:spAutoFit/>
            </a:bodyPr>
            <a:lstStyle/>
            <a:p>
              <a:pPr algn="ctr"/>
              <a:r>
                <a:rPr lang="en-US" sz="2000" b="1" dirty="0" smtClean="0">
                  <a:solidFill>
                    <a:schemeClr val="bg1"/>
                  </a:solidFill>
                </a:rPr>
                <a:t>Decision Support Cluster / Community Execution</a:t>
              </a:r>
            </a:p>
            <a:p>
              <a:pPr algn="ctr"/>
              <a:r>
                <a:rPr lang="en-US" sz="1600" b="1" dirty="0" smtClean="0">
                  <a:solidFill>
                    <a:schemeClr val="bg1"/>
                  </a:solidFill>
                </a:rPr>
                <a:t>(e.g., emergency management , trusted agents, television/radio)</a:t>
              </a:r>
              <a:endParaRPr lang="en-US" sz="1600" b="1" dirty="0">
                <a:solidFill>
                  <a:schemeClr val="bg1"/>
                </a:solidFill>
              </a:endParaRPr>
            </a:p>
          </p:txBody>
        </p:sp>
      </p:grpSp>
      <p:cxnSp>
        <p:nvCxnSpPr>
          <p:cNvPr id="50" name="Straight Connector 49"/>
          <p:cNvCxnSpPr/>
          <p:nvPr/>
        </p:nvCxnSpPr>
        <p:spPr>
          <a:xfrm>
            <a:off x="1021307" y="5289644"/>
            <a:ext cx="4558353" cy="1138"/>
          </a:xfrm>
          <a:prstGeom prst="line">
            <a:avLst/>
          </a:prstGeom>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a:xfrm>
            <a:off x="4517408" y="125104"/>
            <a:ext cx="3755424" cy="762000"/>
          </a:xfrm>
          <a:prstGeom prst="roundRect">
            <a:avLst/>
          </a:prstGeom>
          <a:noFill/>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700"/>
              </a:lnSpc>
            </a:pPr>
            <a:r>
              <a:rPr lang="en-US" b="1" dirty="0" smtClean="0">
                <a:solidFill>
                  <a:schemeClr val="tx1"/>
                </a:solidFill>
              </a:rPr>
              <a:t>Incorporating Social Science Results</a:t>
            </a:r>
          </a:p>
          <a:p>
            <a:pPr algn="ctr">
              <a:lnSpc>
                <a:spcPts val="1700"/>
              </a:lnSpc>
            </a:pPr>
            <a:r>
              <a:rPr lang="en-US" b="1" dirty="0" smtClean="0">
                <a:solidFill>
                  <a:schemeClr val="tx1"/>
                </a:solidFill>
              </a:rPr>
              <a:t>into</a:t>
            </a:r>
            <a:r>
              <a:rPr lang="en-US" b="1" dirty="0" smtClean="0"/>
              <a:t> </a:t>
            </a:r>
            <a:r>
              <a:rPr lang="en-US" b="1" i="1" dirty="0" smtClean="0">
                <a:solidFill>
                  <a:schemeClr val="tx1"/>
                </a:solidFill>
              </a:rPr>
              <a:t>Meteorological Services</a:t>
            </a:r>
            <a:endParaRPr lang="en-US" b="1" i="1" dirty="0">
              <a:solidFill>
                <a:schemeClr val="tx1"/>
              </a:solidFill>
            </a:endParaRPr>
          </a:p>
        </p:txBody>
      </p:sp>
      <p:sp>
        <p:nvSpPr>
          <p:cNvPr id="56" name="TextBox 55"/>
          <p:cNvSpPr txBox="1"/>
          <p:nvPr/>
        </p:nvSpPr>
        <p:spPr>
          <a:xfrm>
            <a:off x="6096000" y="4419600"/>
            <a:ext cx="598241" cy="369332"/>
          </a:xfrm>
          <a:prstGeom prst="rect">
            <a:avLst/>
          </a:prstGeom>
          <a:noFill/>
        </p:spPr>
        <p:txBody>
          <a:bodyPr wrap="none" rtlCol="0">
            <a:spAutoFit/>
          </a:bodyPr>
          <a:lstStyle/>
          <a:p>
            <a:r>
              <a:rPr lang="en-US" b="1" dirty="0" smtClean="0"/>
              <a:t>DOE</a:t>
            </a:r>
            <a:endParaRPr lang="en-US" b="1" dirty="0"/>
          </a:p>
        </p:txBody>
      </p:sp>
      <p:sp>
        <p:nvSpPr>
          <p:cNvPr id="57" name="TextBox 56"/>
          <p:cNvSpPr txBox="1"/>
          <p:nvPr/>
        </p:nvSpPr>
        <p:spPr>
          <a:xfrm>
            <a:off x="5266514" y="6096000"/>
            <a:ext cx="2269916" cy="369332"/>
          </a:xfrm>
          <a:prstGeom prst="rect">
            <a:avLst/>
          </a:prstGeom>
          <a:noFill/>
        </p:spPr>
        <p:txBody>
          <a:bodyPr wrap="none" rtlCol="0">
            <a:spAutoFit/>
          </a:bodyPr>
          <a:lstStyle/>
          <a:p>
            <a:pPr algn="ctr"/>
            <a:r>
              <a:rPr lang="en-US" b="1" i="1" dirty="0" smtClean="0">
                <a:solidFill>
                  <a:srgbClr val="0070C0"/>
                </a:solidFill>
              </a:rPr>
              <a:t>(Man-made Hazards)</a:t>
            </a:r>
            <a:endParaRPr lang="en-US" b="1" i="1" dirty="0">
              <a:solidFill>
                <a:srgbClr val="0070C0"/>
              </a:solidFill>
            </a:endParaRPr>
          </a:p>
        </p:txBody>
      </p:sp>
      <p:sp>
        <p:nvSpPr>
          <p:cNvPr id="58" name="TextBox 57"/>
          <p:cNvSpPr txBox="1"/>
          <p:nvPr/>
        </p:nvSpPr>
        <p:spPr>
          <a:xfrm>
            <a:off x="5577595" y="3135868"/>
            <a:ext cx="1890005" cy="369332"/>
          </a:xfrm>
          <a:prstGeom prst="rect">
            <a:avLst/>
          </a:prstGeom>
          <a:noFill/>
        </p:spPr>
        <p:txBody>
          <a:bodyPr wrap="none" rtlCol="0">
            <a:spAutoFit/>
          </a:bodyPr>
          <a:lstStyle/>
          <a:p>
            <a:pPr algn="ctr"/>
            <a:r>
              <a:rPr lang="en-US" b="1" i="1" dirty="0" smtClean="0">
                <a:solidFill>
                  <a:srgbClr val="0070C0"/>
                </a:solidFill>
              </a:rPr>
              <a:t>(Natural Hazards)</a:t>
            </a:r>
            <a:endParaRPr lang="en-US" b="1" i="1" dirty="0">
              <a:solidFill>
                <a:srgbClr val="0070C0"/>
              </a:solidFill>
            </a:endParaRPr>
          </a:p>
        </p:txBody>
      </p:sp>
      <p:cxnSp>
        <p:nvCxnSpPr>
          <p:cNvPr id="59" name="Straight Connector 58"/>
          <p:cNvCxnSpPr/>
          <p:nvPr/>
        </p:nvCxnSpPr>
        <p:spPr>
          <a:xfrm>
            <a:off x="5576248" y="5298744"/>
            <a:ext cx="762000"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6096000" y="5650468"/>
            <a:ext cx="829458" cy="369332"/>
          </a:xfrm>
          <a:prstGeom prst="rect">
            <a:avLst/>
          </a:prstGeom>
          <a:noFill/>
        </p:spPr>
        <p:txBody>
          <a:bodyPr wrap="none" rtlCol="0">
            <a:spAutoFit/>
          </a:bodyPr>
          <a:lstStyle/>
          <a:p>
            <a:r>
              <a:rPr lang="en-US" b="1" dirty="0" smtClean="0"/>
              <a:t>Others</a:t>
            </a:r>
            <a:endParaRPr lang="en-US" b="1" dirty="0"/>
          </a:p>
        </p:txBody>
      </p:sp>
      <p:cxnSp>
        <p:nvCxnSpPr>
          <p:cNvPr id="51" name="Straight Connector 50"/>
          <p:cNvCxnSpPr/>
          <p:nvPr/>
        </p:nvCxnSpPr>
        <p:spPr>
          <a:xfrm rot="16200000" flipH="1">
            <a:off x="1135380" y="2217421"/>
            <a:ext cx="32004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1376325" y="2362200"/>
            <a:ext cx="689035" cy="307777"/>
          </a:xfrm>
          <a:prstGeom prst="rect">
            <a:avLst/>
          </a:prstGeom>
          <a:noFill/>
        </p:spPr>
        <p:txBody>
          <a:bodyPr wrap="none" rtlCol="0">
            <a:spAutoFit/>
          </a:bodyPr>
          <a:lstStyle/>
          <a:p>
            <a:r>
              <a:rPr lang="en-US" sz="1400" b="1" dirty="0" smtClean="0"/>
              <a:t>Others</a:t>
            </a:r>
            <a:endParaRPr lang="en-US" sz="1400" b="1" dirty="0"/>
          </a:p>
        </p:txBody>
      </p:sp>
      <p:cxnSp>
        <p:nvCxnSpPr>
          <p:cNvPr id="54" name="Straight Connector 53"/>
          <p:cNvCxnSpPr/>
          <p:nvPr/>
        </p:nvCxnSpPr>
        <p:spPr>
          <a:xfrm rot="5400000" flipH="1" flipV="1">
            <a:off x="2345368" y="4963464"/>
            <a:ext cx="36576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2604448" y="4681184"/>
            <a:ext cx="620683" cy="307777"/>
          </a:xfrm>
          <a:prstGeom prst="rect">
            <a:avLst/>
          </a:prstGeom>
          <a:noFill/>
        </p:spPr>
        <p:txBody>
          <a:bodyPr wrap="none" rtlCol="0">
            <a:spAutoFit/>
          </a:bodyPr>
          <a:lstStyle/>
          <a:p>
            <a:r>
              <a:rPr lang="en-US" sz="1400" b="1" dirty="0" smtClean="0"/>
              <a:t>FEMA</a:t>
            </a:r>
            <a:endParaRPr lang="en-US" sz="1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a:bodyPr>
          <a:lstStyle/>
          <a:p>
            <a:pPr algn="ctr"/>
            <a:r>
              <a:rPr lang="en-US" sz="4500" dirty="0" smtClean="0"/>
              <a:t>Possible  Ways Forward</a:t>
            </a:r>
            <a:endParaRPr lang="en-US" sz="4500" dirty="0"/>
          </a:p>
        </p:txBody>
      </p:sp>
      <p:sp>
        <p:nvSpPr>
          <p:cNvPr id="4" name="Content Placeholder 3"/>
          <p:cNvSpPr>
            <a:spLocks noGrp="1"/>
          </p:cNvSpPr>
          <p:nvPr>
            <p:ph idx="1"/>
          </p:nvPr>
        </p:nvSpPr>
        <p:spPr/>
        <p:txBody>
          <a:bodyPr>
            <a:normAutofit/>
          </a:bodyPr>
          <a:lstStyle/>
          <a:p>
            <a:pPr lvl="0"/>
            <a:r>
              <a:rPr lang="en-US" dirty="0" smtClean="0"/>
              <a:t>Develop </a:t>
            </a:r>
            <a:r>
              <a:rPr lang="en-US" dirty="0"/>
              <a:t>a repository of ‘best practice’ warning messages </a:t>
            </a:r>
            <a:r>
              <a:rPr lang="en-US" dirty="0" smtClean="0"/>
              <a:t>and </a:t>
            </a:r>
            <a:r>
              <a:rPr lang="en-US" dirty="0"/>
              <a:t>graphics, categorized by type of weather event, which is tailored to various sectors of the public</a:t>
            </a:r>
            <a:r>
              <a:rPr lang="en-US" dirty="0" smtClean="0"/>
              <a:t>.</a:t>
            </a:r>
          </a:p>
          <a:p>
            <a:pPr lvl="1"/>
            <a:r>
              <a:rPr lang="en-US" dirty="0" smtClean="0"/>
              <a:t>Can especially aid in improving services to new and emerging hazards (e.g.., space weather, technological hazards, transportation sector).</a:t>
            </a:r>
          </a:p>
          <a:p>
            <a:pPr lvl="1"/>
            <a:r>
              <a:rPr lang="en-US" dirty="0" smtClean="0"/>
              <a:t>Of particular importance for populations that remain at higher risk.</a:t>
            </a:r>
            <a:endParaRPr lang="en-US" dirty="0"/>
          </a:p>
        </p:txBody>
      </p:sp>
      <p:sp>
        <p:nvSpPr>
          <p:cNvPr id="8" name="Slide Number Placeholder 7"/>
          <p:cNvSpPr>
            <a:spLocks noGrp="1"/>
          </p:cNvSpPr>
          <p:nvPr>
            <p:ph type="sldNum" sz="quarter" idx="12"/>
          </p:nvPr>
        </p:nvSpPr>
        <p:spPr/>
        <p:txBody>
          <a:bodyPr/>
          <a:lstStyle/>
          <a:p>
            <a:fld id="{5E756A30-B8DA-42D2-B385-77E32997111D}"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20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686800" cy="1252728"/>
          </a:xfrm>
        </p:spPr>
        <p:txBody>
          <a:bodyPr>
            <a:noAutofit/>
          </a:bodyPr>
          <a:lstStyle/>
          <a:p>
            <a:pPr algn="ctr"/>
            <a:r>
              <a:rPr lang="en-US" sz="4800" dirty="0" smtClean="0"/>
              <a:t>The IHC Mandate</a:t>
            </a:r>
            <a:endParaRPr lang="en-US" sz="4800" dirty="0"/>
          </a:p>
        </p:txBody>
      </p:sp>
      <p:sp>
        <p:nvSpPr>
          <p:cNvPr id="3" name="Content Placeholder 2"/>
          <p:cNvSpPr>
            <a:spLocks noGrp="1"/>
          </p:cNvSpPr>
          <p:nvPr>
            <p:ph idx="1"/>
          </p:nvPr>
        </p:nvSpPr>
        <p:spPr>
          <a:xfrm>
            <a:off x="0" y="1927591"/>
            <a:ext cx="9144000" cy="4625609"/>
          </a:xfrm>
        </p:spPr>
        <p:txBody>
          <a:bodyPr>
            <a:normAutofit fontScale="85000" lnSpcReduction="20000"/>
          </a:bodyPr>
          <a:lstStyle/>
          <a:p>
            <a:pPr>
              <a:spcBef>
                <a:spcPts val="300"/>
              </a:spcBef>
              <a:spcAft>
                <a:spcPts val="300"/>
              </a:spcAft>
            </a:pPr>
            <a:r>
              <a:rPr lang="en-US" dirty="0" smtClean="0"/>
              <a:t>August 6, 2009, ICMSSR meeting, Action Item 2009-1.2</a:t>
            </a:r>
          </a:p>
          <a:p>
            <a:pPr lvl="1">
              <a:spcBef>
                <a:spcPts val="300"/>
              </a:spcBef>
              <a:spcAft>
                <a:spcPts val="300"/>
              </a:spcAft>
            </a:pPr>
            <a:r>
              <a:rPr lang="en-US" dirty="0" smtClean="0"/>
              <a:t>“OFCM will organize an interagency exploratory meeting on the social science aspects of meteorological services and supporting research to facilitate the exchange of ideas and information.”</a:t>
            </a:r>
            <a:r>
              <a:rPr lang="en-US" dirty="0"/>
              <a:t> </a:t>
            </a:r>
          </a:p>
          <a:p>
            <a:pPr>
              <a:spcBef>
                <a:spcPts val="300"/>
              </a:spcBef>
              <a:spcAft>
                <a:spcPts val="300"/>
              </a:spcAft>
            </a:pPr>
            <a:r>
              <a:rPr lang="en-US" dirty="0" smtClean="0"/>
              <a:t>64</a:t>
            </a:r>
            <a:r>
              <a:rPr lang="en-US" baseline="30000" dirty="0" smtClean="0"/>
              <a:t>th</a:t>
            </a:r>
            <a:r>
              <a:rPr lang="en-US" dirty="0" smtClean="0"/>
              <a:t> Interdepartmental Hurricane Conference (IHC) panel: </a:t>
            </a:r>
            <a:r>
              <a:rPr lang="en-US" i="1" dirty="0" smtClean="0"/>
              <a:t>Understanding Hurricane Response for Improved Stakeholder/User Reaction.</a:t>
            </a:r>
          </a:p>
          <a:p>
            <a:pPr lvl="1">
              <a:spcBef>
                <a:spcPts val="300"/>
              </a:spcBef>
              <a:spcAft>
                <a:spcPts val="300"/>
              </a:spcAft>
            </a:pPr>
            <a:r>
              <a:rPr lang="en-US" dirty="0" smtClean="0"/>
              <a:t>Key takeaway from panel: the weather community should further integrate social science research results to improve information and services.</a:t>
            </a:r>
          </a:p>
          <a:p>
            <a:pPr lvl="2">
              <a:spcBef>
                <a:spcPts val="300"/>
              </a:spcBef>
              <a:spcAft>
                <a:spcPts val="300"/>
              </a:spcAft>
            </a:pPr>
            <a:r>
              <a:rPr lang="en-US" dirty="0" smtClean="0"/>
              <a:t>IHC participants agreed social science efforts should include all natural hazards.</a:t>
            </a:r>
          </a:p>
          <a:p>
            <a:pPr lvl="2">
              <a:spcBef>
                <a:spcPts val="300"/>
              </a:spcBef>
              <a:spcAft>
                <a:spcPts val="300"/>
              </a:spcAft>
            </a:pPr>
            <a:r>
              <a:rPr lang="en-US" dirty="0" smtClean="0"/>
              <a:t>OFCM should organize </a:t>
            </a:r>
            <a:r>
              <a:rPr lang="en-US" b="1" dirty="0" smtClean="0">
                <a:solidFill>
                  <a:srgbClr val="FF0000"/>
                </a:solidFill>
              </a:rPr>
              <a:t>a follow-on workshop </a:t>
            </a:r>
            <a:r>
              <a:rPr lang="en-US" dirty="0" smtClean="0"/>
              <a:t>to compile key recommendations for potential government action/implementation.</a:t>
            </a:r>
            <a:endParaRPr lang="en-US" dirty="0"/>
          </a:p>
        </p:txBody>
      </p:sp>
      <p:sp>
        <p:nvSpPr>
          <p:cNvPr id="4" name="Slide Number Placeholder 3"/>
          <p:cNvSpPr>
            <a:spLocks noGrp="1"/>
          </p:cNvSpPr>
          <p:nvPr>
            <p:ph type="sldNum" sz="quarter" idx="12"/>
          </p:nvPr>
        </p:nvSpPr>
        <p:spPr/>
        <p:txBody>
          <a:bodyPr/>
          <a:lstStyle/>
          <a:p>
            <a:fld id="{64BBE785-42FE-4897-8AE9-D8E2361080A4}" type="slidenum">
              <a:rPr lang="en-US" smtClean="0"/>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lvl="0"/>
            <a:endParaRPr lang="en-US" sz="1600" dirty="0" smtClean="0"/>
          </a:p>
          <a:p>
            <a:pPr lvl="0"/>
            <a:endParaRPr lang="en-US" sz="1600" dirty="0" smtClean="0"/>
          </a:p>
          <a:p>
            <a:pPr lvl="0"/>
            <a:r>
              <a:rPr lang="en-US" sz="2400" dirty="0" smtClean="0"/>
              <a:t>Explore partnerships to </a:t>
            </a:r>
            <a:r>
              <a:rPr lang="en-US" sz="2400" dirty="0"/>
              <a:t>address the weather needs of the traveling public</a:t>
            </a:r>
            <a:r>
              <a:rPr lang="en-US" sz="2400" dirty="0" smtClean="0"/>
              <a:t>.</a:t>
            </a:r>
          </a:p>
          <a:p>
            <a:pPr lvl="0"/>
            <a:r>
              <a:rPr lang="en-US" sz="2400" dirty="0" smtClean="0"/>
              <a:t>Perform a prototype field study, led by an interdisciplinary team to document the flow of weather information, identify gaps in communication, how people understand weather information and actions taken.</a:t>
            </a:r>
          </a:p>
          <a:p>
            <a:pPr lvl="0"/>
            <a:r>
              <a:rPr lang="en-US" sz="2400" dirty="0" smtClean="0"/>
              <a:t>Identify a regular and realistic means to engage agencies— with social scientists, emergency managers and others—on  issues related on ways to safeguard the public.</a:t>
            </a:r>
          </a:p>
          <a:p>
            <a:pPr lvl="0"/>
            <a:endParaRPr lang="en-US" sz="1600" dirty="0" smtClean="0"/>
          </a:p>
          <a:p>
            <a:pPr lvl="0">
              <a:buNone/>
            </a:pPr>
            <a:endParaRPr lang="en-US" sz="1600" dirty="0"/>
          </a:p>
        </p:txBody>
      </p:sp>
      <p:sp>
        <p:nvSpPr>
          <p:cNvPr id="7" name="Slide Number Placeholder 6"/>
          <p:cNvSpPr>
            <a:spLocks noGrp="1"/>
          </p:cNvSpPr>
          <p:nvPr>
            <p:ph type="sldNum" sz="quarter" idx="12"/>
          </p:nvPr>
        </p:nvSpPr>
        <p:spPr/>
        <p:txBody>
          <a:bodyPr/>
          <a:lstStyle/>
          <a:p>
            <a:fld id="{5E756A30-B8DA-42D2-B385-77E32997111D}" type="slidenum">
              <a:rPr lang="en-US" smtClean="0"/>
              <a:pPr/>
              <a:t>20</a:t>
            </a:fld>
            <a:endParaRPr lang="en-US"/>
          </a:p>
        </p:txBody>
      </p:sp>
      <p:sp>
        <p:nvSpPr>
          <p:cNvPr id="5" name="TextBox 4"/>
          <p:cNvSpPr txBox="1"/>
          <p:nvPr/>
        </p:nvSpPr>
        <p:spPr>
          <a:xfrm>
            <a:off x="3124200" y="1676400"/>
            <a:ext cx="3244478" cy="461665"/>
          </a:xfrm>
          <a:prstGeom prst="rect">
            <a:avLst/>
          </a:prstGeom>
          <a:noFill/>
        </p:spPr>
        <p:txBody>
          <a:bodyPr wrap="none" rtlCol="0">
            <a:spAutoFit/>
          </a:bodyPr>
          <a:lstStyle/>
          <a:p>
            <a:r>
              <a:rPr lang="en-US" sz="2400" b="1" u="sng" dirty="0" smtClean="0"/>
              <a:t>Recommended Actions</a:t>
            </a:r>
            <a:endParaRPr lang="en-US" sz="2400" b="1" u="sng" dirty="0"/>
          </a:p>
        </p:txBody>
      </p:sp>
      <p:sp>
        <p:nvSpPr>
          <p:cNvPr id="9" name="Title 1"/>
          <p:cNvSpPr txBox="1">
            <a:spLocks/>
          </p:cNvSpPr>
          <p:nvPr/>
        </p:nvSpPr>
        <p:spPr>
          <a:xfrm>
            <a:off x="457200" y="155448"/>
            <a:ext cx="8229600" cy="1252728"/>
          </a:xfrm>
          <a:prstGeom prst="rect">
            <a:avLst/>
          </a:prstGeom>
        </p:spPr>
        <p:txBody>
          <a:bodyPr vert="horz" lIns="73152" rIns="45720" bIns="0" rtlCol="0" anchor="b">
            <a:normAutofit/>
            <a:scene3d>
              <a:camera prst="orthographicFront"/>
              <a:lightRig rig="threePt" dir="t">
                <a:rot lat="0" lon="0" rev="4800000"/>
              </a:lightRig>
            </a:scene3d>
            <a:sp3d prstMaterial="matte"/>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500" b="0" i="0" u="none" strike="noStrike" kern="1200" cap="none" spc="0" normalizeH="0" baseline="0" noProof="0" dirty="0" smtClean="0">
                <a:ln>
                  <a:noFill/>
                </a:ln>
                <a:solidFill>
                  <a:schemeClr val="accent1">
                    <a:satMod val="150000"/>
                  </a:schemeClr>
                </a:solidFill>
                <a:effectLst/>
                <a:uLnTx/>
                <a:uFillTx/>
                <a:latin typeface="+mj-lt"/>
                <a:ea typeface="+mj-ea"/>
                <a:cs typeface="+mj-cs"/>
              </a:rPr>
              <a:t>Possible  Ways Forward</a:t>
            </a:r>
            <a:endParaRPr kumimoji="0" lang="en-US" sz="4500" b="0" i="0" u="none" strike="noStrike" kern="1200" cap="none" spc="0" normalizeH="0" baseline="0" noProof="0" dirty="0">
              <a:ln>
                <a:noFill/>
              </a:ln>
              <a:solidFill>
                <a:schemeClr val="accent1">
                  <a:satMod val="150000"/>
                </a:schemeClr>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18191"/>
            <a:ext cx="8229600" cy="1196609"/>
          </a:xfrm>
        </p:spPr>
        <p:txBody>
          <a:bodyPr>
            <a:normAutofit/>
          </a:bodyPr>
          <a:lstStyle/>
          <a:p>
            <a:pPr algn="ctr">
              <a:spcBef>
                <a:spcPts val="800"/>
              </a:spcBef>
              <a:spcAft>
                <a:spcPts val="800"/>
              </a:spcAft>
              <a:buNone/>
            </a:pPr>
            <a:r>
              <a:rPr lang="en-US" sz="6600" b="1" dirty="0" smtClean="0"/>
              <a:t>QUESTIONS?</a:t>
            </a:r>
            <a:endParaRPr lang="en-US" sz="6600" b="1" dirty="0"/>
          </a:p>
        </p:txBody>
      </p:sp>
      <p:sp>
        <p:nvSpPr>
          <p:cNvPr id="4" name="Slide Number Placeholder 3"/>
          <p:cNvSpPr>
            <a:spLocks noGrp="1"/>
          </p:cNvSpPr>
          <p:nvPr>
            <p:ph type="sldNum" sz="quarter" idx="12"/>
          </p:nvPr>
        </p:nvSpPr>
        <p:spPr/>
        <p:txBody>
          <a:bodyPr/>
          <a:lstStyle/>
          <a:p>
            <a:fld id="{64BBE785-42FE-4897-8AE9-D8E2361080A4}" type="slidenum">
              <a:rPr lang="en-US" smtClean="0"/>
              <a:pPr/>
              <a:t>21</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Mini-Workshop Objectives </a:t>
            </a:r>
            <a:endParaRPr lang="en-US" sz="4800" dirty="0"/>
          </a:p>
        </p:txBody>
      </p:sp>
      <p:sp>
        <p:nvSpPr>
          <p:cNvPr id="3" name="Content Placeholder 2"/>
          <p:cNvSpPr>
            <a:spLocks noGrp="1"/>
          </p:cNvSpPr>
          <p:nvPr>
            <p:ph idx="1"/>
          </p:nvPr>
        </p:nvSpPr>
        <p:spPr/>
        <p:txBody>
          <a:bodyPr>
            <a:normAutofit fontScale="85000" lnSpcReduction="20000"/>
          </a:bodyPr>
          <a:lstStyle/>
          <a:p>
            <a:r>
              <a:rPr lang="en-US" b="1" dirty="0"/>
              <a:t>Objective 1.</a:t>
            </a:r>
            <a:r>
              <a:rPr lang="en-US" dirty="0"/>
              <a:t>  Identify agency-specific and agency-overlapping social-science related actions and social science needs/priorities as related to meteorological operations/services.</a:t>
            </a:r>
          </a:p>
          <a:p>
            <a:pPr>
              <a:buNone/>
            </a:pPr>
            <a:r>
              <a:rPr lang="en-US" dirty="0"/>
              <a:t> </a:t>
            </a:r>
          </a:p>
          <a:p>
            <a:r>
              <a:rPr lang="en-US" b="1" dirty="0"/>
              <a:t>Objective 2.  </a:t>
            </a:r>
            <a:r>
              <a:rPr lang="en-US" dirty="0"/>
              <a:t>Compile key recommendations for potential government actions for </a:t>
            </a:r>
            <a:r>
              <a:rPr lang="en-US" i="1" dirty="0"/>
              <a:t>implementation</a:t>
            </a:r>
            <a:r>
              <a:rPr lang="en-US" dirty="0"/>
              <a:t> in meteorological forecasting and warning programs in the near, intermediate, and long term.</a:t>
            </a:r>
          </a:p>
          <a:p>
            <a:pPr>
              <a:buNone/>
            </a:pPr>
            <a:endParaRPr lang="en-US" dirty="0"/>
          </a:p>
          <a:p>
            <a:r>
              <a:rPr lang="en-US" b="1" dirty="0"/>
              <a:t>Objective 3.</a:t>
            </a:r>
            <a:r>
              <a:rPr lang="en-US" dirty="0"/>
              <a:t>  Develop an Action Agenda for the further inclusion of social science research results into meteorological operations/services.</a:t>
            </a:r>
          </a:p>
          <a:p>
            <a:endParaRPr lang="en-US" dirty="0"/>
          </a:p>
        </p:txBody>
      </p:sp>
      <p:sp>
        <p:nvSpPr>
          <p:cNvPr id="4" name="Slide Number Placeholder 3"/>
          <p:cNvSpPr>
            <a:spLocks noGrp="1"/>
          </p:cNvSpPr>
          <p:nvPr>
            <p:ph type="sldNum" sz="quarter" idx="12"/>
          </p:nvPr>
        </p:nvSpPr>
        <p:spPr/>
        <p:txBody>
          <a:bodyPr/>
          <a:lstStyle/>
          <a:p>
            <a:fld id="{64BBE785-42FE-4897-8AE9-D8E2361080A4}"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251062"/>
          </a:xfrm>
        </p:spPr>
        <p:txBody>
          <a:bodyPr/>
          <a:lstStyle/>
          <a:p>
            <a:pPr algn="ctr"/>
            <a:r>
              <a:rPr lang="en-US" dirty="0" smtClean="0"/>
              <a:t>Facilitators &amp; Participants</a:t>
            </a:r>
            <a:endParaRPr lang="en-US" dirty="0"/>
          </a:p>
        </p:txBody>
      </p:sp>
      <p:sp>
        <p:nvSpPr>
          <p:cNvPr id="4" name="Content Placeholder 3"/>
          <p:cNvSpPr>
            <a:spLocks noGrp="1"/>
          </p:cNvSpPr>
          <p:nvPr>
            <p:ph sz="half" idx="1"/>
          </p:nvPr>
        </p:nvSpPr>
        <p:spPr>
          <a:xfrm>
            <a:off x="0" y="1524000"/>
            <a:ext cx="4800600" cy="4623816"/>
          </a:xfrm>
        </p:spPr>
        <p:txBody>
          <a:bodyPr>
            <a:noAutofit/>
          </a:bodyPr>
          <a:lstStyle/>
          <a:p>
            <a:r>
              <a:rPr lang="en-US" sz="1800" b="1" dirty="0" smtClean="0"/>
              <a:t>Facilitators:</a:t>
            </a:r>
          </a:p>
          <a:p>
            <a:pPr lvl="1"/>
            <a:r>
              <a:rPr lang="en-US" sz="1800" b="1" dirty="0" smtClean="0"/>
              <a:t>Dr. Brenda Phillips, </a:t>
            </a:r>
            <a:r>
              <a:rPr lang="en-US" sz="1800" dirty="0" smtClean="0"/>
              <a:t>Oklahoma State University</a:t>
            </a:r>
          </a:p>
          <a:p>
            <a:pPr lvl="1"/>
            <a:r>
              <a:rPr lang="en-US" sz="1800" b="1" dirty="0" smtClean="0"/>
              <a:t>Ms. Brenda Philips, </a:t>
            </a:r>
            <a:r>
              <a:rPr lang="en-US" sz="1800" dirty="0" smtClean="0"/>
              <a:t>University of Massachusetts</a:t>
            </a:r>
          </a:p>
          <a:p>
            <a:pPr lvl="1"/>
            <a:r>
              <a:rPr lang="en-US" sz="1800" b="1" dirty="0" smtClean="0"/>
              <a:t>Dr. Denise Stephenson Hawk, </a:t>
            </a:r>
            <a:r>
              <a:rPr lang="en-US" sz="1800" dirty="0" smtClean="0"/>
              <a:t>Former Director, Societal-Environmental Research &amp; Education Laboratory, NCAR</a:t>
            </a:r>
          </a:p>
        </p:txBody>
      </p:sp>
      <p:sp>
        <p:nvSpPr>
          <p:cNvPr id="5" name="Content Placeholder 4"/>
          <p:cNvSpPr>
            <a:spLocks noGrp="1"/>
          </p:cNvSpPr>
          <p:nvPr>
            <p:ph sz="half" idx="2"/>
          </p:nvPr>
        </p:nvSpPr>
        <p:spPr>
          <a:xfrm>
            <a:off x="4648200" y="1524000"/>
            <a:ext cx="4343400" cy="4648200"/>
          </a:xfrm>
        </p:spPr>
        <p:txBody>
          <a:bodyPr>
            <a:noAutofit/>
          </a:bodyPr>
          <a:lstStyle/>
          <a:p>
            <a:r>
              <a:rPr lang="en-US" sz="1800" b="1" dirty="0" smtClean="0"/>
              <a:t>Participants</a:t>
            </a:r>
          </a:p>
          <a:p>
            <a:pPr lvl="1"/>
            <a:r>
              <a:rPr lang="en-US" sz="1800" dirty="0" smtClean="0"/>
              <a:t>Former Director, Emergency Management Agency</a:t>
            </a:r>
          </a:p>
          <a:p>
            <a:pPr lvl="1"/>
            <a:r>
              <a:rPr lang="en-US" sz="1800" dirty="0" smtClean="0"/>
              <a:t>National Weather Service</a:t>
            </a:r>
          </a:p>
          <a:p>
            <a:pPr lvl="1"/>
            <a:r>
              <a:rPr lang="en-US" sz="1800" dirty="0" smtClean="0"/>
              <a:t>U.S. Air Force</a:t>
            </a:r>
          </a:p>
          <a:p>
            <a:pPr lvl="1"/>
            <a:r>
              <a:rPr lang="en-US" sz="1800" dirty="0" smtClean="0"/>
              <a:t>U.S. Navy</a:t>
            </a:r>
          </a:p>
          <a:p>
            <a:pPr lvl="1"/>
            <a:r>
              <a:rPr lang="en-US" sz="1800" dirty="0" smtClean="0"/>
              <a:t>Federal Emergency Management Agency</a:t>
            </a:r>
          </a:p>
          <a:p>
            <a:pPr lvl="1"/>
            <a:r>
              <a:rPr lang="en-US" sz="1800" dirty="0" smtClean="0"/>
              <a:t>U.S. Army Corps of Engineers</a:t>
            </a:r>
          </a:p>
          <a:p>
            <a:pPr lvl="1"/>
            <a:r>
              <a:rPr lang="en-US" sz="1800" dirty="0" smtClean="0"/>
              <a:t>U.S. Geological Survey</a:t>
            </a:r>
          </a:p>
          <a:p>
            <a:pPr lvl="1"/>
            <a:r>
              <a:rPr lang="en-US" sz="1800" dirty="0" smtClean="0"/>
              <a:t>U.S. DOE Argonne National Laboratory</a:t>
            </a:r>
          </a:p>
          <a:p>
            <a:pPr lvl="1"/>
            <a:r>
              <a:rPr lang="en-US" sz="1800" dirty="0" smtClean="0"/>
              <a:t>U.S. Nuclear Regulatory Commission </a:t>
            </a:r>
          </a:p>
          <a:p>
            <a:pPr lvl="1"/>
            <a:r>
              <a:rPr lang="en-US" sz="1800" dirty="0" smtClean="0"/>
              <a:t>U.S. Department of Transportation</a:t>
            </a:r>
          </a:p>
        </p:txBody>
      </p:sp>
      <p:sp>
        <p:nvSpPr>
          <p:cNvPr id="7" name="Slide Number Placeholder 6"/>
          <p:cNvSpPr>
            <a:spLocks noGrp="1"/>
          </p:cNvSpPr>
          <p:nvPr>
            <p:ph type="sldNum" sz="quarter" idx="12"/>
          </p:nvPr>
        </p:nvSpPr>
        <p:spPr/>
        <p:txBody>
          <a:bodyPr/>
          <a:lstStyle/>
          <a:p>
            <a:fld id="{5E756A30-B8DA-42D2-B385-77E32997111D}"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5400" dirty="0"/>
              <a:t>Key </a:t>
            </a:r>
            <a:r>
              <a:rPr lang="en-US" sz="5400" dirty="0" smtClean="0"/>
              <a:t>Takeaways</a:t>
            </a:r>
            <a:endParaRPr lang="en-US" sz="5400" dirty="0"/>
          </a:p>
        </p:txBody>
      </p:sp>
      <p:sp>
        <p:nvSpPr>
          <p:cNvPr id="3" name="Content Placeholder 2"/>
          <p:cNvSpPr>
            <a:spLocks noGrp="1"/>
          </p:cNvSpPr>
          <p:nvPr>
            <p:ph idx="1"/>
          </p:nvPr>
        </p:nvSpPr>
        <p:spPr>
          <a:xfrm>
            <a:off x="76200" y="1775191"/>
            <a:ext cx="8915400" cy="4625609"/>
          </a:xfrm>
        </p:spPr>
        <p:txBody>
          <a:bodyPr>
            <a:noAutofit/>
          </a:bodyPr>
          <a:lstStyle/>
          <a:p>
            <a:pPr>
              <a:spcBef>
                <a:spcPts val="800"/>
              </a:spcBef>
              <a:spcAft>
                <a:spcPts val="800"/>
              </a:spcAft>
            </a:pPr>
            <a:r>
              <a:rPr lang="en-US" sz="2600" dirty="0" smtClean="0"/>
              <a:t>Social science-related work is evident </a:t>
            </a:r>
            <a:r>
              <a:rPr lang="en-US" sz="2600" dirty="0"/>
              <a:t>in the delivery of meteorological services </a:t>
            </a:r>
            <a:r>
              <a:rPr lang="en-US" sz="2600" dirty="0" smtClean="0"/>
              <a:t>as </a:t>
            </a:r>
            <a:r>
              <a:rPr lang="en-US" sz="2600" dirty="0"/>
              <a:t>the </a:t>
            </a:r>
            <a:r>
              <a:rPr lang="en-US" sz="2600" dirty="0" smtClean="0"/>
              <a:t>majority </a:t>
            </a:r>
            <a:r>
              <a:rPr lang="en-US" sz="2600" dirty="0"/>
              <a:t>of the public remains safe during severe weather </a:t>
            </a:r>
            <a:r>
              <a:rPr lang="en-US" sz="2600" dirty="0" smtClean="0"/>
              <a:t>and technological hazard events</a:t>
            </a:r>
            <a:r>
              <a:rPr lang="en-US" sz="2600" dirty="0"/>
              <a:t>. </a:t>
            </a:r>
            <a:endParaRPr lang="en-US" sz="2600" dirty="0" smtClean="0"/>
          </a:p>
          <a:p>
            <a:pPr>
              <a:spcBef>
                <a:spcPts val="800"/>
              </a:spcBef>
              <a:spcAft>
                <a:spcPts val="800"/>
              </a:spcAft>
            </a:pPr>
            <a:r>
              <a:rPr lang="en-US" sz="2600" dirty="0" smtClean="0"/>
              <a:t>Participants expressed a need </a:t>
            </a:r>
            <a:r>
              <a:rPr lang="en-US" sz="2600" dirty="0"/>
              <a:t>to further use, disseminate and communicate meteorological information in ways that the public </a:t>
            </a:r>
            <a:r>
              <a:rPr lang="en-US" sz="2600" dirty="0" smtClean="0"/>
              <a:t>understands.</a:t>
            </a:r>
          </a:p>
          <a:p>
            <a:pPr lvl="0">
              <a:spcBef>
                <a:spcPts val="800"/>
              </a:spcBef>
              <a:spcAft>
                <a:spcPts val="800"/>
              </a:spcAft>
            </a:pPr>
            <a:r>
              <a:rPr lang="en-US" sz="2600" i="1" dirty="0"/>
              <a:t>Risk communication</a:t>
            </a:r>
            <a:r>
              <a:rPr lang="en-US" sz="2600" dirty="0"/>
              <a:t>, the development and dissemination of effective messages for the different sectors of the public, was </a:t>
            </a:r>
            <a:r>
              <a:rPr lang="en-US" sz="2600" dirty="0" smtClean="0"/>
              <a:t>consistently </a:t>
            </a:r>
            <a:r>
              <a:rPr lang="en-US" sz="2600" dirty="0"/>
              <a:t>identified as the most important need for the agencies.</a:t>
            </a:r>
          </a:p>
          <a:p>
            <a:pPr>
              <a:spcBef>
                <a:spcPts val="800"/>
              </a:spcBef>
              <a:spcAft>
                <a:spcPts val="800"/>
              </a:spcAft>
            </a:pPr>
            <a:endParaRPr lang="en-US" sz="2600" dirty="0"/>
          </a:p>
        </p:txBody>
      </p:sp>
      <p:sp>
        <p:nvSpPr>
          <p:cNvPr id="4" name="Slide Number Placeholder 3"/>
          <p:cNvSpPr>
            <a:spLocks noGrp="1"/>
          </p:cNvSpPr>
          <p:nvPr>
            <p:ph type="sldNum" sz="quarter" idx="12"/>
          </p:nvPr>
        </p:nvSpPr>
        <p:spPr/>
        <p:txBody>
          <a:bodyPr/>
          <a:lstStyle/>
          <a:p>
            <a:fld id="{64BBE785-42FE-4897-8AE9-D8E2361080A4}"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600"/>
              </a:spcBef>
              <a:spcAft>
                <a:spcPts val="600"/>
              </a:spcAft>
            </a:pPr>
            <a:r>
              <a:rPr lang="en-US" dirty="0" smtClean="0"/>
              <a:t>More effective </a:t>
            </a:r>
            <a:r>
              <a:rPr lang="en-US" dirty="0"/>
              <a:t>mechanisms </a:t>
            </a:r>
            <a:r>
              <a:rPr lang="en-US" dirty="0" smtClean="0"/>
              <a:t>should be developed for </a:t>
            </a:r>
            <a:r>
              <a:rPr lang="en-US" dirty="0"/>
              <a:t>learning about, accessing, and implementing the breadth of social science research and expertise that exist in academia, professional organizations, governmental agencies and non-governmental agencies. </a:t>
            </a:r>
            <a:endParaRPr lang="en-US" strike="sngStrike" dirty="0"/>
          </a:p>
        </p:txBody>
      </p:sp>
      <p:sp>
        <p:nvSpPr>
          <p:cNvPr id="5" name="Title 1"/>
          <p:cNvSpPr>
            <a:spLocks noGrp="1"/>
          </p:cNvSpPr>
          <p:nvPr>
            <p:ph type="title"/>
          </p:nvPr>
        </p:nvSpPr>
        <p:spPr>
          <a:xfrm>
            <a:off x="457200" y="155448"/>
            <a:ext cx="8229600" cy="1252728"/>
          </a:xfrm>
        </p:spPr>
        <p:txBody>
          <a:bodyPr>
            <a:noAutofit/>
          </a:bodyPr>
          <a:lstStyle/>
          <a:p>
            <a:pPr lvl="0" algn="ctr"/>
            <a:r>
              <a:rPr lang="en-US" sz="5400" dirty="0"/>
              <a:t>Key </a:t>
            </a:r>
            <a:r>
              <a:rPr lang="en-US" sz="5400" dirty="0" smtClean="0"/>
              <a:t>Takeaways</a:t>
            </a:r>
            <a:endParaRPr lang="en-US" sz="5400" dirty="0"/>
          </a:p>
        </p:txBody>
      </p:sp>
      <p:sp>
        <p:nvSpPr>
          <p:cNvPr id="4" name="Slide Number Placeholder 3"/>
          <p:cNvSpPr>
            <a:spLocks noGrp="1"/>
          </p:cNvSpPr>
          <p:nvPr>
            <p:ph type="sldNum" sz="quarter" idx="12"/>
          </p:nvPr>
        </p:nvSpPr>
        <p:spPr/>
        <p:txBody>
          <a:bodyPr/>
          <a:lstStyle/>
          <a:p>
            <a:fld id="{64BBE785-42FE-4897-8AE9-D8E2361080A4}"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5400" dirty="0"/>
              <a:t>Key </a:t>
            </a:r>
            <a:r>
              <a:rPr lang="en-US" sz="5400" dirty="0" smtClean="0"/>
              <a:t>Takeaways</a:t>
            </a:r>
            <a:endParaRPr lang="en-US" sz="5400" dirty="0"/>
          </a:p>
        </p:txBody>
      </p:sp>
      <p:sp>
        <p:nvSpPr>
          <p:cNvPr id="3" name="Content Placeholder 2"/>
          <p:cNvSpPr>
            <a:spLocks noGrp="1"/>
          </p:cNvSpPr>
          <p:nvPr>
            <p:ph idx="1"/>
          </p:nvPr>
        </p:nvSpPr>
        <p:spPr>
          <a:xfrm>
            <a:off x="0" y="2667000"/>
            <a:ext cx="9144000" cy="4191000"/>
          </a:xfrm>
        </p:spPr>
        <p:txBody>
          <a:bodyPr>
            <a:normAutofit fontScale="92500" lnSpcReduction="20000"/>
          </a:bodyPr>
          <a:lstStyle/>
          <a:p>
            <a:pPr>
              <a:spcBef>
                <a:spcPts val="200"/>
              </a:spcBef>
              <a:spcAft>
                <a:spcPts val="200"/>
              </a:spcAft>
            </a:pPr>
            <a:r>
              <a:rPr lang="en-US" dirty="0" smtClean="0"/>
              <a:t>Emergency Management (e.g., Mobile, Alabama)</a:t>
            </a:r>
          </a:p>
          <a:p>
            <a:pPr lvl="1">
              <a:spcBef>
                <a:spcPts val="200"/>
              </a:spcBef>
              <a:spcAft>
                <a:spcPts val="200"/>
              </a:spcAft>
              <a:defRPr/>
            </a:pPr>
            <a:r>
              <a:rPr lang="en-US" sz="2600" dirty="0" smtClean="0"/>
              <a:t>Build appropriate relationships before the disaster</a:t>
            </a:r>
          </a:p>
          <a:p>
            <a:pPr lvl="1">
              <a:spcBef>
                <a:spcPts val="200"/>
              </a:spcBef>
              <a:spcAft>
                <a:spcPts val="200"/>
              </a:spcAft>
              <a:defRPr/>
            </a:pPr>
            <a:r>
              <a:rPr lang="en-US" sz="2600" dirty="0" smtClean="0"/>
              <a:t>Partner with:</a:t>
            </a:r>
          </a:p>
          <a:p>
            <a:pPr lvl="2">
              <a:spcBef>
                <a:spcPts val="200"/>
              </a:spcBef>
              <a:spcAft>
                <a:spcPts val="200"/>
              </a:spcAft>
              <a:defRPr/>
            </a:pPr>
            <a:r>
              <a:rPr lang="en-US" dirty="0" smtClean="0"/>
              <a:t>Elected Officials</a:t>
            </a:r>
          </a:p>
          <a:p>
            <a:pPr lvl="2">
              <a:spcBef>
                <a:spcPts val="200"/>
              </a:spcBef>
              <a:spcAft>
                <a:spcPts val="200"/>
              </a:spcAft>
              <a:defRPr/>
            </a:pPr>
            <a:r>
              <a:rPr lang="en-US" dirty="0" smtClean="0"/>
              <a:t>Media</a:t>
            </a:r>
          </a:p>
          <a:p>
            <a:pPr lvl="2">
              <a:spcBef>
                <a:spcPts val="200"/>
              </a:spcBef>
              <a:spcAft>
                <a:spcPts val="200"/>
              </a:spcAft>
              <a:defRPr/>
            </a:pPr>
            <a:r>
              <a:rPr lang="en-US" dirty="0" smtClean="0"/>
              <a:t>National Weather Service </a:t>
            </a:r>
          </a:p>
          <a:p>
            <a:pPr lvl="2">
              <a:spcBef>
                <a:spcPts val="200"/>
              </a:spcBef>
              <a:spcAft>
                <a:spcPts val="200"/>
              </a:spcAft>
              <a:defRPr/>
            </a:pPr>
            <a:r>
              <a:rPr lang="en-US" dirty="0" smtClean="0"/>
              <a:t>Citizens</a:t>
            </a:r>
          </a:p>
          <a:p>
            <a:pPr lvl="2">
              <a:spcBef>
                <a:spcPts val="200"/>
              </a:spcBef>
              <a:spcAft>
                <a:spcPts val="200"/>
              </a:spcAft>
              <a:defRPr/>
            </a:pPr>
            <a:r>
              <a:rPr lang="en-US" dirty="0" smtClean="0"/>
              <a:t>Non-traditional partners</a:t>
            </a:r>
          </a:p>
          <a:p>
            <a:pPr lvl="1">
              <a:spcBef>
                <a:spcPts val="200"/>
              </a:spcBef>
              <a:spcAft>
                <a:spcPts val="200"/>
              </a:spcAft>
              <a:defRPr/>
            </a:pPr>
            <a:r>
              <a:rPr lang="en-US" sz="2600" dirty="0" smtClean="0"/>
              <a:t>Closer professional relationships among response and recovery organizations in the planning process should translate into better coordination and teamwork in emergencies</a:t>
            </a:r>
          </a:p>
          <a:p>
            <a:pPr lvl="2">
              <a:spcBef>
                <a:spcPts val="200"/>
              </a:spcBef>
              <a:spcAft>
                <a:spcPts val="200"/>
              </a:spcAft>
              <a:defRPr/>
            </a:pPr>
            <a:r>
              <a:rPr lang="en-US" dirty="0" smtClean="0"/>
              <a:t>Collaboration is key; build a ‘culture of preparedness’</a:t>
            </a:r>
          </a:p>
          <a:p>
            <a:pPr lvl="1">
              <a:spcBef>
                <a:spcPts val="200"/>
              </a:spcBef>
              <a:spcAft>
                <a:spcPts val="200"/>
              </a:spcAft>
              <a:defRPr/>
            </a:pPr>
            <a:endParaRPr lang="en-US" sz="2800" dirty="0" smtClean="0"/>
          </a:p>
          <a:p>
            <a:pPr lvl="2">
              <a:spcBef>
                <a:spcPts val="200"/>
              </a:spcBef>
              <a:spcAft>
                <a:spcPts val="200"/>
              </a:spcAft>
              <a:defRPr/>
            </a:pPr>
            <a:endParaRPr lang="en-US" dirty="0" smtClean="0"/>
          </a:p>
          <a:p>
            <a:pPr lvl="2">
              <a:spcBef>
                <a:spcPts val="200"/>
              </a:spcBef>
              <a:spcAft>
                <a:spcPts val="200"/>
              </a:spcAft>
              <a:buNone/>
              <a:defRPr/>
            </a:pPr>
            <a:endParaRPr lang="en-US" dirty="0" smtClean="0"/>
          </a:p>
        </p:txBody>
      </p:sp>
      <p:sp>
        <p:nvSpPr>
          <p:cNvPr id="5" name="Rectangle 4"/>
          <p:cNvSpPr/>
          <p:nvPr/>
        </p:nvSpPr>
        <p:spPr>
          <a:xfrm>
            <a:off x="0" y="1524000"/>
            <a:ext cx="9144000" cy="646331"/>
          </a:xfrm>
          <a:prstGeom prst="rect">
            <a:avLst/>
          </a:prstGeom>
        </p:spPr>
        <p:txBody>
          <a:bodyPr wrap="square">
            <a:spAutoFit/>
          </a:bodyPr>
          <a:lstStyle/>
          <a:p>
            <a:pPr algn="ctr">
              <a:spcBef>
                <a:spcPts val="200"/>
              </a:spcBef>
              <a:spcAft>
                <a:spcPts val="200"/>
              </a:spcAft>
            </a:pPr>
            <a:r>
              <a:rPr lang="en-US" b="1" i="1" dirty="0" smtClean="0">
                <a:solidFill>
                  <a:srgbClr val="000099"/>
                </a:solidFill>
              </a:rPr>
              <a:t>Social science-related work is evident in the delivery of meteorological services as the majority of the public remains safe during severe weather and technological hazard events.</a:t>
            </a:r>
            <a:endParaRPr lang="en-US" b="1" i="1" dirty="0">
              <a:solidFill>
                <a:srgbClr val="000099"/>
              </a:solidFill>
            </a:endParaRPr>
          </a:p>
        </p:txBody>
      </p:sp>
      <p:sp>
        <p:nvSpPr>
          <p:cNvPr id="7" name="Slide Number Placeholder 6"/>
          <p:cNvSpPr>
            <a:spLocks noGrp="1"/>
          </p:cNvSpPr>
          <p:nvPr>
            <p:ph type="sldNum" sz="quarter" idx="12"/>
          </p:nvPr>
        </p:nvSpPr>
        <p:spPr/>
        <p:txBody>
          <a:bodyPr/>
          <a:lstStyle/>
          <a:p>
            <a:fld id="{64BBE785-42FE-4897-8AE9-D8E2361080A4}"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5400" dirty="0"/>
              <a:t>Key </a:t>
            </a:r>
            <a:r>
              <a:rPr lang="en-US" sz="5400" dirty="0" smtClean="0"/>
              <a:t>Takeaways</a:t>
            </a:r>
            <a:endParaRPr lang="en-US" sz="5400" dirty="0"/>
          </a:p>
        </p:txBody>
      </p:sp>
      <p:sp>
        <p:nvSpPr>
          <p:cNvPr id="3" name="Content Placeholder 2"/>
          <p:cNvSpPr>
            <a:spLocks noGrp="1"/>
          </p:cNvSpPr>
          <p:nvPr>
            <p:ph idx="1"/>
          </p:nvPr>
        </p:nvSpPr>
        <p:spPr>
          <a:xfrm>
            <a:off x="0" y="2819400"/>
            <a:ext cx="9144000" cy="3657600"/>
          </a:xfrm>
        </p:spPr>
        <p:txBody>
          <a:bodyPr>
            <a:normAutofit fontScale="85000" lnSpcReduction="10000"/>
          </a:bodyPr>
          <a:lstStyle/>
          <a:p>
            <a:pPr>
              <a:spcBef>
                <a:spcPts val="800"/>
              </a:spcBef>
              <a:spcAft>
                <a:spcPts val="800"/>
              </a:spcAft>
            </a:pPr>
            <a:r>
              <a:rPr lang="en-US" dirty="0" smtClean="0"/>
              <a:t>DoD (Air Force and Navy)</a:t>
            </a:r>
          </a:p>
          <a:p>
            <a:pPr lvl="1">
              <a:spcBef>
                <a:spcPts val="800"/>
              </a:spcBef>
              <a:spcAft>
                <a:spcPts val="800"/>
              </a:spcAft>
              <a:defRPr/>
            </a:pPr>
            <a:r>
              <a:rPr lang="en-US" dirty="0" smtClean="0"/>
              <a:t>Warnings and advisory </a:t>
            </a:r>
            <a:r>
              <a:rPr lang="en-US" dirty="0" err="1" smtClean="0"/>
              <a:t>leadtime</a:t>
            </a:r>
            <a:r>
              <a:rPr lang="en-US" dirty="0" smtClean="0"/>
              <a:t> driven by </a:t>
            </a:r>
            <a:r>
              <a:rPr lang="en-US" dirty="0" err="1" smtClean="0"/>
              <a:t>warfighter</a:t>
            </a:r>
            <a:r>
              <a:rPr lang="en-US" dirty="0" smtClean="0"/>
              <a:t> requirements; based on time needed to take actions.</a:t>
            </a:r>
          </a:p>
          <a:p>
            <a:pPr lvl="2">
              <a:spcBef>
                <a:spcPts val="800"/>
              </a:spcBef>
              <a:spcAft>
                <a:spcPts val="800"/>
              </a:spcAft>
              <a:defRPr/>
            </a:pPr>
            <a:r>
              <a:rPr lang="en-US" dirty="0" smtClean="0"/>
              <a:t>For example, base commanders must make decisions to move assets (ships / aircraft) out of harms way in advance of some events (e.g., hurricanes).</a:t>
            </a:r>
          </a:p>
          <a:p>
            <a:pPr lvl="3">
              <a:spcBef>
                <a:spcPts val="800"/>
              </a:spcBef>
              <a:spcAft>
                <a:spcPts val="800"/>
              </a:spcAft>
            </a:pPr>
            <a:r>
              <a:rPr lang="en-US" dirty="0" smtClean="0"/>
              <a:t>At least 72 hours for ship sortie (120 hours desired) and aircraft 36-48 hours.</a:t>
            </a:r>
          </a:p>
          <a:p>
            <a:pPr lvl="1">
              <a:spcBef>
                <a:spcPts val="800"/>
              </a:spcBef>
              <a:spcAft>
                <a:spcPts val="800"/>
              </a:spcAft>
            </a:pPr>
            <a:r>
              <a:rPr lang="en-US" dirty="0" smtClean="0"/>
              <a:t>Bottom line: Air Force and Navy weather personnel work closely with leadership to meet </a:t>
            </a:r>
            <a:r>
              <a:rPr lang="en-US" dirty="0" err="1" smtClean="0"/>
              <a:t>warfighter</a:t>
            </a:r>
            <a:r>
              <a:rPr lang="en-US" dirty="0" smtClean="0"/>
              <a:t> needs.</a:t>
            </a:r>
          </a:p>
          <a:p>
            <a:pPr lvl="2">
              <a:spcBef>
                <a:spcPts val="800"/>
              </a:spcBef>
              <a:spcAft>
                <a:spcPts val="800"/>
              </a:spcAft>
              <a:buNone/>
              <a:defRPr/>
            </a:pPr>
            <a:endParaRPr lang="en-US" dirty="0" smtClean="0"/>
          </a:p>
        </p:txBody>
      </p:sp>
      <p:sp>
        <p:nvSpPr>
          <p:cNvPr id="9" name="Rectangle 8"/>
          <p:cNvSpPr/>
          <p:nvPr/>
        </p:nvSpPr>
        <p:spPr>
          <a:xfrm>
            <a:off x="0" y="1524000"/>
            <a:ext cx="9144000" cy="646331"/>
          </a:xfrm>
          <a:prstGeom prst="rect">
            <a:avLst/>
          </a:prstGeom>
        </p:spPr>
        <p:txBody>
          <a:bodyPr wrap="square">
            <a:spAutoFit/>
          </a:bodyPr>
          <a:lstStyle/>
          <a:p>
            <a:pPr algn="ctr">
              <a:spcBef>
                <a:spcPts val="200"/>
              </a:spcBef>
              <a:spcAft>
                <a:spcPts val="200"/>
              </a:spcAft>
            </a:pPr>
            <a:r>
              <a:rPr lang="en-US" b="1" i="1" dirty="0" smtClean="0">
                <a:solidFill>
                  <a:srgbClr val="000099"/>
                </a:solidFill>
              </a:rPr>
              <a:t>Social science-related work is evident in the delivery of meteorological services as the majority of the public remains safe during severe weather and technological hazard events.</a:t>
            </a:r>
            <a:endParaRPr lang="en-US" b="1" i="1" dirty="0">
              <a:solidFill>
                <a:srgbClr val="000099"/>
              </a:solidFill>
            </a:endParaRPr>
          </a:p>
        </p:txBody>
      </p:sp>
      <p:sp>
        <p:nvSpPr>
          <p:cNvPr id="7" name="Slide Number Placeholder 6"/>
          <p:cNvSpPr>
            <a:spLocks noGrp="1"/>
          </p:cNvSpPr>
          <p:nvPr>
            <p:ph type="sldNum" sz="quarter" idx="12"/>
          </p:nvPr>
        </p:nvSpPr>
        <p:spPr/>
        <p:txBody>
          <a:bodyPr/>
          <a:lstStyle/>
          <a:p>
            <a:fld id="{64BBE785-42FE-4897-8AE9-D8E2361080A4}"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5400" dirty="0"/>
              <a:t>Key </a:t>
            </a:r>
            <a:r>
              <a:rPr lang="en-US" sz="5400" dirty="0" smtClean="0"/>
              <a:t>Takeaways</a:t>
            </a:r>
            <a:endParaRPr lang="en-US" sz="5400" dirty="0"/>
          </a:p>
        </p:txBody>
      </p:sp>
      <p:sp>
        <p:nvSpPr>
          <p:cNvPr id="3" name="Content Placeholder 2"/>
          <p:cNvSpPr>
            <a:spLocks noGrp="1"/>
          </p:cNvSpPr>
          <p:nvPr>
            <p:ph idx="1"/>
          </p:nvPr>
        </p:nvSpPr>
        <p:spPr>
          <a:xfrm>
            <a:off x="0" y="2590800"/>
            <a:ext cx="9144000" cy="4061346"/>
          </a:xfrm>
        </p:spPr>
        <p:txBody>
          <a:bodyPr>
            <a:normAutofit fontScale="85000" lnSpcReduction="20000"/>
          </a:bodyPr>
          <a:lstStyle/>
          <a:p>
            <a:pPr>
              <a:spcBef>
                <a:spcPts val="500"/>
              </a:spcBef>
              <a:spcAft>
                <a:spcPts val="500"/>
              </a:spcAft>
            </a:pPr>
            <a:r>
              <a:rPr lang="en-US" dirty="0" smtClean="0"/>
              <a:t>National Weather Service</a:t>
            </a:r>
          </a:p>
          <a:p>
            <a:pPr lvl="1">
              <a:spcBef>
                <a:spcPts val="500"/>
              </a:spcBef>
              <a:spcAft>
                <a:spcPts val="500"/>
              </a:spcAft>
              <a:defRPr/>
            </a:pPr>
            <a:r>
              <a:rPr lang="en-US" sz="2600" dirty="0" smtClean="0"/>
              <a:t>Understand that the words used to communicate weather predictions are important.</a:t>
            </a:r>
          </a:p>
          <a:p>
            <a:pPr lvl="2">
              <a:spcBef>
                <a:spcPts val="500"/>
              </a:spcBef>
              <a:spcAft>
                <a:spcPts val="500"/>
              </a:spcAft>
              <a:defRPr/>
            </a:pPr>
            <a:r>
              <a:rPr lang="en-US" dirty="0" smtClean="0"/>
              <a:t>History</a:t>
            </a:r>
          </a:p>
          <a:p>
            <a:pPr lvl="3">
              <a:spcBef>
                <a:spcPts val="500"/>
              </a:spcBef>
              <a:spcAft>
                <a:spcPts val="500"/>
              </a:spcAft>
              <a:defRPr/>
            </a:pPr>
            <a:r>
              <a:rPr lang="en-US" sz="2200" dirty="0" smtClean="0"/>
              <a:t>Early 70s, NWS engaged social scientists to fine tune and reword warnings to ensure right message delivered to EMs, 1</a:t>
            </a:r>
            <a:r>
              <a:rPr lang="en-US" sz="2200" baseline="30000" dirty="0" smtClean="0"/>
              <a:t>st</a:t>
            </a:r>
            <a:r>
              <a:rPr lang="en-US" sz="2200" dirty="0" smtClean="0"/>
              <a:t> responders, and media.</a:t>
            </a:r>
          </a:p>
          <a:p>
            <a:pPr lvl="3">
              <a:spcBef>
                <a:spcPts val="500"/>
              </a:spcBef>
              <a:spcAft>
                <a:spcPts val="500"/>
              </a:spcAft>
              <a:defRPr/>
            </a:pPr>
            <a:r>
              <a:rPr lang="en-US" sz="2200" dirty="0" smtClean="0"/>
              <a:t>Developed course: </a:t>
            </a:r>
            <a:r>
              <a:rPr lang="en-US" sz="2200" i="1" dirty="0" smtClean="0"/>
              <a:t>Warning—A Call to Action.</a:t>
            </a:r>
          </a:p>
          <a:p>
            <a:pPr lvl="4">
              <a:spcBef>
                <a:spcPts val="500"/>
              </a:spcBef>
              <a:spcAft>
                <a:spcPts val="500"/>
              </a:spcAft>
              <a:defRPr/>
            </a:pPr>
            <a:r>
              <a:rPr lang="en-US" sz="2200" dirty="0" smtClean="0"/>
              <a:t>Designed to communicate key factors that best motivate people to act</a:t>
            </a:r>
          </a:p>
          <a:p>
            <a:pPr lvl="1">
              <a:spcBef>
                <a:spcPts val="500"/>
              </a:spcBef>
              <a:spcAft>
                <a:spcPts val="500"/>
              </a:spcAft>
              <a:defRPr/>
            </a:pPr>
            <a:r>
              <a:rPr lang="en-US" sz="2600" dirty="0" smtClean="0"/>
              <a:t>Inclusion of social sciences into delivery of meteorological services has a long and significant history.</a:t>
            </a:r>
          </a:p>
          <a:p>
            <a:pPr lvl="2">
              <a:spcBef>
                <a:spcPts val="500"/>
              </a:spcBef>
              <a:spcAft>
                <a:spcPts val="500"/>
              </a:spcAft>
              <a:defRPr/>
            </a:pPr>
            <a:r>
              <a:rPr lang="en-US" dirty="0" smtClean="0"/>
              <a:t>Work must continue as NWS partners to ensure safety of the people.</a:t>
            </a:r>
          </a:p>
          <a:p>
            <a:pPr lvl="2">
              <a:spcBef>
                <a:spcPts val="500"/>
              </a:spcBef>
              <a:spcAft>
                <a:spcPts val="500"/>
              </a:spcAft>
              <a:buNone/>
              <a:defRPr/>
            </a:pPr>
            <a:endParaRPr lang="en-US" dirty="0" smtClean="0"/>
          </a:p>
        </p:txBody>
      </p:sp>
      <p:sp>
        <p:nvSpPr>
          <p:cNvPr id="9" name="Rectangle 8"/>
          <p:cNvSpPr/>
          <p:nvPr/>
        </p:nvSpPr>
        <p:spPr>
          <a:xfrm>
            <a:off x="0" y="1524000"/>
            <a:ext cx="9144000" cy="646331"/>
          </a:xfrm>
          <a:prstGeom prst="rect">
            <a:avLst/>
          </a:prstGeom>
        </p:spPr>
        <p:txBody>
          <a:bodyPr wrap="square">
            <a:spAutoFit/>
          </a:bodyPr>
          <a:lstStyle/>
          <a:p>
            <a:pPr algn="ctr">
              <a:spcBef>
                <a:spcPts val="200"/>
              </a:spcBef>
              <a:spcAft>
                <a:spcPts val="200"/>
              </a:spcAft>
            </a:pPr>
            <a:r>
              <a:rPr lang="en-US" b="1" i="1" dirty="0" smtClean="0">
                <a:solidFill>
                  <a:srgbClr val="000099"/>
                </a:solidFill>
              </a:rPr>
              <a:t>Social science-related work is evident in the delivery of meteorological services as the majority of the public remains safe during severe weather and technological hazard events.</a:t>
            </a:r>
            <a:endParaRPr lang="en-US" b="1" i="1" dirty="0">
              <a:solidFill>
                <a:srgbClr val="000099"/>
              </a:solidFill>
            </a:endParaRPr>
          </a:p>
        </p:txBody>
      </p:sp>
      <p:sp>
        <p:nvSpPr>
          <p:cNvPr id="7" name="Slide Number Placeholder 6"/>
          <p:cNvSpPr>
            <a:spLocks noGrp="1"/>
          </p:cNvSpPr>
          <p:nvPr>
            <p:ph type="sldNum" sz="quarter" idx="12"/>
          </p:nvPr>
        </p:nvSpPr>
        <p:spPr/>
        <p:txBody>
          <a:bodyPr/>
          <a:lstStyle/>
          <a:p>
            <a:fld id="{64BBE785-42FE-4897-8AE9-D8E2361080A4}"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652</TotalTime>
  <Words>1471</Words>
  <Application>Microsoft Office PowerPoint</Application>
  <PresentationFormat>On-screen Show (4:3)</PresentationFormat>
  <Paragraphs>190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Module</vt:lpstr>
      <vt:lpstr>Mini-Workshop Results: FRAMING THE QUESTIONS – ADDRESSING THE NEEDS</vt:lpstr>
      <vt:lpstr>The IHC Mandate</vt:lpstr>
      <vt:lpstr>Mini-Workshop Objectives </vt:lpstr>
      <vt:lpstr>Facilitators &amp; Participants</vt:lpstr>
      <vt:lpstr>Key Takeaways</vt:lpstr>
      <vt:lpstr>Key Takeaways</vt:lpstr>
      <vt:lpstr>Key Takeaways</vt:lpstr>
      <vt:lpstr>Key Takeaways</vt:lpstr>
      <vt:lpstr>Key Takeaways</vt:lpstr>
      <vt:lpstr>Potential Government Actions</vt:lpstr>
      <vt:lpstr>Knowledge Transfer</vt:lpstr>
      <vt:lpstr>Vulnerability Assessment</vt:lpstr>
      <vt:lpstr>Risk Communication</vt:lpstr>
      <vt:lpstr>Slide 14</vt:lpstr>
      <vt:lpstr>End-to-End Analysis</vt:lpstr>
      <vt:lpstr>  Decision Support </vt:lpstr>
      <vt:lpstr>Partnering</vt:lpstr>
      <vt:lpstr>Slide 18</vt:lpstr>
      <vt:lpstr>Possible  Ways Forward</vt:lpstr>
      <vt:lpstr>Slide 20</vt:lpstr>
      <vt:lpstr>Slide 21</vt:lpstr>
    </vt:vector>
  </TitlesOfParts>
  <Company>Oklahoma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FRAMING THE QUESTIONS – ADDRESSING THE NEEDS</dc:title>
  <dc:creator>Brenda</dc:creator>
  <cp:lastModifiedBy>Brenda</cp:lastModifiedBy>
  <cp:revision>61</cp:revision>
  <dcterms:created xsi:type="dcterms:W3CDTF">2010-06-20T18:22:27Z</dcterms:created>
  <dcterms:modified xsi:type="dcterms:W3CDTF">2011-03-02T23:17:29Z</dcterms:modified>
</cp:coreProperties>
</file>