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bin" ContentType="application/vnd.openxmlformats-officedocument.oleObject"/>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slideLayouts/slideLayout161.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theme/theme15.xml" ContentType="application/vnd.openxmlformats-officedocument.theme+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844" r:id="rId2"/>
    <p:sldMasterId id="2147483857" r:id="rId3"/>
    <p:sldMasterId id="2147483952" r:id="rId4"/>
    <p:sldMasterId id="2147484019" r:id="rId5"/>
    <p:sldMasterId id="2147484032" r:id="rId6"/>
    <p:sldMasterId id="2147484045" r:id="rId7"/>
    <p:sldMasterId id="2147484592" r:id="rId8"/>
    <p:sldMasterId id="2147485654" r:id="rId9"/>
    <p:sldMasterId id="2147489081" r:id="rId10"/>
    <p:sldMasterId id="2147491781" r:id="rId11"/>
    <p:sldMasterId id="2147492673" r:id="rId12"/>
    <p:sldMasterId id="2147493519" r:id="rId13"/>
  </p:sldMasterIdLst>
  <p:notesMasterIdLst>
    <p:notesMasterId r:id="rId36"/>
  </p:notesMasterIdLst>
  <p:handoutMasterIdLst>
    <p:handoutMasterId r:id="rId37"/>
  </p:handoutMasterIdLst>
  <p:sldIdLst>
    <p:sldId id="728" r:id="rId14"/>
    <p:sldId id="767" r:id="rId15"/>
    <p:sldId id="719" r:id="rId16"/>
    <p:sldId id="751" r:id="rId17"/>
    <p:sldId id="776" r:id="rId18"/>
    <p:sldId id="777" r:id="rId19"/>
    <p:sldId id="778" r:id="rId20"/>
    <p:sldId id="779" r:id="rId21"/>
    <p:sldId id="780" r:id="rId22"/>
    <p:sldId id="771" r:id="rId23"/>
    <p:sldId id="782" r:id="rId24"/>
    <p:sldId id="783" r:id="rId25"/>
    <p:sldId id="774" r:id="rId26"/>
    <p:sldId id="784" r:id="rId27"/>
    <p:sldId id="785" r:id="rId28"/>
    <p:sldId id="786" r:id="rId29"/>
    <p:sldId id="775" r:id="rId30"/>
    <p:sldId id="765" r:id="rId31"/>
    <p:sldId id="762" r:id="rId32"/>
    <p:sldId id="687" r:id="rId33"/>
    <p:sldId id="705" r:id="rId34"/>
    <p:sldId id="678" r:id="rId35"/>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50"/>
    <a:srgbClr val="A3EAFB"/>
    <a:srgbClr val="000066"/>
    <a:srgbClr val="6600CC"/>
    <a:srgbClr val="A50021"/>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0" autoAdjust="0"/>
    <p:restoredTop sz="95460" autoAdjust="0"/>
  </p:normalViewPr>
  <p:slideViewPr>
    <p:cSldViewPr>
      <p:cViewPr varScale="1">
        <p:scale>
          <a:sx n="65" d="100"/>
          <a:sy n="65" d="100"/>
        </p:scale>
        <p:origin x="-1094"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541" tIns="45770" rIns="91541" bIns="45770" rtlCol="0"/>
          <a:lstStyle>
            <a:lvl1pPr algn="l">
              <a:defRPr sz="1200"/>
            </a:lvl1pPr>
          </a:lstStyle>
          <a:p>
            <a:pPr>
              <a:defRPr/>
            </a:pPr>
            <a:endParaRPr lang="en-US"/>
          </a:p>
        </p:txBody>
      </p:sp>
      <p:sp>
        <p:nvSpPr>
          <p:cNvPr id="3" name="Date Placeholder 2"/>
          <p:cNvSpPr>
            <a:spLocks noGrp="1"/>
          </p:cNvSpPr>
          <p:nvPr>
            <p:ph type="dt" sz="quarter" idx="1"/>
          </p:nvPr>
        </p:nvSpPr>
        <p:spPr>
          <a:xfrm>
            <a:off x="3975100" y="0"/>
            <a:ext cx="3043238" cy="465138"/>
          </a:xfrm>
          <a:prstGeom prst="rect">
            <a:avLst/>
          </a:prstGeom>
        </p:spPr>
        <p:txBody>
          <a:bodyPr vert="horz" lIns="91541" tIns="45770" rIns="91541" bIns="45770" rtlCol="0"/>
          <a:lstStyle>
            <a:lvl1pPr algn="r">
              <a:defRPr sz="1200"/>
            </a:lvl1pPr>
          </a:lstStyle>
          <a:p>
            <a:pPr>
              <a:defRPr/>
            </a:pPr>
            <a:fld id="{E350A68A-9D03-4E26-BD08-F3626A26265D}" type="datetimeFigureOut">
              <a:rPr lang="en-US"/>
              <a:pPr>
                <a:defRPr/>
              </a:pPr>
              <a:t>3/2/2010</a:t>
            </a:fld>
            <a:endParaRPr lang="en-US"/>
          </a:p>
        </p:txBody>
      </p:sp>
      <p:sp>
        <p:nvSpPr>
          <p:cNvPr id="4" name="Footer Placeholder 3"/>
          <p:cNvSpPr>
            <a:spLocks noGrp="1"/>
          </p:cNvSpPr>
          <p:nvPr>
            <p:ph type="ftr" sz="quarter" idx="2"/>
          </p:nvPr>
        </p:nvSpPr>
        <p:spPr>
          <a:xfrm>
            <a:off x="0" y="8839200"/>
            <a:ext cx="3043238" cy="465138"/>
          </a:xfrm>
          <a:prstGeom prst="rect">
            <a:avLst/>
          </a:prstGeom>
        </p:spPr>
        <p:txBody>
          <a:bodyPr vert="horz" lIns="91541" tIns="45770" rIns="91541" bIns="4577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5100" y="8839200"/>
            <a:ext cx="3043238" cy="465138"/>
          </a:xfrm>
          <a:prstGeom prst="rect">
            <a:avLst/>
          </a:prstGeom>
        </p:spPr>
        <p:txBody>
          <a:bodyPr vert="horz" lIns="91541" tIns="45770" rIns="91541" bIns="45770" rtlCol="0" anchor="b"/>
          <a:lstStyle>
            <a:lvl1pPr algn="r">
              <a:defRPr sz="1200"/>
            </a:lvl1pPr>
          </a:lstStyle>
          <a:p>
            <a:pPr>
              <a:defRPr/>
            </a:pPr>
            <a:fld id="{908EC1CC-920E-4AAC-B24B-2A837111239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3279" tIns="46640" rIns="93279" bIns="46640" numCol="1" anchor="t" anchorCtr="0" compatLnSpc="1">
            <a:prstTxWarp prst="textNoShape">
              <a:avLst/>
            </a:prstTxWarp>
          </a:bodyPr>
          <a:lstStyle>
            <a:lvl1pPr defTabSz="932888">
              <a:defRPr sz="1200"/>
            </a:lvl1pPr>
          </a:lstStyle>
          <a:p>
            <a:pPr>
              <a:defRPr/>
            </a:pPr>
            <a:endParaRPr lang="en-US"/>
          </a:p>
        </p:txBody>
      </p:sp>
      <p:sp>
        <p:nvSpPr>
          <p:cNvPr id="5123" name="Rectangle 3"/>
          <p:cNvSpPr>
            <a:spLocks noGrp="1" noChangeArrowheads="1"/>
          </p:cNvSpPr>
          <p:nvPr>
            <p:ph type="dt" idx="1"/>
          </p:nvPr>
        </p:nvSpPr>
        <p:spPr bwMode="auto">
          <a:xfrm>
            <a:off x="3975100" y="0"/>
            <a:ext cx="3043238" cy="465138"/>
          </a:xfrm>
          <a:prstGeom prst="rect">
            <a:avLst/>
          </a:prstGeom>
          <a:noFill/>
          <a:ln w="9525">
            <a:noFill/>
            <a:miter lim="800000"/>
            <a:headEnd/>
            <a:tailEnd/>
          </a:ln>
          <a:effectLst/>
        </p:spPr>
        <p:txBody>
          <a:bodyPr vert="horz" wrap="square" lIns="93279" tIns="46640" rIns="93279" bIns="46640" numCol="1" anchor="t" anchorCtr="0" compatLnSpc="1">
            <a:prstTxWarp prst="textNoShape">
              <a:avLst/>
            </a:prstTxWarp>
          </a:bodyPr>
          <a:lstStyle>
            <a:lvl1pPr algn="r" defTabSz="932888">
              <a:defRPr sz="1200"/>
            </a:lvl1pPr>
          </a:lstStyle>
          <a:p>
            <a:pPr>
              <a:defRPr/>
            </a:pPr>
            <a:endParaRPr lang="en-US"/>
          </a:p>
        </p:txBody>
      </p:sp>
      <p:sp>
        <p:nvSpPr>
          <p:cNvPr id="40964" name="Rectangle 4"/>
          <p:cNvSpPr>
            <a:spLocks noRot="1" noChangeArrowheads="1" noTextEdit="1"/>
          </p:cNvSpPr>
          <p:nvPr>
            <p:ph type="sldImg" idx="2"/>
          </p:nvPr>
        </p:nvSpPr>
        <p:spPr bwMode="auto">
          <a:xfrm>
            <a:off x="1182688" y="696913"/>
            <a:ext cx="4654550" cy="3490912"/>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3263" y="4421188"/>
            <a:ext cx="5613400" cy="4187825"/>
          </a:xfrm>
          <a:prstGeom prst="rect">
            <a:avLst/>
          </a:prstGeom>
          <a:noFill/>
          <a:ln w="9525">
            <a:noFill/>
            <a:miter lim="800000"/>
            <a:headEnd/>
            <a:tailEnd/>
          </a:ln>
          <a:effectLst/>
        </p:spPr>
        <p:txBody>
          <a:bodyPr vert="horz" wrap="square" lIns="93279" tIns="46640" rIns="93279" bIns="4664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9200"/>
            <a:ext cx="3043238" cy="465138"/>
          </a:xfrm>
          <a:prstGeom prst="rect">
            <a:avLst/>
          </a:prstGeom>
          <a:noFill/>
          <a:ln w="9525">
            <a:noFill/>
            <a:miter lim="800000"/>
            <a:headEnd/>
            <a:tailEnd/>
          </a:ln>
          <a:effectLst/>
        </p:spPr>
        <p:txBody>
          <a:bodyPr vert="horz" wrap="square" lIns="93279" tIns="46640" rIns="93279" bIns="46640" numCol="1" anchor="b" anchorCtr="0" compatLnSpc="1">
            <a:prstTxWarp prst="textNoShape">
              <a:avLst/>
            </a:prstTxWarp>
          </a:bodyPr>
          <a:lstStyle>
            <a:lvl1pPr defTabSz="932888">
              <a:defRPr sz="1200"/>
            </a:lvl1pPr>
          </a:lstStyle>
          <a:p>
            <a:pPr>
              <a:defRPr/>
            </a:pPr>
            <a:endParaRPr lang="en-US"/>
          </a:p>
        </p:txBody>
      </p:sp>
      <p:sp>
        <p:nvSpPr>
          <p:cNvPr id="5127" name="Rectangle 7"/>
          <p:cNvSpPr>
            <a:spLocks noGrp="1" noChangeArrowheads="1"/>
          </p:cNvSpPr>
          <p:nvPr>
            <p:ph type="sldNum" sz="quarter" idx="5"/>
          </p:nvPr>
        </p:nvSpPr>
        <p:spPr bwMode="auto">
          <a:xfrm>
            <a:off x="3975100" y="8839200"/>
            <a:ext cx="3043238" cy="465138"/>
          </a:xfrm>
          <a:prstGeom prst="rect">
            <a:avLst/>
          </a:prstGeom>
          <a:noFill/>
          <a:ln w="9525">
            <a:noFill/>
            <a:miter lim="800000"/>
            <a:headEnd/>
            <a:tailEnd/>
          </a:ln>
          <a:effectLst/>
        </p:spPr>
        <p:txBody>
          <a:bodyPr vert="horz" wrap="square" lIns="93279" tIns="46640" rIns="93279" bIns="46640" numCol="1" anchor="b" anchorCtr="0" compatLnSpc="1">
            <a:prstTxWarp prst="textNoShape">
              <a:avLst/>
            </a:prstTxWarp>
          </a:bodyPr>
          <a:lstStyle>
            <a:lvl1pPr algn="r" defTabSz="932888">
              <a:defRPr sz="1200"/>
            </a:lvl1pPr>
          </a:lstStyle>
          <a:p>
            <a:pPr>
              <a:defRPr/>
            </a:pPr>
            <a:fld id="{6BE0A0CE-9775-48DD-8D6A-4D1E54C6F27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defTabSz="931863"/>
            <a:fld id="{C9ED0196-59D9-40D6-AC4F-0E82557F4D15}" type="slidenum">
              <a:rPr lang="en-US" smtClean="0">
                <a:solidFill>
                  <a:srgbClr val="000000"/>
                </a:solidFill>
              </a:rPr>
              <a:pPr defTabSz="931863"/>
              <a:t>1</a:t>
            </a:fld>
            <a:endParaRPr lang="en-US" smtClean="0">
              <a:solidFill>
                <a:srgbClr val="000000"/>
              </a:solidFill>
            </a:endParaRPr>
          </a:p>
        </p:txBody>
      </p:sp>
      <p:sp>
        <p:nvSpPr>
          <p:cNvPr id="41987" name="Rectangle 2"/>
          <p:cNvSpPr>
            <a:spLocks noRot="1" noChangeArrowheads="1" noTextEdit="1"/>
          </p:cNvSpPr>
          <p:nvPr>
            <p:ph type="sldImg"/>
          </p:nvPr>
        </p:nvSpPr>
        <p:spPr>
          <a:xfrm>
            <a:off x="1182688" y="695325"/>
            <a:ext cx="4654550" cy="3490913"/>
          </a:xfrm>
          <a:ln/>
        </p:spPr>
      </p:sp>
      <p:sp>
        <p:nvSpPr>
          <p:cNvPr id="41988" name="Rectangle 3"/>
          <p:cNvSpPr>
            <a:spLocks noGrp="1" noChangeArrowheads="1"/>
          </p:cNvSpPr>
          <p:nvPr>
            <p:ph type="body" idx="1"/>
          </p:nvPr>
        </p:nvSpPr>
        <p:spPr>
          <a:xfrm>
            <a:off x="703263" y="4421188"/>
            <a:ext cx="5613400" cy="4189412"/>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defTabSz="931863"/>
            <a:fld id="{4F650CED-B45F-491C-B12D-D8169858A4D9}" type="slidenum">
              <a:rPr lang="en-US" smtClean="0">
                <a:solidFill>
                  <a:srgbClr val="000000"/>
                </a:solidFill>
              </a:rPr>
              <a:pPr defTabSz="931863"/>
              <a:t>2</a:t>
            </a:fld>
            <a:endParaRPr lang="en-US" smtClean="0">
              <a:solidFill>
                <a:srgbClr val="000000"/>
              </a:solidFill>
            </a:endParaRPr>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smtClean="0"/>
              <a:t>Just how active are we as Southern States? All the US hurricane landfalls in 2004 and 2005 were in our group of Southern States.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defTabSz="931863"/>
            <a:fld id="{CF0B4913-48BC-48CB-8F45-EBC0EBC83D05}" type="slidenum">
              <a:rPr lang="en-US" smtClean="0">
                <a:solidFill>
                  <a:srgbClr val="000000"/>
                </a:solidFill>
                <a:latin typeface="Times New Roman" charset="0"/>
              </a:rPr>
              <a:pPr defTabSz="931863"/>
              <a:t>3</a:t>
            </a:fld>
            <a:endParaRPr lang="en-US" smtClean="0">
              <a:solidFill>
                <a:srgbClr val="000000"/>
              </a:solidFill>
              <a:latin typeface="Times New Roman" charset="0"/>
            </a:endParaRPr>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31863"/>
            <a:fld id="{6328BAFA-2AA8-4710-89B0-6532E9136B08}" type="slidenum">
              <a:rPr lang="en-US" smtClean="0"/>
              <a:pPr defTabSz="931863"/>
              <a:t>20</a:t>
            </a:fld>
            <a:endParaRPr lang="en-US" smtClean="0"/>
          </a:p>
        </p:txBody>
      </p:sp>
      <p:sp>
        <p:nvSpPr>
          <p:cNvPr id="45059" name="Rectangle 2"/>
          <p:cNvSpPr>
            <a:spLocks noRot="1" noChangeArrowheads="1" noTextEdit="1"/>
          </p:cNvSpPr>
          <p:nvPr>
            <p:ph type="sldImg"/>
          </p:nvPr>
        </p:nvSpPr>
        <p:spPr>
          <a:xfrm>
            <a:off x="1182688" y="695325"/>
            <a:ext cx="4654550" cy="3490913"/>
          </a:xfrm>
          <a:ln/>
        </p:spPr>
      </p:sp>
      <p:sp>
        <p:nvSpPr>
          <p:cNvPr id="45060" name="Rectangle 3"/>
          <p:cNvSpPr>
            <a:spLocks noGrp="1" noChangeArrowheads="1"/>
          </p:cNvSpPr>
          <p:nvPr>
            <p:ph type="body" idx="1"/>
          </p:nvPr>
        </p:nvSpPr>
        <p:spPr>
          <a:xfrm>
            <a:off x="703263" y="4421188"/>
            <a:ext cx="5613400" cy="4189412"/>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defTabSz="931863"/>
            <a:fld id="{8D3B3D7C-6244-40A6-B3E2-72B07384C6D4}" type="slidenum">
              <a:rPr lang="en-US" smtClean="0"/>
              <a:pPr defTabSz="931863"/>
              <a:t>21</a:t>
            </a:fld>
            <a:endParaRPr lang="en-US" smtClean="0"/>
          </a:p>
        </p:txBody>
      </p:sp>
      <p:sp>
        <p:nvSpPr>
          <p:cNvPr id="46083" name="Rectangle 2"/>
          <p:cNvSpPr>
            <a:spLocks noRot="1" noChangeArrowheads="1" noTextEdit="1"/>
          </p:cNvSpPr>
          <p:nvPr>
            <p:ph type="sldImg"/>
          </p:nvPr>
        </p:nvSpPr>
        <p:spPr>
          <a:xfrm>
            <a:off x="1157288" y="692150"/>
            <a:ext cx="4705350" cy="3529013"/>
          </a:xfrm>
          <a:ln w="12700" cap="flat"/>
        </p:spPr>
      </p:sp>
      <p:sp>
        <p:nvSpPr>
          <p:cNvPr id="46084" name="Rectangle 3"/>
          <p:cNvSpPr>
            <a:spLocks noGrp="1" noChangeArrowheads="1"/>
          </p:cNvSpPr>
          <p:nvPr>
            <p:ph type="body" idx="1"/>
          </p:nvPr>
        </p:nvSpPr>
        <p:spPr>
          <a:xfrm>
            <a:off x="938213" y="4454525"/>
            <a:ext cx="5143500" cy="4143375"/>
          </a:xfrm>
          <a:solidFill>
            <a:srgbClr val="FFFFFF"/>
          </a:solidFill>
          <a:ln w="12700" cap="flat">
            <a:solidFill>
              <a:srgbClr val="000000"/>
            </a:solidFill>
          </a:ln>
        </p:spPr>
        <p:txBody>
          <a:bodyPr lIns="93927" tIns="46965" rIns="93927" bIns="46965"/>
          <a:lstStyle/>
          <a:p>
            <a:pPr eaLnBrk="1" hangingPunct="1"/>
            <a:r>
              <a:rPr lang="en-US" smtClean="0"/>
              <a:t>Closing Statements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defTabSz="931863"/>
            <a:fld id="{15489711-3E56-4470-8981-45FD481B293D}" type="slidenum">
              <a:rPr lang="en-US" smtClean="0"/>
              <a:pPr defTabSz="931863"/>
              <a:t>22</a:t>
            </a:fld>
            <a:endParaRPr lang="en-US" smtClean="0"/>
          </a:p>
        </p:txBody>
      </p:sp>
      <p:sp>
        <p:nvSpPr>
          <p:cNvPr id="47107" name="Rectangle 2"/>
          <p:cNvSpPr>
            <a:spLocks noRot="1" noChangeArrowheads="1" noTextEdit="1"/>
          </p:cNvSpPr>
          <p:nvPr>
            <p:ph type="sldImg"/>
          </p:nvPr>
        </p:nvSpPr>
        <p:spPr>
          <a:xfrm>
            <a:off x="1154113" y="688975"/>
            <a:ext cx="4711700" cy="3533775"/>
          </a:xfrm>
          <a:ln/>
        </p:spPr>
      </p:sp>
      <p:sp>
        <p:nvSpPr>
          <p:cNvPr id="47108" name="Rectangle 3"/>
          <p:cNvSpPr>
            <a:spLocks noGrp="1" noChangeArrowheads="1"/>
          </p:cNvSpPr>
          <p:nvPr>
            <p:ph type="body" idx="1"/>
          </p:nvPr>
        </p:nvSpPr>
        <p:spPr>
          <a:xfrm>
            <a:off x="915988" y="4452938"/>
            <a:ext cx="5187950" cy="4148137"/>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0.xml"/><Relationship Id="rId1" Type="http://schemas.openxmlformats.org/officeDocument/2006/relationships/vmlDrawing" Target="../drawings/vmlDrawing4.vml"/><Relationship Id="rId4" Type="http://schemas.openxmlformats.org/officeDocument/2006/relationships/oleObject" Target="../embeddings/oleObject8.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B5E7A41-8873-4D90-A6F3-FA1CC740010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600F88B-36A6-49D4-9001-320872B3E42B}"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502BD8-367D-4BC6-A5B8-DFAF9733A35F}" type="datetimeFigureOut">
              <a:rPr lang="en-US"/>
              <a:pPr>
                <a:defRPr/>
              </a:pPr>
              <a:t>3/2/2010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CC4E77-522F-4A13-ADCD-121F37B48342}"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6C8C1EE-8A31-4DCD-A70D-D9B7D35985CB}" type="datetimeFigureOut">
              <a:rPr lang="en-US"/>
              <a:pPr>
                <a:defRPr/>
              </a:pPr>
              <a:t>3/2/2010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756C9C-5042-4429-BB54-D70BAB16E79D}"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C6CB06E-4984-4707-8CEA-59B989DAD078}" type="datetimeFigureOut">
              <a:rPr lang="en-US"/>
              <a:pPr>
                <a:defRPr/>
              </a:pPr>
              <a:t>3/2/2010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6E2E558-4C2D-4D2A-95E2-CFD2A8CA31B0}"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9B713E0-1FCD-4385-87C5-0979CA993081}" type="datetimeFigureOut">
              <a:rPr lang="en-US"/>
              <a:pPr>
                <a:defRPr/>
              </a:pPr>
              <a:t>3/2/2010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E62C382-ACAC-4E52-BC81-2D805EE441E5}"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8ADC56-B788-475A-B3C3-A66A2ED7A734}" type="datetimeFigureOut">
              <a:rPr lang="en-US"/>
              <a:pPr>
                <a:defRPr/>
              </a:pPr>
              <a:t>3/2/2010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C07531C-FE90-414A-B66F-8E0A2F7E1690}"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EF73E6-A0EA-4CD9-A0F5-3480A6C3149B}" type="datetimeFigureOut">
              <a:rPr lang="en-US"/>
              <a:pPr>
                <a:defRPr/>
              </a:pPr>
              <a:t>3/2/2010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B9B31D-5D3C-4197-9818-F006CDACE25C}"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A3FA69-22F3-4862-8FF8-8A8CC17F70C9}" type="datetimeFigureOut">
              <a:rPr lang="en-US"/>
              <a:pPr>
                <a:defRPr/>
              </a:pPr>
              <a:t>3/2/2010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0FD45D-7106-4A70-9E0F-ED1BEDF40D12}"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CF8608-4393-47DC-8DD2-52740FEF5326}" type="datetimeFigureOut">
              <a:rPr lang="en-US"/>
              <a:pPr>
                <a:defRPr/>
              </a:pPr>
              <a:t>3/2/2010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9C4156-A889-460D-8503-2738EF907AFB}"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4AB411-B886-480E-841C-9A1D2F1291BC}" type="datetimeFigureOut">
              <a:rPr lang="en-US"/>
              <a:pPr>
                <a:defRPr/>
              </a:pPr>
              <a:t>3/2/2010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81EC39-A31F-4B4C-82C8-D3BFE5371C50}"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085850" cy="6854825"/>
          </a:xfrm>
          <a:prstGeom prst="rect">
            <a:avLst/>
          </a:prstGeom>
          <a:gradFill rotWithShape="0">
            <a:gsLst>
              <a:gs pos="0">
                <a:srgbClr val="3366FF"/>
              </a:gs>
              <a:gs pos="50000">
                <a:schemeClr val="bg2"/>
              </a:gs>
              <a:gs pos="100000">
                <a:srgbClr val="3366FF"/>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5" name="Group 4"/>
          <p:cNvGrpSpPr>
            <a:grpSpLocks/>
          </p:cNvGrpSpPr>
          <p:nvPr/>
        </p:nvGrpSpPr>
        <p:grpSpPr bwMode="auto">
          <a:xfrm>
            <a:off x="76200" y="163513"/>
            <a:ext cx="152400" cy="6550025"/>
            <a:chOff x="48" y="103"/>
            <a:chExt cx="96" cy="4126"/>
          </a:xfrm>
        </p:grpSpPr>
        <p:sp>
          <p:nvSpPr>
            <p:cNvPr id="6"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35" name="Object 42"/>
          <p:cNvGraphicFramePr>
            <a:graphicFrameLocks noChangeAspect="1"/>
          </p:cNvGraphicFramePr>
          <p:nvPr/>
        </p:nvGraphicFramePr>
        <p:xfrm>
          <a:off x="26988" y="90488"/>
          <a:ext cx="2125662" cy="2133600"/>
        </p:xfrm>
        <a:graphic>
          <a:graphicData uri="http://schemas.openxmlformats.org/presentationml/2006/ole">
            <p:oleObj spid="_x0000_s212994" name="Flash Movie" r:id="rId3" imgW="1249200" imgH="1254600" progId="Flash.Movie">
              <p:embed/>
            </p:oleObj>
          </a:graphicData>
        </a:graphic>
      </p:graphicFrame>
      <p:graphicFrame>
        <p:nvGraphicFramePr>
          <p:cNvPr id="36" name="Object 40"/>
          <p:cNvGraphicFramePr>
            <a:graphicFrameLocks noChangeAspect="1"/>
          </p:cNvGraphicFramePr>
          <p:nvPr/>
        </p:nvGraphicFramePr>
        <p:xfrm>
          <a:off x="7938" y="76200"/>
          <a:ext cx="2125662" cy="2133600"/>
        </p:xfrm>
        <a:graphic>
          <a:graphicData uri="http://schemas.openxmlformats.org/presentationml/2006/ole">
            <p:oleObj spid="_x0000_s212995" name="Flash Movie" r:id="rId4" imgW="1249200" imgH="1254600" progId="Flash.Movie">
              <p:embed/>
            </p:oleObj>
          </a:graphicData>
        </a:graphic>
      </p:graphicFrame>
      <p:sp>
        <p:nvSpPr>
          <p:cNvPr id="31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dirty="0"/>
              <a:t>Click to edit Master title style</a:t>
            </a:r>
          </a:p>
        </p:txBody>
      </p:sp>
      <p:sp>
        <p:nvSpPr>
          <p:cNvPr id="31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BFFB55E-66A0-4F81-8703-5F68ABBBD79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524000"/>
            <a:ext cx="38100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524000"/>
            <a:ext cx="38100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228600"/>
            <a:ext cx="1949450" cy="5832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28600"/>
            <a:ext cx="5697538"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9768CBD-48DF-4394-94C1-B1CC03EC849E}"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32388" y="1524000"/>
            <a:ext cx="3810000" cy="4537075"/>
          </a:xfrm>
        </p:spPr>
        <p:txBody>
          <a:bodyPr/>
          <a:lstStyle/>
          <a:p>
            <a:pPr lvl="0"/>
            <a:endParaRPr lang="en-US" noProof="0" smtClean="0"/>
          </a:p>
        </p:txBody>
      </p:sp>
      <p:sp>
        <p:nvSpPr>
          <p:cNvPr id="5"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524000"/>
            <a:ext cx="3810000" cy="2192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3868738"/>
            <a:ext cx="3810000"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228600"/>
            <a:ext cx="7799388" cy="5832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323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9988" y="1524000"/>
            <a:ext cx="3810000" cy="2192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69988" y="3868738"/>
            <a:ext cx="3810000"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1323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7"/>
          <p:cNvSpPr>
            <a:spLocks noGrp="1" noChangeArrowheads="1"/>
          </p:cNvSpPr>
          <p:nvPr>
            <p:ph type="ftr" sz="quarter" idx="10"/>
          </p:nvPr>
        </p:nvSpPr>
        <p:spPr>
          <a:ln/>
        </p:spPr>
        <p:txBody>
          <a:bodyPr/>
          <a:lstStyle>
            <a:lvl1pPr>
              <a:defRPr/>
            </a:lvl1pPr>
          </a:lstStyle>
          <a:p>
            <a:pPr>
              <a:defRPr/>
            </a:pPr>
            <a:r>
              <a:rPr lang="en-US"/>
              <a:t>http://www.srh.weather.gov</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2734C7CB-7F82-49F9-B49D-A38C350BC1B3}"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B1156D0-1BC3-4FCB-8FA9-F0D556D323A7}"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98E3BB3C-4101-4EF6-903D-927E3749B5CC}"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100F4521-14A7-4BA3-A960-73CC8B21FDD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8109726-E70B-431D-BA0B-B56175B2ED4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68822348-FA95-4513-B899-EFF2EF0B6CE6}"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65F95688-D953-4CE4-A54D-E303FC75FC42}"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C9B38E9A-279C-4362-A5C9-32928FA566EF}"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10587D7-5BA4-4212-AAE5-61157BC5C541}"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BD0F7B9-B32F-4870-99EA-19422356AE81}"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6BAAED3-8189-4052-9579-99EB98003F19}"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741F8BE-A370-41D8-913D-A8E799FEE562}"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BC4E2D3-C5E5-4BB6-A34D-9C96C3A647ED}"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29C9DD2-841B-4BE6-84FD-77979831076C}"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AFF8DC7-5ED0-4CDB-AD1E-444AC52D7E5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40CB81DB-FD5B-4FB5-9013-3E61B947C110}"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038CDE0-3B36-4ACB-A6BD-7CBD8F5C702B}"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A4C94397-7B9B-4E13-8996-DBEC4F9275BD}"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0AE22250-E70C-46A1-AE58-9F377C965F89}"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FF049444-D62B-43FF-AC75-46E6D5609D69}"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6F330D8F-A102-45A8-B34D-1839BC7CB52C}"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8AF98211-DCF9-44EB-BE7F-B6F4C2BF6F12}"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1A368F5-5333-4608-B967-20ED9A06BD33}"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5F247770-3F1F-42EE-B10A-2032D7C79B95}"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090582F-F1B1-4DC9-9A37-7F8568A43967}"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6B9B2A8-4ADD-48A0-8FC9-BCC84675D4E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6C0DE0C-F21E-4B59-BE24-5D6CBAFA4819}"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050F15C-BB04-4312-9EC6-9E2353537AB5}"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519B0DA-BD52-4F26-80B4-094E68BBD560}"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7D2EFDC-B35B-4447-908E-D4FCC3FD8AA0}"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0CBC625-6EBB-4DAA-A90B-385DB54B3F9F}"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AEBB4D93-4077-4C94-B435-318BCCF764B5}"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A4CE4C83-7E9D-48E8-BDCC-E06BC5497E51}"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84AB3146-4291-42F8-A0A3-2F1FAFA9BAF4}"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A4D171A-893D-4311-B612-52C770FD9E9F}"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1F95804F-1A02-4AD8-AC84-57B904944016}"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7B6055E-5CE0-4FEF-81A8-E1BFE4BCEBB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CA9E7F1E-EBAE-445F-9123-D972879E5CC1}"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91C7E7AD-CC4C-4F78-8215-47C492C42FBE}"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900B6EF-BB14-4F01-863F-DE11DE3416B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1816E7C2-2DDE-43C0-A8E8-95B820F0BC22}"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A5CE7F08-BD96-471D-925B-1F26DF60136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A1CC90D3-8AE9-4081-B1F5-EDCC6E7A980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1B505FC-2856-4BD8-8E1B-E86A4E32B04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9BB6E2A-E979-4F7D-BBA9-965834A9FC9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F76B574-1509-448D-B73D-6DA31FEE479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B4B2A5D-4B7D-481D-8E81-3D24F1902F0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FA1B211-8ED7-4D23-B1A9-FFC3C8EBCB6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2051B4B7-BBB8-40AC-A35B-844FAB4023B1}"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A73C603-87C2-4CFA-83A1-D4B70353460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BD8EB755-AE45-432D-B61B-FC951E5296C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4E4999FC-AA4C-4F47-969D-67361542461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E9C17EC-C36C-4FE9-87DE-E5B684405C5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38E54A62-386E-428B-8891-181A594A79D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540F4CB9-8930-41F2-97F6-AAEADF5BA5C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DBDDD72F-2FE6-4018-BEDC-D7E23AEC4BF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F4B8C0A6-E79C-47BE-9653-AF05912F9052}"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09607915-5CC2-4EDD-9CAC-B82105ED316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A938000F-74F2-4695-B741-C0401DDAB95C}"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158960E-B828-41ED-B56C-06B13BE40D33}"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E1037BA-8A01-4E61-A21A-4C395E3559F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AB3443F-AB65-48E4-8FCA-D225C62506E1}"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A9C83-E1E6-4E19-A330-D9DF093C7B88}"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90DD7-12A8-4EF8-B28A-89FB4B1C58EF}"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C8EE8D-9A8E-4182-A527-4FCCE1D2E7A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8908103A-8260-4292-83A2-B496751001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BD536-F899-40D5-A70F-02DF3CF0DEEA}"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B9C0639-FF49-48E9-8863-8AD504A14F11}"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3605EC-55BF-442D-8355-B343F25FF1E2}"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019A73-E8F0-4869-8C2F-57DFE6BA1E5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10D246-E9C6-4546-BB9C-9DD284D2FE89}"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2A4260-2D86-460D-ACB8-30FBC4A0BD06}"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BCBB4E-9F3E-406B-9A4F-03EFFA18646E}"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3DDEE1-FF65-4508-8BA2-540D03E5695D}"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ACF90D-12E2-4AD4-B95A-8FEC2FB2CD9A}"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AC9045-8886-40A1-BE4B-B8AABCD4784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41248C2D-F4C8-4A9A-B2ED-6AE1F3D3E9A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085850" cy="6854825"/>
          </a:xfrm>
          <a:prstGeom prst="rect">
            <a:avLst/>
          </a:prstGeom>
          <a:gradFill rotWithShape="0">
            <a:gsLst>
              <a:gs pos="0">
                <a:srgbClr val="3366FF"/>
              </a:gs>
              <a:gs pos="50000">
                <a:schemeClr val="bg2"/>
              </a:gs>
              <a:gs pos="100000">
                <a:srgbClr val="3366FF"/>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5" name="Group 3"/>
          <p:cNvGrpSpPr>
            <a:grpSpLocks/>
          </p:cNvGrpSpPr>
          <p:nvPr/>
        </p:nvGrpSpPr>
        <p:grpSpPr bwMode="auto">
          <a:xfrm>
            <a:off x="76200" y="163513"/>
            <a:ext cx="152400" cy="6550025"/>
            <a:chOff x="48" y="103"/>
            <a:chExt cx="96" cy="4126"/>
          </a:xfrm>
        </p:grpSpPr>
        <p:sp>
          <p:nvSpPr>
            <p:cNvPr id="6" name="Rectangle 4"/>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7" name="Rectangle 5"/>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6"/>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7"/>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8"/>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9"/>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1"/>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2"/>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3"/>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4"/>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5"/>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6"/>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7"/>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8"/>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9"/>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20"/>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21"/>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22"/>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23"/>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24"/>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25"/>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26"/>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27"/>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28"/>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29"/>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30"/>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31"/>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32"/>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aphicFrame>
        <p:nvGraphicFramePr>
          <p:cNvPr id="35" name="Object 2"/>
          <p:cNvGraphicFramePr>
            <a:graphicFrameLocks noChangeAspect="1"/>
          </p:cNvGraphicFramePr>
          <p:nvPr/>
        </p:nvGraphicFramePr>
        <p:xfrm>
          <a:off x="7018338" y="0"/>
          <a:ext cx="2125662" cy="2133600"/>
        </p:xfrm>
        <a:graphic>
          <a:graphicData uri="http://schemas.openxmlformats.org/presentationml/2006/ole">
            <p:oleObj spid="_x0000_s211970" name="Flash Movie" r:id="rId3" imgW="1249200" imgH="1254600" progId="Flash.Movie">
              <p:embed/>
            </p:oleObj>
          </a:graphicData>
        </a:graphic>
      </p:graphicFrame>
      <p:graphicFrame>
        <p:nvGraphicFramePr>
          <p:cNvPr id="36" name="Object 3"/>
          <p:cNvGraphicFramePr>
            <a:graphicFrameLocks noChangeAspect="1"/>
          </p:cNvGraphicFramePr>
          <p:nvPr/>
        </p:nvGraphicFramePr>
        <p:xfrm>
          <a:off x="7018338" y="0"/>
          <a:ext cx="2125662" cy="2133600"/>
        </p:xfrm>
        <a:graphic>
          <a:graphicData uri="http://schemas.openxmlformats.org/presentationml/2006/ole">
            <p:oleObj spid="_x0000_s211971" name="Flash Movie" r:id="rId4" imgW="1249200" imgH="1254600" progId="Flash.Movie">
              <p:embed/>
            </p:oleObj>
          </a:graphicData>
        </a:graphic>
      </p:graphicFrame>
      <p:graphicFrame>
        <p:nvGraphicFramePr>
          <p:cNvPr id="37" name="Object 4"/>
          <p:cNvGraphicFramePr>
            <a:graphicFrameLocks noChangeAspect="1"/>
          </p:cNvGraphicFramePr>
          <p:nvPr/>
        </p:nvGraphicFramePr>
        <p:xfrm>
          <a:off x="0" y="0"/>
          <a:ext cx="2209800" cy="2184400"/>
        </p:xfrm>
        <a:graphic>
          <a:graphicData uri="http://schemas.openxmlformats.org/presentationml/2006/ole">
            <p:oleObj spid="_x0000_s211972" name="Flash Movie" r:id="rId5" imgW="1889280" imgH="1868760" progId="Flash.Movie">
              <p:embed/>
            </p:oleObj>
          </a:graphicData>
        </a:graphic>
      </p:graphicFrame>
      <p:sp>
        <p:nvSpPr>
          <p:cNvPr id="511009" name="Rectangle 33"/>
          <p:cNvSpPr>
            <a:spLocks noGrp="1" noChangeArrowheads="1"/>
          </p:cNvSpPr>
          <p:nvPr>
            <p:ph type="ctrTitle" sz="quarter"/>
          </p:nvPr>
        </p:nvSpPr>
        <p:spPr>
          <a:xfrm>
            <a:off x="1143000" y="2286000"/>
            <a:ext cx="7772400" cy="1143000"/>
          </a:xfrm>
        </p:spPr>
        <p:txBody>
          <a:bodyPr/>
          <a:lstStyle>
            <a:lvl1pPr algn="ctr">
              <a:defRPr/>
            </a:lvl1pPr>
          </a:lstStyle>
          <a:p>
            <a:r>
              <a:rPr lang="en-US"/>
              <a:t>Click to edit Master title style</a:t>
            </a:r>
          </a:p>
        </p:txBody>
      </p:sp>
      <p:sp>
        <p:nvSpPr>
          <p:cNvPr id="511010" name="Rectangle 34"/>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524000"/>
            <a:ext cx="38100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524000"/>
            <a:ext cx="38100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1DEB062F-A81E-4C1B-92B6-66DCA4C38B9A}"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228600"/>
            <a:ext cx="1949450" cy="5832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28600"/>
            <a:ext cx="5697538"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524000"/>
            <a:ext cx="38100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25C47A0-22E8-4EF3-9004-8C6A87A16057}"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973A5E47-7FB9-4959-80BD-6580484500F1}"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B0C0EFCD-F601-421A-8A33-C60F4FAD9DB8}"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515DC7B-7A85-4EE6-BE94-6613DDC58E8C}"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29F0F0DE-EAF0-4EFB-A442-E54F829DBDB5}"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B630982B-8E71-4503-B099-85CBCD65A24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5D7829A6-1614-4F27-B283-DCD5C416CB49}"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A418532-C6F3-428F-B8CF-620B37016C7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FB93931-5AE6-44E8-A737-82B310B8EBB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EECC7D6D-FBEB-41F1-AE7E-8F7AF7061C99}"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7025307-E254-4E0F-85F4-EFED3A4C942B}"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48C1D74D-81F9-4B07-B8DE-61F0B8275BED}"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2C9B69FD-CF5D-46D0-A29F-A6E86AAD7CE2}"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213D8E18-4B39-4FC0-9B93-6343566F3858}"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9C773D4F-5EEB-4E86-92E2-B50ED36B0CFC}"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B11775A-ECFD-4392-903F-10975D96F4DD}"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E12B735-6832-44F6-A820-4ECF8BEDB8AF}"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EB83399C-FEFA-4938-879C-7B1548ECAF5F}"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68882A91-5771-45F8-881F-967E601B9B4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1CB1C97C-4FA5-4245-B10B-598A24113DB3}"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191FB76-0B55-4ED9-9DE8-9FDBB0AE5FAB}"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D79E59D-BAE1-491A-86FB-DD8D69449227}"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4B54A48-3198-4F33-A671-D217FD3CFD8A}"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D0CADBB-8779-4409-BFCA-7EFD131E4801}"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4C7238F-68E5-4219-BC52-211EDE2A6B26}"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600200"/>
            <a:ext cx="7315200" cy="4525963"/>
          </a:xfrm>
        </p:spPr>
        <p:txBody>
          <a:bodyPr/>
          <a:lstStyle/>
          <a:p>
            <a:pPr lvl="0"/>
            <a:endParaRPr lang="en-US" noProof="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D1CBE73-EE35-4C52-A6AE-413AFA711861}"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ED6FC6E-E18D-4741-B4CA-0EF7B374A830}"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73E45A8-42B8-4284-BF6D-E3FCAF6AE5C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0013508-9AD1-4728-8A33-A5FC1EE23701}"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E22FF69-2B53-4FB0-9674-B95AC48C966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1E97BED5-8430-4A00-B958-7950915E5200}"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092A840E-1AFE-4C0D-93EA-CBA3DE86CAFA}"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A8D6F811-6C8E-400F-B509-982501538777}"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D518263C-5739-4A21-A22C-D6C348BCBC18}"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5A07056-939E-4D3D-92D9-FEB2047E9F16}"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56CC267F-8169-437B-9141-1F7B79984097}"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631785B-0BEC-4780-B515-CBF600D06C08}"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828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3340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B7B0F889-3D58-4DD3-9BC2-E4A70A4022DC}"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581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35B7ED4-1DFA-49E5-AB58-FFE403E292F8}"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EC63273-4A1C-4646-8DD3-9493015DA2E7}" type="datetimeFigureOut">
              <a:rPr lang="en-US"/>
              <a:pPr>
                <a:defRPr/>
              </a:pPr>
              <a:t>3/2/2010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3D21DB-546E-4D2F-BFF1-36D2774F2723}"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A4D6FC-7534-49A0-BD96-BAAF59A3CAA7}" type="datetimeFigureOut">
              <a:rPr lang="en-US"/>
              <a:pPr>
                <a:defRPr/>
              </a:pPr>
              <a:t>3/2/2010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B0976A-5876-40F3-A8AA-7B2A797D27B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oleObject" Target="../embeddings/oleObject6.bin"/><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vmlDrawing" Target="../drawings/vmlDrawing3.v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18" Type="http://schemas.openxmlformats.org/officeDocument/2006/relationships/image" Target="../media/image5.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image" Target="../media/image4.jpeg"/><Relationship Id="rId2" Type="http://schemas.openxmlformats.org/officeDocument/2006/relationships/slideLayout" Target="../slideLayouts/slideLayout127.xml"/><Relationship Id="rId16" Type="http://schemas.openxmlformats.org/officeDocument/2006/relationships/image" Target="../media/image3.jpeg"/><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11.png"/><Relationship Id="rId10" Type="http://schemas.openxmlformats.org/officeDocument/2006/relationships/slideLayout" Target="../slideLayouts/slideLayout135.xml"/><Relationship Id="rId19" Type="http://schemas.openxmlformats.org/officeDocument/2006/relationships/image" Target="../media/image6.jpeg"/><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18" Type="http://schemas.openxmlformats.org/officeDocument/2006/relationships/image" Target="../media/image5.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image" Target="../media/image4.jpeg"/><Relationship Id="rId2" Type="http://schemas.openxmlformats.org/officeDocument/2006/relationships/slideLayout" Target="../slideLayouts/slideLayout139.xml"/><Relationship Id="rId16" Type="http://schemas.openxmlformats.org/officeDocument/2006/relationships/image" Target="../media/image3.jpe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7.jpeg"/><Relationship Id="rId10" Type="http://schemas.openxmlformats.org/officeDocument/2006/relationships/slideLayout" Target="../slideLayouts/slideLayout147.xml"/><Relationship Id="rId19" Type="http://schemas.openxmlformats.org/officeDocument/2006/relationships/image" Target="../media/image6.jpe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3.xml"/><Relationship Id="rId18" Type="http://schemas.openxmlformats.org/officeDocument/2006/relationships/image" Target="../media/image5.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image" Target="../media/image4.jpeg"/><Relationship Id="rId2" Type="http://schemas.openxmlformats.org/officeDocument/2006/relationships/slideLayout" Target="../slideLayouts/slideLayout151.xml"/><Relationship Id="rId16" Type="http://schemas.openxmlformats.org/officeDocument/2006/relationships/image" Target="../media/image3.jpe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7.jpeg"/><Relationship Id="rId10" Type="http://schemas.openxmlformats.org/officeDocument/2006/relationships/slideLayout" Target="../slideLayouts/slideLayout159.xml"/><Relationship Id="rId19" Type="http://schemas.openxmlformats.org/officeDocument/2006/relationships/image" Target="../media/image6.jpe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jpeg"/><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jpeg"/><Relationship Id="rId10" Type="http://schemas.openxmlformats.org/officeDocument/2006/relationships/slideLayout" Target="../slideLayouts/slideLayout22.xml"/><Relationship Id="rId19" Type="http://schemas.openxmlformats.org/officeDocument/2006/relationships/image" Target="../media/image6.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jpeg"/><Relationship Id="rId2" Type="http://schemas.openxmlformats.org/officeDocument/2006/relationships/slideLayout" Target="../slideLayouts/slideLayout26.xml"/><Relationship Id="rId16"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7.jpeg"/><Relationship Id="rId10" Type="http://schemas.openxmlformats.org/officeDocument/2006/relationships/slideLayout" Target="../slideLayouts/slideLayout34.xml"/><Relationship Id="rId19" Type="http://schemas.openxmlformats.org/officeDocument/2006/relationships/image" Target="../media/image6.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oleObject" Target="../embeddings/oleObject2.bin"/><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oleObject" Target="../embeddings/oleObject1.bin"/><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vmlDrawing" Target="../drawings/vmlDrawing1.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18" Type="http://schemas.openxmlformats.org/officeDocument/2006/relationships/image" Target="../media/image5.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4.jpeg"/><Relationship Id="rId2" Type="http://schemas.openxmlformats.org/officeDocument/2006/relationships/slideLayout" Target="../slideLayouts/slideLayout63.xml"/><Relationship Id="rId16" Type="http://schemas.openxmlformats.org/officeDocument/2006/relationships/image" Target="../media/image3.jpe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7.jpeg"/><Relationship Id="rId10" Type="http://schemas.openxmlformats.org/officeDocument/2006/relationships/slideLayout" Target="../slideLayouts/slideLayout71.xml"/><Relationship Id="rId19" Type="http://schemas.openxmlformats.org/officeDocument/2006/relationships/image" Target="../media/image6.jpe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18" Type="http://schemas.openxmlformats.org/officeDocument/2006/relationships/image" Target="../media/image5.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4.jpeg"/><Relationship Id="rId2" Type="http://schemas.openxmlformats.org/officeDocument/2006/relationships/slideLayout" Target="../slideLayouts/slideLayout75.xml"/><Relationship Id="rId16" Type="http://schemas.openxmlformats.org/officeDocument/2006/relationships/image" Target="../media/image3.jpe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7.jpeg"/><Relationship Id="rId10" Type="http://schemas.openxmlformats.org/officeDocument/2006/relationships/slideLayout" Target="../slideLayouts/slideLayout83.xml"/><Relationship Id="rId19" Type="http://schemas.openxmlformats.org/officeDocument/2006/relationships/image" Target="../media/image6.jpe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18" Type="http://schemas.openxmlformats.org/officeDocument/2006/relationships/image" Target="../media/image5.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4.jpeg"/><Relationship Id="rId2" Type="http://schemas.openxmlformats.org/officeDocument/2006/relationships/slideLayout" Target="../slideLayouts/slideLayout87.xml"/><Relationship Id="rId16" Type="http://schemas.openxmlformats.org/officeDocument/2006/relationships/image" Target="../media/image3.jpe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1.png"/><Relationship Id="rId10" Type="http://schemas.openxmlformats.org/officeDocument/2006/relationships/slideLayout" Target="../slideLayouts/slideLayout95.xml"/><Relationship Id="rId19" Type="http://schemas.openxmlformats.org/officeDocument/2006/relationships/image" Target="../media/image6.jpe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CCFF"/>
            </a:gs>
            <a:gs pos="50000">
              <a:schemeClr val="bg1"/>
            </a:gs>
            <a:gs pos="100000">
              <a:srgbClr val="99CCFF"/>
            </a:gs>
          </a:gsLst>
          <a:lin ang="5400000" scaled="1"/>
        </a:gra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26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7526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B115C4B-3F0D-4F04-A98E-F8DFE1C6FAB7}" type="slidenum">
              <a:rPr lang="en-US"/>
              <a:pPr>
                <a:defRPr/>
              </a:pPr>
              <a:t>‹#›</a:t>
            </a:fld>
            <a:endParaRPr lang="en-US"/>
          </a:p>
        </p:txBody>
      </p:sp>
      <p:grpSp>
        <p:nvGrpSpPr>
          <p:cNvPr id="9222" name="Group 6"/>
          <p:cNvGrpSpPr>
            <a:grpSpLocks/>
          </p:cNvGrpSpPr>
          <p:nvPr userDrawn="1"/>
        </p:nvGrpSpPr>
        <p:grpSpPr bwMode="auto">
          <a:xfrm>
            <a:off x="0" y="0"/>
            <a:ext cx="1371600" cy="6858000"/>
            <a:chOff x="0" y="0"/>
            <a:chExt cx="864" cy="4320"/>
          </a:xfrm>
        </p:grpSpPr>
        <p:pic>
          <p:nvPicPr>
            <p:cNvPr id="9223"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9224"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9225"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9226"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9227"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9228"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708" r:id="rId1"/>
    <p:sldLayoutId id="2147493709" r:id="rId2"/>
    <p:sldLayoutId id="2147493710" r:id="rId3"/>
    <p:sldLayoutId id="2147493711" r:id="rId4"/>
    <p:sldLayoutId id="2147493712" r:id="rId5"/>
    <p:sldLayoutId id="2147493713" r:id="rId6"/>
    <p:sldLayoutId id="2147493714" r:id="rId7"/>
    <p:sldLayoutId id="2147493715" r:id="rId8"/>
    <p:sldLayoutId id="2147493716" r:id="rId9"/>
    <p:sldLayoutId id="2147493717" r:id="rId10"/>
    <p:sldLayoutId id="2147493718" r:id="rId11"/>
    <p:sldLayoutId id="2147493719"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rgbClr val="3366FF"/>
            </a:gs>
          </a:gsLst>
          <a:lin ang="5400000" scaled="1"/>
        </a:gradFill>
        <a:effectLst/>
      </p:bgPr>
    </p:bg>
    <p:spTree>
      <p:nvGrpSpPr>
        <p:cNvPr id="1" name=""/>
        <p:cNvGrpSpPr/>
        <p:nvPr/>
      </p:nvGrpSpPr>
      <p:grpSpPr>
        <a:xfrm>
          <a:off x="0" y="0"/>
          <a:ext cx="0" cy="0"/>
          <a:chOff x="0" y="0"/>
          <a:chExt cx="0" cy="0"/>
        </a:xfrm>
      </p:grpSpPr>
      <p:sp>
        <p:nvSpPr>
          <p:cNvPr id="2051" name="Rectangle 3"/>
          <p:cNvSpPr>
            <a:spLocks noChangeArrowheads="1"/>
          </p:cNvSpPr>
          <p:nvPr/>
        </p:nvSpPr>
        <p:spPr bwMode="auto">
          <a:xfrm>
            <a:off x="0" y="0"/>
            <a:ext cx="1143000" cy="6854825"/>
          </a:xfrm>
          <a:prstGeom prst="rect">
            <a:avLst/>
          </a:prstGeom>
          <a:gradFill rotWithShape="0">
            <a:gsLst>
              <a:gs pos="0">
                <a:srgbClr val="3366FF"/>
              </a:gs>
              <a:gs pos="50000">
                <a:schemeClr val="bg2"/>
              </a:gs>
              <a:gs pos="100000">
                <a:srgbClr val="3366FF"/>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3077" name="Group 4"/>
          <p:cNvGrpSpPr>
            <a:grpSpLocks/>
          </p:cNvGrpSpPr>
          <p:nvPr/>
        </p:nvGrpSpPr>
        <p:grpSpPr bwMode="auto">
          <a:xfrm>
            <a:off x="80963" y="161925"/>
            <a:ext cx="160337" cy="6553200"/>
            <a:chOff x="48" y="102"/>
            <a:chExt cx="96" cy="4128"/>
          </a:xfrm>
        </p:grpSpPr>
        <p:sp>
          <p:nvSpPr>
            <p:cNvPr id="205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5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5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5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5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5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5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6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7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8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8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3078" name="Rectangle 34"/>
          <p:cNvSpPr>
            <a:spLocks noGrp="1" noChangeArrowheads="1"/>
          </p:cNvSpPr>
          <p:nvPr>
            <p:ph type="title"/>
          </p:nvPr>
        </p:nvSpPr>
        <p:spPr bwMode="auto">
          <a:xfrm>
            <a:off x="1143000" y="228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85" name="Rectangle 37"/>
          <p:cNvSpPr>
            <a:spLocks noGrp="1" noChangeArrowheads="1"/>
          </p:cNvSpPr>
          <p:nvPr>
            <p:ph type="ftr" sz="quarter" idx="3"/>
          </p:nvPr>
        </p:nvSpPr>
        <p:spPr bwMode="auto">
          <a:xfrm>
            <a:off x="3581400" y="6248400"/>
            <a:ext cx="54102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2200" b="1" i="1">
                <a:solidFill>
                  <a:srgbClr val="FFFFFF"/>
                </a:solidFill>
                <a:latin typeface="+mn-lt"/>
              </a:defRPr>
            </a:lvl1pPr>
          </a:lstStyle>
          <a:p>
            <a:pPr>
              <a:defRPr/>
            </a:pPr>
            <a:r>
              <a:rPr lang="en-US"/>
              <a:t>http://www.srh.weather.gov</a:t>
            </a:r>
          </a:p>
        </p:txBody>
      </p:sp>
      <p:sp>
        <p:nvSpPr>
          <p:cNvPr id="2087" name="Rectangle 39"/>
          <p:cNvSpPr>
            <a:spLocks noGrp="1" noChangeArrowheads="1"/>
          </p:cNvSpPr>
          <p:nvPr>
            <p:ph type="body" idx="1"/>
          </p:nvPr>
        </p:nvSpPr>
        <p:spPr bwMode="auto">
          <a:xfrm>
            <a:off x="1169988" y="1524000"/>
            <a:ext cx="7772400" cy="4537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aphicFrame>
        <p:nvGraphicFramePr>
          <p:cNvPr id="3074" name="Object 45"/>
          <p:cNvGraphicFramePr>
            <a:graphicFrameLocks noChangeAspect="1"/>
          </p:cNvGraphicFramePr>
          <p:nvPr/>
        </p:nvGraphicFramePr>
        <p:xfrm>
          <a:off x="0" y="228600"/>
          <a:ext cx="1138238" cy="1143000"/>
        </p:xfrm>
        <a:graphic>
          <a:graphicData uri="http://schemas.openxmlformats.org/presentationml/2006/ole">
            <p:oleObj spid="_x0000_s3074" name="Flash Movie" r:id="rId20" imgW="1249200" imgH="1254600" progId="Flash.Movie">
              <p:embed/>
            </p:oleObj>
          </a:graphicData>
        </a:graphic>
      </p:graphicFrame>
      <p:sp>
        <p:nvSpPr>
          <p:cNvPr id="2094" name="Text Box 46"/>
          <p:cNvSpPr txBox="1">
            <a:spLocks noChangeArrowheads="1"/>
          </p:cNvSpPr>
          <p:nvPr/>
        </p:nvSpPr>
        <p:spPr bwMode="auto">
          <a:xfrm rot="16200000">
            <a:off x="-2202656" y="3648869"/>
            <a:ext cx="5411787" cy="701675"/>
          </a:xfrm>
          <a:prstGeom prst="rect">
            <a:avLst/>
          </a:prstGeom>
          <a:noFill/>
          <a:ln w="9525">
            <a:noFill/>
            <a:miter lim="800000"/>
            <a:headEnd/>
            <a:tailEnd/>
          </a:ln>
          <a:effectLst/>
        </p:spPr>
        <p:txBody>
          <a:bodyPr>
            <a:spAutoFit/>
          </a:bodyPr>
          <a:lstStyle/>
          <a:p>
            <a:pPr algn="ctr">
              <a:defRPr/>
            </a:pPr>
            <a:r>
              <a:rPr lang="en-US" sz="4000">
                <a:solidFill>
                  <a:srgbClr val="A2A3D2"/>
                </a:solidFill>
              </a:rPr>
              <a:t>NWS Southern Region</a:t>
            </a:r>
          </a:p>
        </p:txBody>
      </p:sp>
    </p:spTree>
  </p:cSld>
  <p:clrMap bg1="dk2" tx1="lt1" bg2="dk1" tx2="lt2" accent1="accent1" accent2="accent2" accent3="accent3" accent4="accent4" accent5="accent5" accent6="accent6" hlink="hlink" folHlink="folHlink"/>
  <p:sldLayoutIdLst>
    <p:sldLayoutId id="2147493868" r:id="rId1"/>
    <p:sldLayoutId id="2147493815" r:id="rId2"/>
    <p:sldLayoutId id="2147493816" r:id="rId3"/>
    <p:sldLayoutId id="2147493817" r:id="rId4"/>
    <p:sldLayoutId id="2147493818" r:id="rId5"/>
    <p:sldLayoutId id="2147493819" r:id="rId6"/>
    <p:sldLayoutId id="2147493820" r:id="rId7"/>
    <p:sldLayoutId id="2147493821" r:id="rId8"/>
    <p:sldLayoutId id="2147493822" r:id="rId9"/>
    <p:sldLayoutId id="2147493823" r:id="rId10"/>
    <p:sldLayoutId id="2147493824" r:id="rId11"/>
    <p:sldLayoutId id="2147493825" r:id="rId12"/>
    <p:sldLayoutId id="2147493826" r:id="rId13"/>
    <p:sldLayoutId id="2147493827" r:id="rId14"/>
    <p:sldLayoutId id="2147493828" r:id="rId15"/>
    <p:sldLayoutId id="2147493829" r:id="rId16"/>
    <p:sldLayoutId id="2147493830" r:id="rId17"/>
  </p:sldLayoutIdLst>
  <p:transition>
    <p:random/>
  </p:transition>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CCFF"/>
            </a:gs>
            <a:gs pos="50000">
              <a:schemeClr val="bg1"/>
            </a:gs>
            <a:gs pos="100000">
              <a:srgbClr val="99CCFF"/>
            </a:gs>
          </a:gsLst>
          <a:lin ang="5400000" scaled="1"/>
        </a:gra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26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7526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05F5123-4826-4C65-88AC-D94582F1F146}" type="slidenum">
              <a:rPr lang="en-US"/>
              <a:pPr>
                <a:defRPr/>
              </a:pPr>
              <a:t>‹#›</a:t>
            </a:fld>
            <a:endParaRPr lang="en-US"/>
          </a:p>
        </p:txBody>
      </p:sp>
      <p:grpSp>
        <p:nvGrpSpPr>
          <p:cNvPr id="17414" name="Group 6"/>
          <p:cNvGrpSpPr>
            <a:grpSpLocks/>
          </p:cNvGrpSpPr>
          <p:nvPr userDrawn="1"/>
        </p:nvGrpSpPr>
        <p:grpSpPr bwMode="auto">
          <a:xfrm>
            <a:off x="0" y="0"/>
            <a:ext cx="1371600" cy="6858000"/>
            <a:chOff x="0" y="0"/>
            <a:chExt cx="864" cy="4320"/>
          </a:xfrm>
        </p:grpSpPr>
        <p:pic>
          <p:nvPicPr>
            <p:cNvPr id="17415"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17416"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17417"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17418"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17419"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17420"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831" r:id="rId1"/>
    <p:sldLayoutId id="2147493832" r:id="rId2"/>
    <p:sldLayoutId id="2147493833" r:id="rId3"/>
    <p:sldLayoutId id="2147493834" r:id="rId4"/>
    <p:sldLayoutId id="2147493835" r:id="rId5"/>
    <p:sldLayoutId id="2147493836" r:id="rId6"/>
    <p:sldLayoutId id="2147493837" r:id="rId7"/>
    <p:sldLayoutId id="2147493838" r:id="rId8"/>
    <p:sldLayoutId id="2147493839" r:id="rId9"/>
    <p:sldLayoutId id="2147493840" r:id="rId10"/>
    <p:sldLayoutId id="2147493841" r:id="rId11"/>
    <p:sldLayoutId id="2147493842"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3A3C81F-1955-4E3E-9444-DDF69743611D}" type="slidenum">
              <a:rPr lang="en-US"/>
              <a:pPr>
                <a:defRPr/>
              </a:pPr>
              <a:t>‹#›</a:t>
            </a:fld>
            <a:endParaRPr lang="en-US"/>
          </a:p>
        </p:txBody>
      </p:sp>
      <p:grpSp>
        <p:nvGrpSpPr>
          <p:cNvPr id="18438" name="Group 6"/>
          <p:cNvGrpSpPr>
            <a:grpSpLocks/>
          </p:cNvGrpSpPr>
          <p:nvPr userDrawn="1"/>
        </p:nvGrpSpPr>
        <p:grpSpPr bwMode="auto">
          <a:xfrm>
            <a:off x="0" y="0"/>
            <a:ext cx="1371600" cy="6858000"/>
            <a:chOff x="0" y="0"/>
            <a:chExt cx="864" cy="4320"/>
          </a:xfrm>
        </p:grpSpPr>
        <p:pic>
          <p:nvPicPr>
            <p:cNvPr id="18439"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18440"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18441"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18442"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18443"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18444"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843" r:id="rId1"/>
    <p:sldLayoutId id="2147493844" r:id="rId2"/>
    <p:sldLayoutId id="2147493845" r:id="rId3"/>
    <p:sldLayoutId id="2147493846" r:id="rId4"/>
    <p:sldLayoutId id="2147493847" r:id="rId5"/>
    <p:sldLayoutId id="2147493848" r:id="rId6"/>
    <p:sldLayoutId id="2147493849" r:id="rId7"/>
    <p:sldLayoutId id="2147493850" r:id="rId8"/>
    <p:sldLayoutId id="2147493851" r:id="rId9"/>
    <p:sldLayoutId id="2147493852" r:id="rId10"/>
    <p:sldLayoutId id="2147493853" r:id="rId11"/>
    <p:sldLayoutId id="2147493854"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FDF718A-2053-431B-9BE4-B53FFAA1CABC}" type="slidenum">
              <a:rPr lang="en-US"/>
              <a:pPr>
                <a:defRPr/>
              </a:pPr>
              <a:t>‹#›</a:t>
            </a:fld>
            <a:endParaRPr lang="en-US"/>
          </a:p>
        </p:txBody>
      </p:sp>
      <p:grpSp>
        <p:nvGrpSpPr>
          <p:cNvPr id="19462" name="Group 6"/>
          <p:cNvGrpSpPr>
            <a:grpSpLocks/>
          </p:cNvGrpSpPr>
          <p:nvPr userDrawn="1"/>
        </p:nvGrpSpPr>
        <p:grpSpPr bwMode="auto">
          <a:xfrm>
            <a:off x="0" y="0"/>
            <a:ext cx="1371600" cy="6858000"/>
            <a:chOff x="0" y="0"/>
            <a:chExt cx="864" cy="4320"/>
          </a:xfrm>
        </p:grpSpPr>
        <p:pic>
          <p:nvPicPr>
            <p:cNvPr id="19463"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19464"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19465"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19466"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19467"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19468"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855" r:id="rId1"/>
    <p:sldLayoutId id="2147493856" r:id="rId2"/>
    <p:sldLayoutId id="2147493857" r:id="rId3"/>
    <p:sldLayoutId id="2147493858" r:id="rId4"/>
    <p:sldLayoutId id="2147493859" r:id="rId5"/>
    <p:sldLayoutId id="2147493860" r:id="rId6"/>
    <p:sldLayoutId id="2147493861" r:id="rId7"/>
    <p:sldLayoutId id="2147493862" r:id="rId8"/>
    <p:sldLayoutId id="2147493863" r:id="rId9"/>
    <p:sldLayoutId id="2147493864" r:id="rId10"/>
    <p:sldLayoutId id="2147493865" r:id="rId11"/>
    <p:sldLayoutId id="2147493866"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1925797-4D04-48E4-A909-3FFA96FBFCCA}" type="slidenum">
              <a:rPr lang="en-US"/>
              <a:pPr>
                <a:defRPr/>
              </a:pPr>
              <a:t>‹#›</a:t>
            </a:fld>
            <a:endParaRPr lang="en-US"/>
          </a:p>
        </p:txBody>
      </p:sp>
      <p:grpSp>
        <p:nvGrpSpPr>
          <p:cNvPr id="10246" name="Group 6"/>
          <p:cNvGrpSpPr>
            <a:grpSpLocks/>
          </p:cNvGrpSpPr>
          <p:nvPr userDrawn="1"/>
        </p:nvGrpSpPr>
        <p:grpSpPr bwMode="auto">
          <a:xfrm>
            <a:off x="0" y="0"/>
            <a:ext cx="1371600" cy="6858000"/>
            <a:chOff x="0" y="0"/>
            <a:chExt cx="864" cy="4320"/>
          </a:xfrm>
        </p:grpSpPr>
        <p:pic>
          <p:nvPicPr>
            <p:cNvPr id="10247"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10248"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10249"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10250"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10251"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10252"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720" r:id="rId1"/>
    <p:sldLayoutId id="2147493721" r:id="rId2"/>
    <p:sldLayoutId id="2147493722" r:id="rId3"/>
    <p:sldLayoutId id="2147493723" r:id="rId4"/>
    <p:sldLayoutId id="2147493724" r:id="rId5"/>
    <p:sldLayoutId id="2147493725" r:id="rId6"/>
    <p:sldLayoutId id="2147493726" r:id="rId7"/>
    <p:sldLayoutId id="2147493727" r:id="rId8"/>
    <p:sldLayoutId id="2147493728" r:id="rId9"/>
    <p:sldLayoutId id="2147493729" r:id="rId10"/>
    <p:sldLayoutId id="2147493730" r:id="rId11"/>
    <p:sldLayoutId id="2147493731"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FFC8667-E864-4772-8A4E-CCE93A73F00C}" type="slidenum">
              <a:rPr lang="en-US"/>
              <a:pPr>
                <a:defRPr/>
              </a:pPr>
              <a:t>‹#›</a:t>
            </a:fld>
            <a:endParaRPr lang="en-US"/>
          </a:p>
        </p:txBody>
      </p:sp>
      <p:grpSp>
        <p:nvGrpSpPr>
          <p:cNvPr id="11270" name="Group 6"/>
          <p:cNvGrpSpPr>
            <a:grpSpLocks/>
          </p:cNvGrpSpPr>
          <p:nvPr userDrawn="1"/>
        </p:nvGrpSpPr>
        <p:grpSpPr bwMode="auto">
          <a:xfrm>
            <a:off x="0" y="0"/>
            <a:ext cx="1371600" cy="6858000"/>
            <a:chOff x="0" y="0"/>
            <a:chExt cx="864" cy="4320"/>
          </a:xfrm>
        </p:grpSpPr>
        <p:pic>
          <p:nvPicPr>
            <p:cNvPr id="11271"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11272"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11273"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11274"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11275"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11276"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732" r:id="rId1"/>
    <p:sldLayoutId id="2147493733" r:id="rId2"/>
    <p:sldLayoutId id="2147493734" r:id="rId3"/>
    <p:sldLayoutId id="2147493735" r:id="rId4"/>
    <p:sldLayoutId id="2147493736" r:id="rId5"/>
    <p:sldLayoutId id="2147493737" r:id="rId6"/>
    <p:sldLayoutId id="2147493738" r:id="rId7"/>
    <p:sldLayoutId id="2147493739" r:id="rId8"/>
    <p:sldLayoutId id="2147493740" r:id="rId9"/>
    <p:sldLayoutId id="2147493741" r:id="rId10"/>
    <p:sldLayoutId id="2147493742" r:id="rId11"/>
    <p:sldLayoutId id="2147493743"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757881CC-86FB-440E-B943-177CB3FC98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744" r:id="rId1"/>
    <p:sldLayoutId id="2147493745" r:id="rId2"/>
    <p:sldLayoutId id="2147493746" r:id="rId3"/>
    <p:sldLayoutId id="2147493747" r:id="rId4"/>
    <p:sldLayoutId id="2147493748" r:id="rId5"/>
    <p:sldLayoutId id="2147493749" r:id="rId6"/>
    <p:sldLayoutId id="2147493750" r:id="rId7"/>
    <p:sldLayoutId id="2147493751" r:id="rId8"/>
    <p:sldLayoutId id="2147493752" r:id="rId9"/>
    <p:sldLayoutId id="2147493753" r:id="rId10"/>
    <p:sldLayoutId id="2147493754" r:id="rId11"/>
    <p:sldLayoutId id="2147493755" r:id="rId12"/>
    <p:sldLayoutId id="214749375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rgbClr val="3366FF"/>
            </a:gs>
          </a:gsLst>
          <a:lin ang="5400000" scaled="1"/>
        </a:gradFill>
        <a:effectLst/>
      </p:bgPr>
    </p:bg>
    <p:spTree>
      <p:nvGrpSpPr>
        <p:cNvPr id="1" name=""/>
        <p:cNvGrpSpPr/>
        <p:nvPr/>
      </p:nvGrpSpPr>
      <p:grpSpPr>
        <a:xfrm>
          <a:off x="0" y="0"/>
          <a:ext cx="0" cy="0"/>
          <a:chOff x="0" y="0"/>
          <a:chExt cx="0" cy="0"/>
        </a:xfrm>
      </p:grpSpPr>
      <p:sp>
        <p:nvSpPr>
          <p:cNvPr id="509954" name="Rectangle 2"/>
          <p:cNvSpPr>
            <a:spLocks noChangeArrowheads="1"/>
          </p:cNvSpPr>
          <p:nvPr userDrawn="1"/>
        </p:nvSpPr>
        <p:spPr bwMode="auto">
          <a:xfrm>
            <a:off x="0" y="0"/>
            <a:ext cx="1143000" cy="6854825"/>
          </a:xfrm>
          <a:prstGeom prst="rect">
            <a:avLst/>
          </a:prstGeom>
          <a:gradFill rotWithShape="0">
            <a:gsLst>
              <a:gs pos="0">
                <a:srgbClr val="3366FF"/>
              </a:gs>
              <a:gs pos="50000">
                <a:schemeClr val="bg2"/>
              </a:gs>
              <a:gs pos="100000">
                <a:srgbClr val="3366FF"/>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1030" name="Group 3"/>
          <p:cNvGrpSpPr>
            <a:grpSpLocks/>
          </p:cNvGrpSpPr>
          <p:nvPr userDrawn="1"/>
        </p:nvGrpSpPr>
        <p:grpSpPr bwMode="auto">
          <a:xfrm>
            <a:off x="80963" y="161925"/>
            <a:ext cx="160337" cy="6553200"/>
            <a:chOff x="48" y="102"/>
            <a:chExt cx="96" cy="4128"/>
          </a:xfrm>
        </p:grpSpPr>
        <p:sp>
          <p:nvSpPr>
            <p:cNvPr id="509956" name="Rectangle 4"/>
            <p:cNvSpPr>
              <a:spLocks noChangeArrowheads="1"/>
            </p:cNvSpPr>
            <p:nvPr userDrawn="1"/>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57" name="Rectangle 5"/>
            <p:cNvSpPr>
              <a:spLocks noChangeArrowheads="1"/>
            </p:cNvSpPr>
            <p:nvPr userDrawn="1"/>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58" name="Rectangle 6"/>
            <p:cNvSpPr>
              <a:spLocks noChangeArrowheads="1"/>
            </p:cNvSpPr>
            <p:nvPr userDrawn="1"/>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59" name="Rectangle 7"/>
            <p:cNvSpPr>
              <a:spLocks noChangeArrowheads="1"/>
            </p:cNvSpPr>
            <p:nvPr userDrawn="1"/>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0" name="Rectangle 8"/>
            <p:cNvSpPr>
              <a:spLocks noChangeArrowheads="1"/>
            </p:cNvSpPr>
            <p:nvPr userDrawn="1"/>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1" name="Rectangle 9"/>
            <p:cNvSpPr>
              <a:spLocks noChangeArrowheads="1"/>
            </p:cNvSpPr>
            <p:nvPr userDrawn="1"/>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2" name="Rectangle 10"/>
            <p:cNvSpPr>
              <a:spLocks noChangeArrowheads="1"/>
            </p:cNvSpPr>
            <p:nvPr userDrawn="1"/>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3" name="Rectangle 11"/>
            <p:cNvSpPr>
              <a:spLocks noChangeArrowheads="1"/>
            </p:cNvSpPr>
            <p:nvPr userDrawn="1"/>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4" name="Rectangle 12"/>
            <p:cNvSpPr>
              <a:spLocks noChangeArrowheads="1"/>
            </p:cNvSpPr>
            <p:nvPr userDrawn="1"/>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5" name="Rectangle 13"/>
            <p:cNvSpPr>
              <a:spLocks noChangeArrowheads="1"/>
            </p:cNvSpPr>
            <p:nvPr userDrawn="1"/>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6" name="Rectangle 14"/>
            <p:cNvSpPr>
              <a:spLocks noChangeArrowheads="1"/>
            </p:cNvSpPr>
            <p:nvPr userDrawn="1"/>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7" name="Rectangle 15"/>
            <p:cNvSpPr>
              <a:spLocks noChangeArrowheads="1"/>
            </p:cNvSpPr>
            <p:nvPr userDrawn="1"/>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8" name="Rectangle 16"/>
            <p:cNvSpPr>
              <a:spLocks noChangeArrowheads="1"/>
            </p:cNvSpPr>
            <p:nvPr userDrawn="1"/>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69" name="Rectangle 17"/>
            <p:cNvSpPr>
              <a:spLocks noChangeArrowheads="1"/>
            </p:cNvSpPr>
            <p:nvPr userDrawn="1"/>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0" name="Rectangle 18"/>
            <p:cNvSpPr>
              <a:spLocks noChangeArrowheads="1"/>
            </p:cNvSpPr>
            <p:nvPr userDrawn="1"/>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1" name="Rectangle 19"/>
            <p:cNvSpPr>
              <a:spLocks noChangeArrowheads="1"/>
            </p:cNvSpPr>
            <p:nvPr userDrawn="1"/>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2" name="Rectangle 20"/>
            <p:cNvSpPr>
              <a:spLocks noChangeArrowheads="1"/>
            </p:cNvSpPr>
            <p:nvPr userDrawn="1"/>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3" name="Rectangle 21"/>
            <p:cNvSpPr>
              <a:spLocks noChangeArrowheads="1"/>
            </p:cNvSpPr>
            <p:nvPr userDrawn="1"/>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4" name="Rectangle 22"/>
            <p:cNvSpPr>
              <a:spLocks noChangeArrowheads="1"/>
            </p:cNvSpPr>
            <p:nvPr userDrawn="1"/>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5" name="Rectangle 23"/>
            <p:cNvSpPr>
              <a:spLocks noChangeArrowheads="1"/>
            </p:cNvSpPr>
            <p:nvPr userDrawn="1"/>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6" name="Rectangle 24"/>
            <p:cNvSpPr>
              <a:spLocks noChangeArrowheads="1"/>
            </p:cNvSpPr>
            <p:nvPr userDrawn="1"/>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7" name="Rectangle 25"/>
            <p:cNvSpPr>
              <a:spLocks noChangeArrowheads="1"/>
            </p:cNvSpPr>
            <p:nvPr userDrawn="1"/>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8" name="Rectangle 26"/>
            <p:cNvSpPr>
              <a:spLocks noChangeArrowheads="1"/>
            </p:cNvSpPr>
            <p:nvPr userDrawn="1"/>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79" name="Rectangle 27"/>
            <p:cNvSpPr>
              <a:spLocks noChangeArrowheads="1"/>
            </p:cNvSpPr>
            <p:nvPr userDrawn="1"/>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0" name="Rectangle 28"/>
            <p:cNvSpPr>
              <a:spLocks noChangeArrowheads="1"/>
            </p:cNvSpPr>
            <p:nvPr userDrawn="1"/>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1" name="Rectangle 29"/>
            <p:cNvSpPr>
              <a:spLocks noChangeArrowheads="1"/>
            </p:cNvSpPr>
            <p:nvPr userDrawn="1"/>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2" name="Rectangle 30"/>
            <p:cNvSpPr>
              <a:spLocks noChangeArrowheads="1"/>
            </p:cNvSpPr>
            <p:nvPr userDrawn="1"/>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3" name="Rectangle 31"/>
            <p:cNvSpPr>
              <a:spLocks noChangeArrowheads="1"/>
            </p:cNvSpPr>
            <p:nvPr userDrawn="1"/>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509984" name="Rectangle 32"/>
            <p:cNvSpPr>
              <a:spLocks noChangeArrowheads="1"/>
            </p:cNvSpPr>
            <p:nvPr userDrawn="1"/>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sp>
        <p:nvSpPr>
          <p:cNvPr id="1031" name="Rectangle 33"/>
          <p:cNvSpPr>
            <a:spLocks noGrp="1" noChangeArrowheads="1"/>
          </p:cNvSpPr>
          <p:nvPr>
            <p:ph type="title"/>
          </p:nvPr>
        </p:nvSpPr>
        <p:spPr bwMode="auto">
          <a:xfrm>
            <a:off x="1143000" y="228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509986" name="Rectangle 34"/>
          <p:cNvSpPr>
            <a:spLocks noGrp="1" noChangeArrowheads="1"/>
          </p:cNvSpPr>
          <p:nvPr>
            <p:ph type="body" idx="1"/>
          </p:nvPr>
        </p:nvSpPr>
        <p:spPr bwMode="auto">
          <a:xfrm>
            <a:off x="1169988" y="1524000"/>
            <a:ext cx="7772400" cy="4537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aphicFrame>
        <p:nvGraphicFramePr>
          <p:cNvPr id="1026" name="Object 2"/>
          <p:cNvGraphicFramePr>
            <a:graphicFrameLocks noChangeAspect="1"/>
          </p:cNvGraphicFramePr>
          <p:nvPr/>
        </p:nvGraphicFramePr>
        <p:xfrm>
          <a:off x="8005763" y="0"/>
          <a:ext cx="1138237" cy="1143000"/>
        </p:xfrm>
        <a:graphic>
          <a:graphicData uri="http://schemas.openxmlformats.org/presentationml/2006/ole">
            <p:oleObj spid="_x0000_s1026" name="Flash Movie" r:id="rId15" imgW="1249200" imgH="1254600" progId="Flash.Movie">
              <p:embed/>
            </p:oleObj>
          </a:graphicData>
        </a:graphic>
      </p:graphicFrame>
      <p:sp>
        <p:nvSpPr>
          <p:cNvPr id="509988" name="Text Box 36"/>
          <p:cNvSpPr txBox="1">
            <a:spLocks noChangeArrowheads="1"/>
          </p:cNvSpPr>
          <p:nvPr userDrawn="1"/>
        </p:nvSpPr>
        <p:spPr bwMode="auto">
          <a:xfrm rot="16200000">
            <a:off x="-2202656" y="3648869"/>
            <a:ext cx="5411787" cy="701675"/>
          </a:xfrm>
          <a:prstGeom prst="rect">
            <a:avLst/>
          </a:prstGeom>
          <a:noFill/>
          <a:ln w="9525">
            <a:noFill/>
            <a:miter lim="800000"/>
            <a:headEnd/>
            <a:tailEnd/>
          </a:ln>
          <a:effectLst/>
        </p:spPr>
        <p:txBody>
          <a:bodyPr>
            <a:spAutoFit/>
          </a:bodyPr>
          <a:lstStyle/>
          <a:p>
            <a:pPr algn="ctr">
              <a:defRPr/>
            </a:pPr>
            <a:r>
              <a:rPr lang="en-US" sz="4000">
                <a:solidFill>
                  <a:srgbClr val="A2A3D2"/>
                </a:solidFill>
              </a:rPr>
              <a:t>NWS Southern Region</a:t>
            </a:r>
          </a:p>
        </p:txBody>
      </p:sp>
      <p:graphicFrame>
        <p:nvGraphicFramePr>
          <p:cNvPr id="1027" name="Object 3"/>
          <p:cNvGraphicFramePr>
            <a:graphicFrameLocks noChangeAspect="1"/>
          </p:cNvGraphicFramePr>
          <p:nvPr/>
        </p:nvGraphicFramePr>
        <p:xfrm>
          <a:off x="0" y="0"/>
          <a:ext cx="1143000" cy="1131888"/>
        </p:xfrm>
        <a:graphic>
          <a:graphicData uri="http://schemas.openxmlformats.org/presentationml/2006/ole">
            <p:oleObj spid="_x0000_s1027" name="Flash Movie" r:id="rId16" imgW="1889280" imgH="1868760" progId="Flash.Movie">
              <p:embed/>
            </p:oleObj>
          </a:graphicData>
        </a:graphic>
      </p:graphicFrame>
    </p:spTree>
  </p:cSld>
  <p:clrMap bg1="dk2" tx1="lt1" bg2="dk1" tx2="lt2" accent1="accent1" accent2="accent2" accent3="accent3" accent4="accent4" accent5="accent5" accent6="accent6" hlink="hlink" folHlink="folHlink"/>
  <p:sldLayoutIdLst>
    <p:sldLayoutId id="2147493867" r:id="rId1"/>
    <p:sldLayoutId id="2147493757" r:id="rId2"/>
    <p:sldLayoutId id="2147493758" r:id="rId3"/>
    <p:sldLayoutId id="2147493759" r:id="rId4"/>
    <p:sldLayoutId id="2147493760" r:id="rId5"/>
    <p:sldLayoutId id="2147493761" r:id="rId6"/>
    <p:sldLayoutId id="2147493762" r:id="rId7"/>
    <p:sldLayoutId id="2147493763" r:id="rId8"/>
    <p:sldLayoutId id="2147493764" r:id="rId9"/>
    <p:sldLayoutId id="2147493765" r:id="rId10"/>
    <p:sldLayoutId id="2147493766" r:id="rId11"/>
    <p:sldLayoutId id="2147493767" r:id="rId12"/>
  </p:sldLayoutIdLst>
  <p:transition>
    <p:random/>
  </p:transition>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6977173-CB63-4A3C-9011-01CCB27CA257}" type="slidenum">
              <a:rPr lang="en-US"/>
              <a:pPr>
                <a:defRPr/>
              </a:pPr>
              <a:t>‹#›</a:t>
            </a:fld>
            <a:endParaRPr lang="en-US"/>
          </a:p>
        </p:txBody>
      </p:sp>
      <p:grpSp>
        <p:nvGrpSpPr>
          <p:cNvPr id="13318" name="Group 6"/>
          <p:cNvGrpSpPr>
            <a:grpSpLocks/>
          </p:cNvGrpSpPr>
          <p:nvPr userDrawn="1"/>
        </p:nvGrpSpPr>
        <p:grpSpPr bwMode="auto">
          <a:xfrm>
            <a:off x="0" y="0"/>
            <a:ext cx="1371600" cy="6858000"/>
            <a:chOff x="0" y="0"/>
            <a:chExt cx="864" cy="4320"/>
          </a:xfrm>
        </p:grpSpPr>
        <p:pic>
          <p:nvPicPr>
            <p:cNvPr id="13319"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13320"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13321"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13322"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13323"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13324"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768" r:id="rId1"/>
    <p:sldLayoutId id="2147493769" r:id="rId2"/>
    <p:sldLayoutId id="2147493770" r:id="rId3"/>
    <p:sldLayoutId id="2147493771" r:id="rId4"/>
    <p:sldLayoutId id="2147493772" r:id="rId5"/>
    <p:sldLayoutId id="2147493773" r:id="rId6"/>
    <p:sldLayoutId id="2147493774" r:id="rId7"/>
    <p:sldLayoutId id="2147493775" r:id="rId8"/>
    <p:sldLayoutId id="2147493776" r:id="rId9"/>
    <p:sldLayoutId id="2147493777" r:id="rId10"/>
    <p:sldLayoutId id="2147493778" r:id="rId11"/>
    <p:sldLayoutId id="2147493779"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A2D1FC"/>
            </a:gs>
            <a:gs pos="100000">
              <a:schemeClr val="bg1"/>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8197" name="Rectangle 5"/>
          <p:cNvSpPr>
            <a:spLocks noGrp="1" noChangeArrowheads="1"/>
          </p:cNvSpPr>
          <p:nvPr>
            <p:ph type="sldNum" sz="quarter" idx="4"/>
          </p:nvPr>
        </p:nvSpPr>
        <p:spPr bwMode="auto">
          <a:xfrm>
            <a:off x="7010400" y="64579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99FC9D1-29A5-4925-9865-BDB5349F729E}" type="slidenum">
              <a:rPr lang="en-US"/>
              <a:pPr>
                <a:defRPr/>
              </a:pPr>
              <a:t>‹#›</a:t>
            </a:fld>
            <a:endParaRPr lang="en-US"/>
          </a:p>
        </p:txBody>
      </p:sp>
      <p:grpSp>
        <p:nvGrpSpPr>
          <p:cNvPr id="14342" name="Group 6"/>
          <p:cNvGrpSpPr>
            <a:grpSpLocks/>
          </p:cNvGrpSpPr>
          <p:nvPr userDrawn="1"/>
        </p:nvGrpSpPr>
        <p:grpSpPr bwMode="auto">
          <a:xfrm>
            <a:off x="0" y="0"/>
            <a:ext cx="1371600" cy="6858000"/>
            <a:chOff x="0" y="0"/>
            <a:chExt cx="864" cy="4320"/>
          </a:xfrm>
        </p:grpSpPr>
        <p:pic>
          <p:nvPicPr>
            <p:cNvPr id="14343"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14344"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14345"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14346"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14347"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14348"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780" r:id="rId1"/>
    <p:sldLayoutId id="2147493781" r:id="rId2"/>
    <p:sldLayoutId id="2147493782" r:id="rId3"/>
    <p:sldLayoutId id="2147493783" r:id="rId4"/>
    <p:sldLayoutId id="2147493784" r:id="rId5"/>
    <p:sldLayoutId id="2147493785" r:id="rId6"/>
    <p:sldLayoutId id="2147493786" r:id="rId7"/>
    <p:sldLayoutId id="2147493787" r:id="rId8"/>
    <p:sldLayoutId id="2147493788" r:id="rId9"/>
    <p:sldLayoutId id="2147493789" r:id="rId10"/>
    <p:sldLayoutId id="2147493790" r:id="rId11"/>
    <p:sldLayoutId id="2147493791"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CCFF"/>
            </a:gs>
            <a:gs pos="50000">
              <a:schemeClr val="bg1"/>
            </a:gs>
            <a:gs pos="100000">
              <a:srgbClr val="99CCFF"/>
            </a:gs>
          </a:gsLst>
          <a:lin ang="5400000" scaled="1"/>
        </a:gra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bwMode="auto">
          <a:xfrm>
            <a:off x="1371600" y="152400"/>
            <a:ext cx="731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13716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26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7526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618D899-41D2-4D40-8F56-9DB45427F14E}" type="slidenum">
              <a:rPr lang="en-US"/>
              <a:pPr>
                <a:defRPr/>
              </a:pPr>
              <a:t>‹#›</a:t>
            </a:fld>
            <a:endParaRPr lang="en-US"/>
          </a:p>
        </p:txBody>
      </p:sp>
      <p:grpSp>
        <p:nvGrpSpPr>
          <p:cNvPr id="15366" name="Group 6"/>
          <p:cNvGrpSpPr>
            <a:grpSpLocks/>
          </p:cNvGrpSpPr>
          <p:nvPr userDrawn="1"/>
        </p:nvGrpSpPr>
        <p:grpSpPr bwMode="auto">
          <a:xfrm>
            <a:off x="0" y="0"/>
            <a:ext cx="1371600" cy="6858000"/>
            <a:chOff x="0" y="0"/>
            <a:chExt cx="864" cy="4320"/>
          </a:xfrm>
        </p:grpSpPr>
        <p:pic>
          <p:nvPicPr>
            <p:cNvPr id="15367" name="Picture 7" descr="hurricane"/>
            <p:cNvPicPr>
              <a:picLocks noChangeAspect="1" noChangeArrowheads="1"/>
            </p:cNvPicPr>
            <p:nvPr userDrawn="1"/>
          </p:nvPicPr>
          <p:blipFill>
            <a:blip r:embed="rId14" cstate="print"/>
            <a:srcRect/>
            <a:stretch>
              <a:fillRect/>
            </a:stretch>
          </p:blipFill>
          <p:spPr bwMode="auto">
            <a:xfrm>
              <a:off x="0" y="432"/>
              <a:ext cx="864" cy="768"/>
            </a:xfrm>
            <a:prstGeom prst="rect">
              <a:avLst/>
            </a:prstGeom>
            <a:noFill/>
            <a:ln w="9525">
              <a:noFill/>
              <a:miter lim="800000"/>
              <a:headEnd/>
              <a:tailEnd/>
            </a:ln>
          </p:spPr>
        </p:pic>
        <p:pic>
          <p:nvPicPr>
            <p:cNvPr id="15368" name="Picture 8"/>
            <p:cNvPicPr>
              <a:picLocks noChangeAspect="1" noChangeArrowheads="1"/>
            </p:cNvPicPr>
            <p:nvPr userDrawn="1"/>
          </p:nvPicPr>
          <p:blipFill>
            <a:blip r:embed="rId15" cstate="print"/>
            <a:srcRect/>
            <a:stretch>
              <a:fillRect/>
            </a:stretch>
          </p:blipFill>
          <p:spPr bwMode="auto">
            <a:xfrm>
              <a:off x="0" y="1971"/>
              <a:ext cx="864" cy="813"/>
            </a:xfrm>
            <a:prstGeom prst="rect">
              <a:avLst/>
            </a:prstGeom>
            <a:noFill/>
            <a:ln w="9525">
              <a:noFill/>
              <a:miter lim="800000"/>
              <a:headEnd/>
              <a:tailEnd/>
            </a:ln>
          </p:spPr>
        </p:pic>
        <p:pic>
          <p:nvPicPr>
            <p:cNvPr id="15369" name="Picture 9" descr="lilicenter093002"/>
            <p:cNvPicPr>
              <a:picLocks noChangeAspect="1" noChangeArrowheads="1"/>
            </p:cNvPicPr>
            <p:nvPr userDrawn="1"/>
          </p:nvPicPr>
          <p:blipFill>
            <a:blip r:embed="rId16" cstate="print"/>
            <a:srcRect/>
            <a:stretch>
              <a:fillRect/>
            </a:stretch>
          </p:blipFill>
          <p:spPr bwMode="auto">
            <a:xfrm>
              <a:off x="0" y="2790"/>
              <a:ext cx="864" cy="762"/>
            </a:xfrm>
            <a:prstGeom prst="rect">
              <a:avLst/>
            </a:prstGeom>
            <a:noFill/>
            <a:ln w="9525">
              <a:noFill/>
              <a:miter lim="800000"/>
              <a:headEnd/>
              <a:tailEnd/>
            </a:ln>
          </p:spPr>
        </p:pic>
        <p:pic>
          <p:nvPicPr>
            <p:cNvPr id="15370" name="Picture 10" descr="lili1415-10-03-02"/>
            <p:cNvPicPr>
              <a:picLocks noChangeAspect="1" noChangeArrowheads="1"/>
            </p:cNvPicPr>
            <p:nvPr userDrawn="1"/>
          </p:nvPicPr>
          <p:blipFill>
            <a:blip r:embed="rId17" cstate="print"/>
            <a:srcRect/>
            <a:stretch>
              <a:fillRect/>
            </a:stretch>
          </p:blipFill>
          <p:spPr bwMode="auto">
            <a:xfrm>
              <a:off x="0" y="1200"/>
              <a:ext cx="864" cy="768"/>
            </a:xfrm>
            <a:prstGeom prst="rect">
              <a:avLst/>
            </a:prstGeom>
            <a:noFill/>
            <a:ln w="9525">
              <a:noFill/>
              <a:miter lim="800000"/>
              <a:headEnd/>
              <a:tailEnd/>
            </a:ln>
          </p:spPr>
        </p:pic>
        <p:pic>
          <p:nvPicPr>
            <p:cNvPr id="15371" name="Picture 11" descr="Hurricane Lili passes with heavy wind and rain near New Iberia, Louisiana, October 3, 2002.  Hurricane Lili, its winds diminishing but still powerful, lashed southern Louisiana on Wednesday as it moved ashore from the Gulf of Mexico.   REUTERS/Jeff Mitchell"/>
            <p:cNvPicPr>
              <a:picLocks noChangeAspect="1" noChangeArrowheads="1"/>
            </p:cNvPicPr>
            <p:nvPr userDrawn="1"/>
          </p:nvPicPr>
          <p:blipFill>
            <a:blip r:embed="rId18" cstate="print"/>
            <a:srcRect/>
            <a:stretch>
              <a:fillRect/>
            </a:stretch>
          </p:blipFill>
          <p:spPr bwMode="auto">
            <a:xfrm>
              <a:off x="0" y="0"/>
              <a:ext cx="864" cy="432"/>
            </a:xfrm>
            <a:prstGeom prst="rect">
              <a:avLst/>
            </a:prstGeom>
            <a:noFill/>
            <a:ln w="9525">
              <a:noFill/>
              <a:miter lim="800000"/>
              <a:headEnd/>
              <a:tailEnd/>
            </a:ln>
          </p:spPr>
        </p:pic>
        <p:pic>
          <p:nvPicPr>
            <p:cNvPr id="15372" name="Picture 12" descr="Lili photo gallery"/>
            <p:cNvPicPr>
              <a:picLocks noChangeAspect="1" noChangeArrowheads="1"/>
            </p:cNvPicPr>
            <p:nvPr userDrawn="1"/>
          </p:nvPicPr>
          <p:blipFill>
            <a:blip r:embed="rId19" cstate="print"/>
            <a:srcRect/>
            <a:stretch>
              <a:fillRect/>
            </a:stretch>
          </p:blipFill>
          <p:spPr bwMode="auto">
            <a:xfrm>
              <a:off x="0" y="3552"/>
              <a:ext cx="864" cy="768"/>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93792" r:id="rId1"/>
    <p:sldLayoutId id="2147493793" r:id="rId2"/>
    <p:sldLayoutId id="2147493794" r:id="rId3"/>
    <p:sldLayoutId id="2147493795" r:id="rId4"/>
    <p:sldLayoutId id="2147493796" r:id="rId5"/>
    <p:sldLayoutId id="2147493797" r:id="rId6"/>
    <p:sldLayoutId id="2147493798" r:id="rId7"/>
    <p:sldLayoutId id="2147493799" r:id="rId8"/>
    <p:sldLayoutId id="2147493800" r:id="rId9"/>
    <p:sldLayoutId id="2147493801" r:id="rId10"/>
    <p:sldLayoutId id="2147493802" r:id="rId11"/>
    <p:sldLayoutId id="2147493803"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Tahoma"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Tahom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B3F9F522-C73A-4C9C-8152-4CDADC7E77A1}" type="datetimeFigureOut">
              <a:rPr lang="en-US"/>
              <a:pPr>
                <a:defRPr/>
              </a:pPr>
              <a:t>3/2/2010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82DF525F-6AA7-46C3-BB35-E7FB449114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804" r:id="rId1"/>
    <p:sldLayoutId id="2147493805" r:id="rId2"/>
    <p:sldLayoutId id="2147493806" r:id="rId3"/>
    <p:sldLayoutId id="2147493807" r:id="rId4"/>
    <p:sldLayoutId id="2147493808" r:id="rId5"/>
    <p:sldLayoutId id="2147493809" r:id="rId6"/>
    <p:sldLayoutId id="2147493810" r:id="rId7"/>
    <p:sldLayoutId id="2147493811" r:id="rId8"/>
    <p:sldLayoutId id="2147493812" r:id="rId9"/>
    <p:sldLayoutId id="2147493813" r:id="rId10"/>
    <p:sldLayoutId id="21474938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7.xml"/><Relationship Id="rId1" Type="http://schemas.openxmlformats.org/officeDocument/2006/relationships/vmlDrawing" Target="../drawings/vmlDrawing5.vml"/><Relationship Id="rId5" Type="http://schemas.openxmlformats.org/officeDocument/2006/relationships/image" Target="../media/image13.png"/><Relationship Id="rId4" Type="http://schemas.openxmlformats.org/officeDocument/2006/relationships/oleObject" Target="../embeddings/oleObject9.bin"/></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wmf"/><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9.xml"/><Relationship Id="rId1" Type="http://schemas.openxmlformats.org/officeDocument/2006/relationships/vmlDrawing" Target="../drawings/vmlDrawing6.v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oleObject" Target="../embeddings/oleObject10.bin"/></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0" y="914400"/>
            <a:ext cx="9144000" cy="4876800"/>
          </a:xfrm>
        </p:spPr>
        <p:txBody>
          <a:bodyPr/>
          <a:lstStyle/>
          <a:p>
            <a:pPr eaLnBrk="1" hangingPunct="1">
              <a:defRPr/>
            </a:pPr>
            <a:r>
              <a:rPr lang="en-US" sz="4800" dirty="0" smtClean="0">
                <a:latin typeface="Calibri" pitchFamily="34" charset="0"/>
              </a:rPr>
              <a:t>NWS Decision-Support:</a:t>
            </a:r>
            <a:br>
              <a:rPr lang="en-US" sz="4800" dirty="0" smtClean="0">
                <a:latin typeface="Calibri" pitchFamily="34" charset="0"/>
              </a:rPr>
            </a:br>
            <a:r>
              <a:rPr lang="en-US" sz="4800" dirty="0" smtClean="0">
                <a:latin typeface="Calibri" pitchFamily="34" charset="0"/>
              </a:rPr>
              <a:t> A Strategic Initiative</a:t>
            </a:r>
            <a:r>
              <a:rPr lang="en-US" sz="3600" dirty="0" smtClean="0">
                <a:latin typeface="Calibri" pitchFamily="34" charset="0"/>
              </a:rPr>
              <a:t/>
            </a:r>
            <a:br>
              <a:rPr lang="en-US" sz="3600" dirty="0" smtClean="0">
                <a:latin typeface="Calibri" pitchFamily="34" charset="0"/>
              </a:rPr>
            </a:br>
            <a:r>
              <a:rPr lang="en-US" sz="3600" dirty="0" smtClean="0">
                <a:latin typeface="Calibri" pitchFamily="34" charset="0"/>
              </a:rPr>
              <a:t>An NWS vision that delivers expanding local/state hurricane decision-support for…</a:t>
            </a:r>
            <a:r>
              <a:rPr lang="en-US" sz="3600" dirty="0" smtClean="0">
                <a:solidFill>
                  <a:srgbClr val="FF0000"/>
                </a:solidFill>
                <a:effectLst>
                  <a:outerShdw blurRad="38100" dist="38100" dir="2700000" algn="tl">
                    <a:srgbClr val="000000"/>
                  </a:outerShdw>
                </a:effectLst>
                <a:cs typeface="Tahoma" charset="0"/>
              </a:rPr>
              <a:t> </a:t>
            </a:r>
            <a:br>
              <a:rPr lang="en-US" sz="3600" dirty="0" smtClean="0">
                <a:solidFill>
                  <a:srgbClr val="FF0000"/>
                </a:solidFill>
                <a:effectLst>
                  <a:outerShdw blurRad="38100" dist="38100" dir="2700000" algn="tl">
                    <a:srgbClr val="000000"/>
                  </a:outerShdw>
                </a:effectLst>
                <a:cs typeface="Tahoma" charset="0"/>
              </a:rPr>
            </a:br>
            <a:r>
              <a:rPr lang="en-US" sz="3600" dirty="0" smtClean="0">
                <a:solidFill>
                  <a:srgbClr val="FF0000"/>
                </a:solidFill>
                <a:effectLst>
                  <a:outerShdw blurRad="38100" dist="38100" dir="2700000" algn="tl">
                    <a:srgbClr val="000000"/>
                  </a:outerShdw>
                </a:effectLst>
                <a:cs typeface="Tahoma" charset="0"/>
              </a:rPr>
              <a:t>a more resilient homeland ! </a:t>
            </a:r>
            <a:r>
              <a:rPr lang="en-US" sz="4000" dirty="0" smtClean="0">
                <a:latin typeface="Calibri" pitchFamily="34" charset="0"/>
              </a:rPr>
              <a:t>  </a:t>
            </a:r>
            <a:br>
              <a:rPr lang="en-US" sz="4000" dirty="0" smtClean="0">
                <a:latin typeface="Calibri" pitchFamily="34" charset="0"/>
              </a:rPr>
            </a:br>
            <a:r>
              <a:rPr lang="en-US" sz="2800" dirty="0" smtClean="0">
                <a:latin typeface="Calibri" pitchFamily="34" charset="0"/>
              </a:rPr>
              <a:t>64th Interdepartmental Hurricane Conference</a:t>
            </a:r>
            <a:br>
              <a:rPr lang="en-US" sz="2800" dirty="0" smtClean="0">
                <a:latin typeface="Calibri" pitchFamily="34" charset="0"/>
              </a:rPr>
            </a:br>
            <a:r>
              <a:rPr lang="en-US" sz="2800" dirty="0" smtClean="0">
                <a:latin typeface="Calibri" pitchFamily="34" charset="0"/>
              </a:rPr>
              <a:t>Savannah, GA – March 2, 2010</a:t>
            </a:r>
          </a:p>
        </p:txBody>
      </p:sp>
      <p:sp>
        <p:nvSpPr>
          <p:cNvPr id="30723" name="Rectangle 3"/>
          <p:cNvSpPr>
            <a:spLocks noGrp="1" noChangeArrowheads="1"/>
          </p:cNvSpPr>
          <p:nvPr>
            <p:ph type="body" sz="half" idx="1"/>
          </p:nvPr>
        </p:nvSpPr>
        <p:spPr>
          <a:xfrm>
            <a:off x="0" y="5867400"/>
            <a:ext cx="9144000" cy="838200"/>
          </a:xfrm>
        </p:spPr>
        <p:txBody>
          <a:bodyPr/>
          <a:lstStyle/>
          <a:p>
            <a:pPr algn="ctr" eaLnBrk="1" hangingPunct="1">
              <a:buFontTx/>
              <a:buNone/>
              <a:defRPr/>
            </a:pPr>
            <a:r>
              <a:rPr lang="en-US" sz="2400" b="1" dirty="0" smtClean="0">
                <a:solidFill>
                  <a:srgbClr val="1F497D"/>
                </a:solidFill>
              </a:rPr>
              <a:t>Bill </a:t>
            </a:r>
            <a:r>
              <a:rPr lang="en-US" sz="2400" b="1" dirty="0" err="1" smtClean="0">
                <a:solidFill>
                  <a:srgbClr val="1F497D"/>
                </a:solidFill>
              </a:rPr>
              <a:t>Proenza</a:t>
            </a:r>
            <a:r>
              <a:rPr lang="en-US" sz="2400" b="1" dirty="0" smtClean="0">
                <a:solidFill>
                  <a:srgbClr val="1F497D"/>
                </a:solidFill>
              </a:rPr>
              <a:t>, Regional Director</a:t>
            </a:r>
            <a:br>
              <a:rPr lang="en-US" sz="2400" b="1" dirty="0" smtClean="0">
                <a:solidFill>
                  <a:srgbClr val="1F497D"/>
                </a:solidFill>
              </a:rPr>
            </a:br>
            <a:r>
              <a:rPr lang="en-US" sz="2400" b="1" dirty="0" smtClean="0">
                <a:solidFill>
                  <a:srgbClr val="1F497D"/>
                </a:solidFill>
              </a:rPr>
              <a:t>National Weather Service – Southern Region</a:t>
            </a:r>
            <a:endParaRPr lang="en-US" sz="2400" b="1" dirty="0" smtClean="0">
              <a:solidFill>
                <a:srgbClr val="FF0000"/>
              </a:solidFill>
            </a:endParaRPr>
          </a:p>
          <a:p>
            <a:pPr algn="ctr" eaLnBrk="1" hangingPunct="1">
              <a:buFontTx/>
              <a:buNone/>
              <a:defRPr/>
            </a:pPr>
            <a:endParaRPr lang="en-US" sz="4400" b="1" dirty="0" smtClean="0">
              <a:solidFill>
                <a:schemeClr val="bg1"/>
              </a:solidFill>
              <a:effectLst>
                <a:outerShdw blurRad="38100" dist="38100" dir="2700000" algn="tl">
                  <a:srgbClr val="000000"/>
                </a:outerShdw>
              </a:effectLst>
            </a:endParaRPr>
          </a:p>
        </p:txBody>
      </p:sp>
      <p:sp>
        <p:nvSpPr>
          <p:cNvPr id="5125" name="Text Box 4"/>
          <p:cNvSpPr txBox="1">
            <a:spLocks noChangeArrowheads="1"/>
          </p:cNvSpPr>
          <p:nvPr/>
        </p:nvSpPr>
        <p:spPr bwMode="auto">
          <a:xfrm>
            <a:off x="4495800" y="6216650"/>
            <a:ext cx="457200" cy="584200"/>
          </a:xfrm>
          <a:prstGeom prst="rect">
            <a:avLst/>
          </a:prstGeom>
          <a:noFill/>
          <a:ln w="12700">
            <a:noFill/>
            <a:miter lim="800000"/>
            <a:headEnd type="none" w="sm" len="sm"/>
            <a:tailEnd type="none" w="sm" len="sm"/>
          </a:ln>
        </p:spPr>
        <p:txBody>
          <a:bodyPr>
            <a:spAutoFit/>
          </a:bodyPr>
          <a:lstStyle/>
          <a:p>
            <a:r>
              <a:rPr lang="en-US" sz="3200" b="1">
                <a:solidFill>
                  <a:srgbClr val="0000FF"/>
                </a:solidFill>
                <a:latin typeface="Times New Roman" charset="0"/>
              </a:rPr>
              <a:t>       </a:t>
            </a:r>
          </a:p>
        </p:txBody>
      </p:sp>
      <p:graphicFrame>
        <p:nvGraphicFramePr>
          <p:cNvPr id="5122" name="Object 5"/>
          <p:cNvGraphicFramePr>
            <a:graphicFrameLocks noChangeAspect="1"/>
          </p:cNvGraphicFramePr>
          <p:nvPr/>
        </p:nvGraphicFramePr>
        <p:xfrm>
          <a:off x="0" y="0"/>
          <a:ext cx="1752600" cy="1731963"/>
        </p:xfrm>
        <a:graphic>
          <a:graphicData uri="http://schemas.openxmlformats.org/presentationml/2006/ole">
            <p:oleObj spid="_x0000_s5122" name="Flash Document" r:id="rId4" imgW="1889280" imgH="1868760" progId="Flash.Movie">
              <p:embed/>
            </p:oleObj>
          </a:graphicData>
        </a:graphic>
      </p:graphicFrame>
      <p:pic>
        <p:nvPicPr>
          <p:cNvPr id="5126" name="Picture 6" descr="new_nws_logo_noaa.gif"/>
          <p:cNvPicPr>
            <a:picLocks noChangeAspect="1"/>
          </p:cNvPicPr>
          <p:nvPr/>
        </p:nvPicPr>
        <p:blipFill>
          <a:blip r:embed="rId5" cstate="print"/>
          <a:srcRect/>
          <a:stretch>
            <a:fillRect/>
          </a:stretch>
        </p:blipFill>
        <p:spPr bwMode="auto">
          <a:xfrm>
            <a:off x="7391400" y="0"/>
            <a:ext cx="1752600" cy="1758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295400"/>
          </a:xfrm>
        </p:spPr>
        <p:txBody>
          <a:bodyPr/>
          <a:lstStyle/>
          <a:p>
            <a:pPr>
              <a:defRPr/>
            </a:pPr>
            <a:r>
              <a:rPr lang="en-US" dirty="0" smtClean="0">
                <a:solidFill>
                  <a:schemeClr val="tx1"/>
                </a:solidFill>
                <a:effectLst>
                  <a:outerShdw blurRad="38100" dist="38100" dir="2700000" algn="tl">
                    <a:srgbClr val="000000">
                      <a:alpha val="43137"/>
                    </a:srgbClr>
                  </a:outerShdw>
                </a:effectLst>
              </a:rPr>
              <a:t>WFOs transpose HLS’ into </a:t>
            </a:r>
            <a:r>
              <a:rPr lang="en-US" dirty="0" smtClean="0">
                <a:solidFill>
                  <a:srgbClr val="FF0000"/>
                </a:solidFill>
                <a:effectLst>
                  <a:outerShdw blurRad="38100" dist="38100" dir="2700000" algn="tl">
                    <a:srgbClr val="000000">
                      <a:alpha val="43137"/>
                    </a:srgbClr>
                  </a:outerShdw>
                </a:effectLst>
              </a:rPr>
              <a:t>Graphics</a:t>
            </a:r>
            <a:r>
              <a:rPr lang="en-US" dirty="0" smtClean="0">
                <a:solidFill>
                  <a:schemeClr val="tx1"/>
                </a:solidFill>
                <a:effectLst>
                  <a:outerShdw blurRad="38100" dist="38100" dir="2700000" algn="tl">
                    <a:srgbClr val="000000">
                      <a:alpha val="43137"/>
                    </a:srgbClr>
                  </a:outerShdw>
                </a:effectLst>
              </a:rPr>
              <a:t> and </a:t>
            </a:r>
            <a:r>
              <a:rPr lang="en-US" dirty="0" smtClean="0">
                <a:solidFill>
                  <a:schemeClr val="accent2"/>
                </a:solidFill>
                <a:effectLst>
                  <a:outerShdw blurRad="38100" dist="38100" dir="2700000" algn="tl">
                    <a:srgbClr val="000000">
                      <a:alpha val="43137"/>
                    </a:srgbClr>
                  </a:outerShdw>
                </a:effectLst>
              </a:rPr>
              <a:t>Grids</a:t>
            </a:r>
            <a:r>
              <a:rPr lang="en-US" dirty="0" smtClean="0">
                <a:solidFill>
                  <a:schemeClr val="tx1"/>
                </a:solidFill>
                <a:effectLst>
                  <a:outerShdw blurRad="38100" dist="38100" dir="2700000" algn="tl">
                    <a:srgbClr val="000000">
                      <a:alpha val="43137"/>
                    </a:srgbClr>
                  </a:outerShdw>
                </a:effectLst>
              </a:rPr>
              <a:t>!</a:t>
            </a:r>
            <a:endParaRPr lang="en-US" dirty="0">
              <a:solidFill>
                <a:schemeClr val="tx1"/>
              </a:solidFill>
              <a:effectLst>
                <a:outerShdw blurRad="38100" dist="38100" dir="2700000" algn="tl">
                  <a:srgbClr val="000000">
                    <a:alpha val="43137"/>
                  </a:srgbClr>
                </a:outerShdw>
              </a:effectLst>
            </a:endParaRPr>
          </a:p>
        </p:txBody>
      </p:sp>
      <p:sp>
        <p:nvSpPr>
          <p:cNvPr id="27651" name="Slide Number Placeholder 3"/>
          <p:cNvSpPr>
            <a:spLocks noGrp="1"/>
          </p:cNvSpPr>
          <p:nvPr>
            <p:ph type="sldNum" sz="quarter" idx="11"/>
          </p:nvPr>
        </p:nvSpPr>
        <p:spPr>
          <a:noFill/>
        </p:spPr>
        <p:txBody>
          <a:bodyPr/>
          <a:lstStyle/>
          <a:p>
            <a:fld id="{CD3A248C-639C-43FA-9C59-9205BD058047}" type="slidenum">
              <a:rPr lang="en-US" smtClean="0"/>
              <a:pPr/>
              <a:t>10</a:t>
            </a:fld>
            <a:endParaRPr lang="en-US" smtClean="0"/>
          </a:p>
        </p:txBody>
      </p:sp>
      <p:pic>
        <p:nvPicPr>
          <p:cNvPr id="5" name="Picture 12"/>
          <p:cNvPicPr>
            <a:picLocks noChangeAspect="1" noChangeArrowheads="1"/>
          </p:cNvPicPr>
          <p:nvPr/>
        </p:nvPicPr>
        <p:blipFill>
          <a:blip r:embed="rId2" cstate="print"/>
          <a:srcRect/>
          <a:stretch>
            <a:fillRect/>
          </a:stretch>
        </p:blipFill>
        <p:spPr bwMode="auto">
          <a:xfrm>
            <a:off x="1600200" y="1371600"/>
            <a:ext cx="3717925" cy="2895600"/>
          </a:xfrm>
          <a:prstGeom prst="rect">
            <a:avLst/>
          </a:prstGeom>
          <a:noFill/>
          <a:ln w="9525">
            <a:noFill/>
            <a:miter lim="800000"/>
            <a:headEnd/>
            <a:tailEnd/>
          </a:ln>
          <a:effectLst>
            <a:outerShdw blurRad="254000" dist="203200" dir="6780000" algn="ctr" rotWithShape="0">
              <a:srgbClr val="000000">
                <a:alpha val="71000"/>
              </a:srgbClr>
            </a:outerShdw>
          </a:effectLst>
        </p:spPr>
      </p:pic>
      <p:pic>
        <p:nvPicPr>
          <p:cNvPr id="6" name="Picture 6" descr="Hurricane.png"/>
          <p:cNvPicPr>
            <a:picLocks noChangeAspect="1"/>
          </p:cNvPicPr>
          <p:nvPr/>
        </p:nvPicPr>
        <p:blipFill>
          <a:blip r:embed="rId3" cstate="print"/>
          <a:srcRect/>
          <a:stretch>
            <a:fillRect/>
          </a:stretch>
        </p:blipFill>
        <p:spPr bwMode="auto">
          <a:xfrm>
            <a:off x="5181600" y="1752600"/>
            <a:ext cx="3627438" cy="2635250"/>
          </a:xfrm>
          <a:prstGeom prst="rect">
            <a:avLst/>
          </a:prstGeom>
          <a:noFill/>
          <a:ln w="9525">
            <a:noFill/>
            <a:miter lim="800000"/>
            <a:headEnd/>
            <a:tailEnd/>
          </a:ln>
          <a:effectLst>
            <a:outerShdw blurRad="203200" dist="152400" dir="5400000" algn="ctr" rotWithShape="0">
              <a:srgbClr val="000000">
                <a:alpha val="69000"/>
              </a:srgbClr>
            </a:outerShdw>
          </a:effectLst>
        </p:spPr>
      </p:pic>
      <p:pic>
        <p:nvPicPr>
          <p:cNvPr id="7" name="Picture 4" descr="pws34_20040814_0200"/>
          <p:cNvPicPr>
            <a:picLocks noChangeAspect="1" noChangeArrowheads="1"/>
          </p:cNvPicPr>
          <p:nvPr/>
        </p:nvPicPr>
        <p:blipFill>
          <a:blip r:embed="rId4" cstate="print"/>
          <a:srcRect/>
          <a:stretch>
            <a:fillRect/>
          </a:stretch>
        </p:blipFill>
        <p:spPr bwMode="auto">
          <a:xfrm>
            <a:off x="2209800" y="3657600"/>
            <a:ext cx="3048000" cy="2727325"/>
          </a:xfrm>
          <a:prstGeom prst="rect">
            <a:avLst/>
          </a:prstGeom>
          <a:noFill/>
          <a:ln w="9525">
            <a:noFill/>
            <a:miter lim="800000"/>
            <a:headEnd/>
            <a:tailEnd/>
          </a:ln>
          <a:effectLst>
            <a:outerShdw blurRad="203200" dist="127000" dir="5400000" sx="104000" sy="104000" algn="ctr" rotWithShape="0">
              <a:srgbClr val="000000">
                <a:alpha val="73000"/>
              </a:srgbClr>
            </a:outerShdw>
          </a:effectLst>
        </p:spPr>
      </p:pic>
      <p:sp>
        <p:nvSpPr>
          <p:cNvPr id="27655" name="TextBox 8"/>
          <p:cNvSpPr txBox="1">
            <a:spLocks noChangeArrowheads="1"/>
          </p:cNvSpPr>
          <p:nvPr/>
        </p:nvSpPr>
        <p:spPr bwMode="auto">
          <a:xfrm>
            <a:off x="2667000" y="6519863"/>
            <a:ext cx="6096000" cy="400050"/>
          </a:xfrm>
          <a:prstGeom prst="rect">
            <a:avLst/>
          </a:prstGeom>
          <a:noFill/>
          <a:ln w="9525">
            <a:noFill/>
            <a:miter lim="800000"/>
            <a:headEnd/>
            <a:tailEnd/>
          </a:ln>
        </p:spPr>
        <p:txBody>
          <a:bodyPr wrap="none">
            <a:spAutoFit/>
          </a:bodyPr>
          <a:lstStyle/>
          <a:p>
            <a:r>
              <a:rPr lang="en-US" sz="2000" i="1"/>
              <a:t>Slide courtesy of Barry Goldsmith, WFO Brownsville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71600" y="0"/>
            <a:ext cx="7772400" cy="1219200"/>
          </a:xfrm>
        </p:spPr>
        <p:txBody>
          <a:bodyPr/>
          <a:lstStyle/>
          <a:p>
            <a:pPr>
              <a:defRPr/>
            </a:pPr>
            <a:r>
              <a:rPr lang="en-US" sz="3600" dirty="0" smtClean="0">
                <a:solidFill>
                  <a:srgbClr val="FF0000"/>
                </a:solidFill>
                <a:effectLst>
                  <a:outerShdw blurRad="38100" dist="38100" dir="2700000" algn="tl">
                    <a:srgbClr val="000000">
                      <a:alpha val="43137"/>
                    </a:srgbClr>
                  </a:outerShdw>
                </a:effectLst>
              </a:rPr>
              <a:t>Extreme Wind Warning</a:t>
            </a:r>
            <a:r>
              <a:rPr lang="en-US" sz="4000" dirty="0" smtClean="0">
                <a:solidFill>
                  <a:srgbClr val="FF0000"/>
                </a:solidFill>
                <a:effectLst>
                  <a:outerShdw blurRad="38100" dist="38100" dir="2700000" algn="tl">
                    <a:srgbClr val="000000">
                      <a:alpha val="43137"/>
                    </a:srgbClr>
                  </a:outerShdw>
                </a:effectLst>
              </a:rPr>
              <a:t/>
            </a:r>
            <a:br>
              <a:rPr lang="en-US" sz="4000" dirty="0" smtClean="0">
                <a:solidFill>
                  <a:srgbClr val="FF0000"/>
                </a:solidFill>
                <a:effectLst>
                  <a:outerShdw blurRad="38100" dist="38100" dir="2700000" algn="tl">
                    <a:srgbClr val="000000">
                      <a:alpha val="43137"/>
                    </a:srgbClr>
                  </a:outerShdw>
                </a:effectLst>
              </a:rPr>
            </a:br>
            <a:r>
              <a:rPr lang="en-US" sz="3200" dirty="0" smtClean="0">
                <a:solidFill>
                  <a:srgbClr val="FF0000"/>
                </a:solidFill>
                <a:effectLst>
                  <a:outerShdw blurRad="38100" dist="38100" dir="2700000" algn="tl">
                    <a:srgbClr val="000000">
                      <a:alpha val="43137"/>
                    </a:srgbClr>
                  </a:outerShdw>
                </a:effectLst>
              </a:rPr>
              <a:t> </a:t>
            </a:r>
            <a:r>
              <a:rPr lang="en-US" sz="3200" b="0" dirty="0" smtClean="0">
                <a:effectLst>
                  <a:outerShdw blurRad="38100" dist="38100" dir="2700000" algn="tl">
                    <a:srgbClr val="000000">
                      <a:alpha val="43137"/>
                    </a:srgbClr>
                  </a:outerShdw>
                </a:effectLst>
              </a:rPr>
              <a:t>(EWW)</a:t>
            </a:r>
            <a:endParaRPr lang="en-US" sz="3200" b="0"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1371600" y="1905000"/>
            <a:ext cx="7772400" cy="4648200"/>
          </a:xfrm>
        </p:spPr>
        <p:txBody>
          <a:bodyPr/>
          <a:lstStyle/>
          <a:p>
            <a:pPr>
              <a:defRPr/>
            </a:pPr>
            <a:r>
              <a:rPr lang="en-US" b="1" dirty="0" smtClean="0">
                <a:solidFill>
                  <a:srgbClr val="0000FF"/>
                </a:solidFill>
                <a:effectLst>
                  <a:outerShdw blurRad="38100" dist="38100" dir="2700000" algn="tl">
                    <a:srgbClr val="000000">
                      <a:alpha val="43137"/>
                    </a:srgbClr>
                  </a:outerShdw>
                </a:effectLst>
              </a:rPr>
              <a:t>A County Based, WFO Issued </a:t>
            </a:r>
          </a:p>
          <a:p>
            <a:pPr lvl="1" eaLnBrk="1" hangingPunct="1">
              <a:lnSpc>
                <a:spcPct val="90000"/>
              </a:lnSpc>
              <a:defRPr/>
            </a:pPr>
            <a:r>
              <a:rPr lang="en-US" sz="2400" b="1" dirty="0" smtClean="0">
                <a:effectLst>
                  <a:outerShdw blurRad="38100" dist="38100" dir="2700000" algn="tl">
                    <a:srgbClr val="000000">
                      <a:alpha val="43137"/>
                    </a:srgbClr>
                  </a:outerShdw>
                </a:effectLst>
              </a:rPr>
              <a:t>Imminent or occurring sustained one minute winds of 100 knots (</a:t>
            </a:r>
            <a:r>
              <a:rPr lang="en-US" sz="2400" b="1" i="1" u="sng" dirty="0" smtClean="0">
                <a:solidFill>
                  <a:srgbClr val="C00000"/>
                </a:solidFill>
                <a:effectLst>
                  <a:outerShdw blurRad="38100" dist="38100" dir="2700000" algn="tl">
                    <a:srgbClr val="000000">
                      <a:alpha val="43137"/>
                    </a:srgbClr>
                  </a:outerShdw>
                </a:effectLst>
              </a:rPr>
              <a:t>115 mph</a:t>
            </a:r>
            <a:r>
              <a:rPr lang="en-US" sz="2400" b="1" dirty="0" smtClean="0">
                <a:effectLst>
                  <a:outerShdw blurRad="38100" dist="38100" dir="2700000" algn="tl">
                    <a:srgbClr val="000000">
                      <a:alpha val="43137"/>
                    </a:srgbClr>
                  </a:outerShdw>
                </a:effectLst>
              </a:rPr>
              <a:t>) or greater (at least CAT 3 wind) expected within an hour.</a:t>
            </a:r>
          </a:p>
          <a:p>
            <a:pPr lvl="1" eaLnBrk="1" hangingPunct="1">
              <a:lnSpc>
                <a:spcPct val="90000"/>
              </a:lnSpc>
              <a:defRPr/>
            </a:pPr>
            <a:r>
              <a:rPr lang="en-US" sz="2400" b="1" dirty="0" smtClean="0">
                <a:effectLst>
                  <a:outerShdw blurRad="38100" dist="38100" dir="2700000" algn="tl">
                    <a:srgbClr val="000000">
                      <a:alpha val="43137"/>
                    </a:srgbClr>
                  </a:outerShdw>
                </a:effectLst>
              </a:rPr>
              <a:t>Issued </a:t>
            </a:r>
            <a:r>
              <a:rPr lang="en-US" sz="2400" b="1" i="1" u="sng" dirty="0" smtClean="0">
                <a:solidFill>
                  <a:srgbClr val="C00000"/>
                </a:solidFill>
                <a:effectLst>
                  <a:outerShdw blurRad="38100" dist="38100" dir="2700000" algn="tl">
                    <a:srgbClr val="000000">
                      <a:alpha val="43137"/>
                    </a:srgbClr>
                  </a:outerShdw>
                </a:effectLst>
              </a:rPr>
              <a:t>once</a:t>
            </a:r>
            <a:r>
              <a:rPr lang="en-US" sz="2400" b="1" dirty="0" smtClean="0">
                <a:effectLst>
                  <a:outerShdw blurRad="38100" dist="38100" dir="2700000" algn="tl">
                    <a:srgbClr val="000000">
                      <a:alpha val="43137"/>
                    </a:srgbClr>
                  </a:outerShdw>
                </a:effectLst>
              </a:rPr>
              <a:t> per county, valid normally up to two hours and updated with severe weather statements.</a:t>
            </a:r>
            <a:endParaRPr lang="en-US" sz="2400" dirty="0" smtClean="0"/>
          </a:p>
          <a:p>
            <a:pPr lvl="1">
              <a:buFontTx/>
              <a:buNone/>
              <a:defRPr/>
            </a:pPr>
            <a:endParaRPr lang="en-US" sz="1600" dirty="0" smtClean="0"/>
          </a:p>
          <a:p>
            <a:pPr>
              <a:defRPr/>
            </a:pPr>
            <a:r>
              <a:rPr lang="en-US" b="1" dirty="0" smtClean="0">
                <a:solidFill>
                  <a:srgbClr val="0000FF"/>
                </a:solidFill>
                <a:effectLst>
                  <a:outerShdw blurRad="38100" dist="38100" dir="2700000" algn="tl">
                    <a:srgbClr val="000000">
                      <a:alpha val="43137"/>
                    </a:srgbClr>
                  </a:outerShdw>
                </a:effectLst>
              </a:rPr>
              <a:t>Product Purpose</a:t>
            </a:r>
          </a:p>
          <a:p>
            <a:pPr lvl="1">
              <a:defRPr/>
            </a:pPr>
            <a:r>
              <a:rPr lang="en-US" sz="2400" b="1" dirty="0" smtClean="0">
                <a:effectLst>
                  <a:outerShdw blurRad="38100" dist="38100" dir="2700000" algn="tl">
                    <a:srgbClr val="000000">
                      <a:alpha val="43137"/>
                    </a:srgbClr>
                  </a:outerShdw>
                </a:effectLst>
              </a:rPr>
              <a:t>Designed for EM, media and the public of the </a:t>
            </a:r>
            <a:r>
              <a:rPr lang="en-US" sz="2400" b="1" u="sng" dirty="0" smtClean="0">
                <a:solidFill>
                  <a:srgbClr val="C00000"/>
                </a:solidFill>
                <a:effectLst>
                  <a:outerShdw blurRad="38100" dist="38100" dir="2700000" algn="tl">
                    <a:srgbClr val="000000">
                      <a:alpha val="43137"/>
                    </a:srgbClr>
                  </a:outerShdw>
                </a:effectLst>
              </a:rPr>
              <a:t>need to take immediate shelter</a:t>
            </a:r>
            <a:r>
              <a:rPr lang="en-US" sz="2400" b="1" dirty="0" smtClean="0">
                <a:effectLst>
                  <a:outerShdw blurRad="38100" dist="38100" dir="2700000" algn="tl">
                    <a:srgbClr val="000000">
                      <a:alpha val="43137"/>
                    </a:srgbClr>
                  </a:outerShdw>
                </a:effectLst>
              </a:rPr>
              <a:t> from an area and time specific high wind event.</a:t>
            </a:r>
            <a:endParaRPr lang="en-US" dirty="0" smtClean="0"/>
          </a:p>
        </p:txBody>
      </p:sp>
      <p:sp>
        <p:nvSpPr>
          <p:cNvPr id="28676" name="Slide Number Placeholder 3"/>
          <p:cNvSpPr>
            <a:spLocks noGrp="1"/>
          </p:cNvSpPr>
          <p:nvPr>
            <p:ph type="sldNum" sz="quarter" idx="11"/>
          </p:nvPr>
        </p:nvSpPr>
        <p:spPr>
          <a:noFill/>
        </p:spPr>
        <p:txBody>
          <a:bodyPr/>
          <a:lstStyle/>
          <a:p>
            <a:fld id="{17E1D0A7-AF0A-4717-8CDA-206B8CB264A4}" type="slidenum">
              <a:rPr lang="en-US" smtClean="0"/>
              <a:pPr/>
              <a:t>11</a:t>
            </a:fld>
            <a:endParaRPr lang="en-US" smtClean="0"/>
          </a:p>
        </p:txBody>
      </p:sp>
      <p:pic>
        <p:nvPicPr>
          <p:cNvPr id="28677" name="Picture 3"/>
          <p:cNvPicPr>
            <a:picLocks noChangeAspect="1" noChangeArrowheads="1"/>
          </p:cNvPicPr>
          <p:nvPr/>
        </p:nvPicPr>
        <p:blipFill>
          <a:blip r:embed="rId2" cstate="print"/>
          <a:srcRect/>
          <a:stretch>
            <a:fillRect/>
          </a:stretch>
        </p:blipFill>
        <p:spPr bwMode="auto">
          <a:xfrm>
            <a:off x="1524000" y="152400"/>
            <a:ext cx="869950" cy="838200"/>
          </a:xfrm>
          <a:prstGeom prst="rect">
            <a:avLst/>
          </a:prstGeom>
          <a:noFill/>
          <a:ln w="9525">
            <a:noFill/>
            <a:miter lim="800000"/>
            <a:headEnd/>
            <a:tailEnd/>
          </a:ln>
        </p:spPr>
      </p:pic>
      <p:pic>
        <p:nvPicPr>
          <p:cNvPr id="28678" name="Picture 7" descr="new_nws_logo_noaa.gif"/>
          <p:cNvPicPr>
            <a:picLocks noChangeAspect="1"/>
          </p:cNvPicPr>
          <p:nvPr/>
        </p:nvPicPr>
        <p:blipFill>
          <a:blip r:embed="rId3" cstate="print"/>
          <a:srcRect/>
          <a:stretch>
            <a:fillRect/>
          </a:stretch>
        </p:blipFill>
        <p:spPr bwMode="auto">
          <a:xfrm>
            <a:off x="8153400" y="152400"/>
            <a:ext cx="838200" cy="84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295400"/>
          </a:xfrm>
        </p:spPr>
        <p:txBody>
          <a:bodyPr/>
          <a:lstStyle/>
          <a:p>
            <a:pPr>
              <a:defRPr/>
            </a:pPr>
            <a:r>
              <a:rPr lang="en-US" sz="4000" dirty="0" smtClean="0">
                <a:solidFill>
                  <a:srgbClr val="FF0000"/>
                </a:solidFill>
                <a:effectLst>
                  <a:outerShdw blurRad="38100" dist="38100" dir="2700000" algn="tl">
                    <a:srgbClr val="000000">
                      <a:alpha val="43137"/>
                    </a:srgbClr>
                  </a:outerShdw>
                </a:effectLst>
              </a:rPr>
              <a:t>Post Tropical Cyclone Report</a:t>
            </a:r>
            <a:br>
              <a:rPr lang="en-US" sz="4000" dirty="0" smtClean="0">
                <a:solidFill>
                  <a:srgbClr val="FF0000"/>
                </a:solidFill>
                <a:effectLst>
                  <a:outerShdw blurRad="38100" dist="38100" dir="2700000" algn="tl">
                    <a:srgbClr val="000000">
                      <a:alpha val="43137"/>
                    </a:srgbClr>
                  </a:outerShdw>
                </a:effectLst>
              </a:rPr>
            </a:br>
            <a:r>
              <a:rPr lang="en-US" sz="4000" b="0" dirty="0" smtClean="0">
                <a:solidFill>
                  <a:schemeClr val="tx1"/>
                </a:solidFill>
                <a:effectLst>
                  <a:outerShdw blurRad="38100" dist="38100" dir="2700000" algn="tl">
                    <a:srgbClr val="000000">
                      <a:alpha val="43137"/>
                    </a:srgbClr>
                  </a:outerShdw>
                </a:effectLst>
              </a:rPr>
              <a:t>(PSH)</a:t>
            </a:r>
            <a:endParaRPr lang="en-US" sz="4000" b="0" dirty="0">
              <a:solidFill>
                <a:schemeClr val="tx1"/>
              </a:solidFill>
            </a:endParaRPr>
          </a:p>
        </p:txBody>
      </p:sp>
      <p:sp>
        <p:nvSpPr>
          <p:cNvPr id="29699" name="Slide Number Placeholder 3"/>
          <p:cNvSpPr>
            <a:spLocks noGrp="1"/>
          </p:cNvSpPr>
          <p:nvPr>
            <p:ph type="sldNum" sz="quarter" idx="11"/>
          </p:nvPr>
        </p:nvSpPr>
        <p:spPr>
          <a:noFill/>
        </p:spPr>
        <p:txBody>
          <a:bodyPr/>
          <a:lstStyle/>
          <a:p>
            <a:fld id="{B5CE418D-BAD0-4819-BE36-578D8828DC1D}" type="slidenum">
              <a:rPr lang="en-US" smtClean="0"/>
              <a:pPr/>
              <a:t>12</a:t>
            </a:fld>
            <a:endParaRPr lang="en-US" smtClean="0"/>
          </a:p>
        </p:txBody>
      </p:sp>
      <p:sp>
        <p:nvSpPr>
          <p:cNvPr id="5" name="Content Placeholder 2"/>
          <p:cNvSpPr txBox="1">
            <a:spLocks/>
          </p:cNvSpPr>
          <p:nvPr/>
        </p:nvSpPr>
        <p:spPr bwMode="auto">
          <a:xfrm>
            <a:off x="1524000" y="1600200"/>
            <a:ext cx="7467600" cy="4613275"/>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400" b="1" kern="0" dirty="0">
                <a:effectLst>
                  <a:outerShdw blurRad="38100" dist="38100" dir="2700000" algn="tl">
                    <a:srgbClr val="000000">
                      <a:alpha val="43137"/>
                    </a:srgbClr>
                  </a:outerShdw>
                </a:effectLst>
                <a:latin typeface="+mn-lt"/>
              </a:rPr>
              <a:t>WFOs CWA historical record of tropical cyclone conditions. </a:t>
            </a:r>
          </a:p>
          <a:p>
            <a:pPr marL="342900" indent="-342900" eaLnBrk="0" hangingPunct="0">
              <a:spcBef>
                <a:spcPct val="20000"/>
              </a:spcBef>
              <a:buFont typeface="Wingdings" pitchFamily="2" charset="2"/>
              <a:buNone/>
              <a:defRPr/>
            </a:pPr>
            <a:endParaRPr lang="en-US" sz="2400" b="1" kern="0" dirty="0">
              <a:effectLst>
                <a:outerShdw blurRad="38100" dist="38100" dir="2700000" algn="tl">
                  <a:srgbClr val="000000">
                    <a:alpha val="43137"/>
                  </a:srgbClr>
                </a:outerShdw>
              </a:effectLst>
              <a:latin typeface="+mn-lt"/>
            </a:endParaRPr>
          </a:p>
          <a:p>
            <a:pPr marL="342900" indent="-342900" eaLnBrk="0" hangingPunct="0">
              <a:spcBef>
                <a:spcPct val="20000"/>
              </a:spcBef>
              <a:buFontTx/>
              <a:buChar char="•"/>
              <a:defRPr/>
            </a:pPr>
            <a:r>
              <a:rPr lang="en-US" sz="2400" b="1" kern="0" dirty="0">
                <a:effectLst>
                  <a:outerShdw blurRad="38100" dist="38100" dir="2700000" algn="tl">
                    <a:srgbClr val="000000">
                      <a:alpha val="43137"/>
                    </a:srgbClr>
                  </a:outerShdw>
                </a:effectLst>
                <a:latin typeface="+mn-lt"/>
              </a:rPr>
              <a:t>NWS WFOs compile this in a standardized format five days after the last HLS issuance.</a:t>
            </a:r>
          </a:p>
          <a:p>
            <a:pPr marL="342900" indent="-342900" eaLnBrk="0" hangingPunct="0">
              <a:spcBef>
                <a:spcPct val="20000"/>
              </a:spcBef>
              <a:buFont typeface="Wingdings" pitchFamily="2" charset="2"/>
              <a:buNone/>
              <a:defRPr/>
            </a:pPr>
            <a:endParaRPr lang="en-US" sz="2400" b="1" kern="0" dirty="0">
              <a:effectLst>
                <a:outerShdw blurRad="38100" dist="38100" dir="2700000" algn="tl">
                  <a:srgbClr val="000000">
                    <a:alpha val="43137"/>
                  </a:srgbClr>
                </a:outerShdw>
              </a:effectLst>
              <a:latin typeface="+mn-lt"/>
            </a:endParaRPr>
          </a:p>
          <a:p>
            <a:pPr marL="342900" indent="-342900" eaLnBrk="0" hangingPunct="0">
              <a:spcBef>
                <a:spcPct val="20000"/>
              </a:spcBef>
              <a:buFontTx/>
              <a:buChar char="•"/>
              <a:defRPr/>
            </a:pPr>
            <a:r>
              <a:rPr lang="en-US" sz="2400" b="1" kern="0" dirty="0">
                <a:effectLst>
                  <a:outerShdw blurRad="38100" dist="38100" dir="2700000" algn="tl">
                    <a:srgbClr val="000000">
                      <a:alpha val="43137"/>
                    </a:srgbClr>
                  </a:outerShdw>
                </a:effectLst>
                <a:latin typeface="+mn-lt"/>
              </a:rPr>
              <a:t>Data summary includes . . . </a:t>
            </a:r>
            <a:r>
              <a:rPr lang="en-US" sz="2400" b="1" kern="0" dirty="0">
                <a:solidFill>
                  <a:srgbClr val="0000E6"/>
                </a:solidFill>
                <a:effectLst>
                  <a:outerShdw blurRad="38100" dist="38100" dir="2700000" algn="tl">
                    <a:srgbClr val="000000">
                      <a:alpha val="43137"/>
                    </a:srgbClr>
                  </a:outerShdw>
                </a:effectLst>
                <a:latin typeface="+mn-lt"/>
              </a:rPr>
              <a:t>Wind</a:t>
            </a:r>
            <a:r>
              <a:rPr lang="en-US" sz="2400" b="1" kern="0" dirty="0">
                <a:effectLst>
                  <a:outerShdw blurRad="38100" dist="38100" dir="2700000" algn="tl">
                    <a:srgbClr val="000000">
                      <a:alpha val="43137"/>
                    </a:srgbClr>
                  </a:outerShdw>
                </a:effectLst>
                <a:latin typeface="+mn-lt"/>
              </a:rPr>
              <a:t>, </a:t>
            </a:r>
            <a:r>
              <a:rPr lang="en-US" sz="2400" b="1" kern="0" dirty="0">
                <a:solidFill>
                  <a:srgbClr val="0000E6"/>
                </a:solidFill>
                <a:effectLst>
                  <a:outerShdw blurRad="38100" dist="38100" dir="2700000" algn="tl">
                    <a:srgbClr val="000000">
                      <a:alpha val="43137"/>
                    </a:srgbClr>
                  </a:outerShdw>
                </a:effectLst>
                <a:latin typeface="+mn-lt"/>
              </a:rPr>
              <a:t>Rainfall</a:t>
            </a:r>
            <a:r>
              <a:rPr lang="en-US" sz="2400" b="1" kern="0" dirty="0">
                <a:effectLst>
                  <a:outerShdw blurRad="38100" dist="38100" dir="2700000" algn="tl">
                    <a:srgbClr val="000000">
                      <a:alpha val="43137"/>
                    </a:srgbClr>
                  </a:outerShdw>
                </a:effectLst>
                <a:latin typeface="+mn-lt"/>
              </a:rPr>
              <a:t>, </a:t>
            </a:r>
            <a:r>
              <a:rPr lang="en-US" sz="2400" b="1" kern="0" dirty="0">
                <a:solidFill>
                  <a:srgbClr val="0000E6"/>
                </a:solidFill>
                <a:effectLst>
                  <a:outerShdw blurRad="38100" dist="38100" dir="2700000" algn="tl">
                    <a:srgbClr val="000000">
                      <a:alpha val="43137"/>
                    </a:srgbClr>
                  </a:outerShdw>
                </a:effectLst>
                <a:latin typeface="+mn-lt"/>
              </a:rPr>
              <a:t>Pressure</a:t>
            </a:r>
            <a:r>
              <a:rPr lang="en-US" sz="2400" b="1" kern="0" dirty="0">
                <a:effectLst>
                  <a:outerShdw blurRad="38100" dist="38100" dir="2700000" algn="tl">
                    <a:srgbClr val="000000">
                      <a:alpha val="43137"/>
                    </a:srgbClr>
                  </a:outerShdw>
                </a:effectLst>
                <a:latin typeface="+mn-lt"/>
              </a:rPr>
              <a:t>, </a:t>
            </a:r>
            <a:r>
              <a:rPr lang="en-US" sz="2400" b="1" kern="0" dirty="0">
                <a:solidFill>
                  <a:srgbClr val="0000E6"/>
                </a:solidFill>
                <a:effectLst>
                  <a:outerShdw blurRad="38100" dist="38100" dir="2700000" algn="tl">
                    <a:srgbClr val="000000">
                      <a:alpha val="43137"/>
                    </a:srgbClr>
                  </a:outerShdw>
                </a:effectLst>
                <a:latin typeface="+mn-lt"/>
              </a:rPr>
              <a:t>Storm Surge</a:t>
            </a:r>
            <a:r>
              <a:rPr lang="en-US" sz="2400" b="1" kern="0" dirty="0">
                <a:effectLst>
                  <a:outerShdw blurRad="38100" dist="38100" dir="2700000" algn="tl">
                    <a:srgbClr val="000000">
                      <a:alpha val="43137"/>
                    </a:srgbClr>
                  </a:outerShdw>
                </a:effectLst>
                <a:latin typeface="+mn-lt"/>
              </a:rPr>
              <a:t>, </a:t>
            </a:r>
            <a:r>
              <a:rPr lang="en-US" sz="2400" b="1" kern="0" dirty="0">
                <a:solidFill>
                  <a:srgbClr val="0000E6"/>
                </a:solidFill>
                <a:effectLst>
                  <a:outerShdw blurRad="38100" dist="38100" dir="2700000" algn="tl">
                    <a:srgbClr val="000000">
                      <a:alpha val="43137"/>
                    </a:srgbClr>
                  </a:outerShdw>
                </a:effectLst>
                <a:latin typeface="+mn-lt"/>
              </a:rPr>
              <a:t>Flooding</a:t>
            </a:r>
            <a:r>
              <a:rPr lang="en-US" sz="2400" b="1" kern="0" dirty="0">
                <a:effectLst>
                  <a:outerShdw blurRad="38100" dist="38100" dir="2700000" algn="tl">
                    <a:srgbClr val="000000">
                      <a:alpha val="43137"/>
                    </a:srgbClr>
                  </a:outerShdw>
                </a:effectLst>
                <a:latin typeface="+mn-lt"/>
              </a:rPr>
              <a:t>, </a:t>
            </a:r>
            <a:r>
              <a:rPr lang="en-US" sz="2400" b="1" kern="0" dirty="0">
                <a:solidFill>
                  <a:srgbClr val="0000E6"/>
                </a:solidFill>
                <a:effectLst>
                  <a:outerShdw blurRad="38100" dist="38100" dir="2700000" algn="tl">
                    <a:srgbClr val="000000">
                      <a:alpha val="43137"/>
                    </a:srgbClr>
                  </a:outerShdw>
                </a:effectLst>
                <a:latin typeface="+mn-lt"/>
              </a:rPr>
              <a:t>Tornado</a:t>
            </a:r>
            <a:r>
              <a:rPr lang="en-US" sz="2400" b="1" kern="0" dirty="0">
                <a:effectLst>
                  <a:outerShdw blurRad="38100" dist="38100" dir="2700000" algn="tl">
                    <a:srgbClr val="000000">
                      <a:alpha val="43137"/>
                    </a:srgbClr>
                  </a:outerShdw>
                </a:effectLst>
                <a:latin typeface="+mn-lt"/>
              </a:rPr>
              <a:t>, </a:t>
            </a:r>
            <a:r>
              <a:rPr lang="en-US" sz="2400" b="1" kern="0" dirty="0">
                <a:solidFill>
                  <a:srgbClr val="0000E6"/>
                </a:solidFill>
                <a:effectLst>
                  <a:outerShdw blurRad="38100" dist="38100" dir="2700000" algn="tl">
                    <a:srgbClr val="000000">
                      <a:alpha val="43137"/>
                    </a:srgbClr>
                  </a:outerShdw>
                </a:effectLst>
                <a:latin typeface="+mn-lt"/>
              </a:rPr>
              <a:t>Fatality</a:t>
            </a:r>
            <a:r>
              <a:rPr lang="en-US" sz="2400" b="1" kern="0" dirty="0">
                <a:effectLst>
                  <a:outerShdw blurRad="38100" dist="38100" dir="2700000" algn="tl">
                    <a:srgbClr val="000000">
                      <a:alpha val="43137"/>
                    </a:srgbClr>
                  </a:outerShdw>
                </a:effectLst>
                <a:latin typeface="+mn-lt"/>
              </a:rPr>
              <a:t>, </a:t>
            </a:r>
            <a:r>
              <a:rPr lang="en-US" sz="2400" b="1" kern="0" dirty="0">
                <a:solidFill>
                  <a:srgbClr val="0000E6"/>
                </a:solidFill>
                <a:effectLst>
                  <a:outerShdw blurRad="38100" dist="38100" dir="2700000" algn="tl">
                    <a:srgbClr val="000000">
                      <a:alpha val="43137"/>
                    </a:srgbClr>
                  </a:outerShdw>
                </a:effectLst>
                <a:latin typeface="+mn-lt"/>
              </a:rPr>
              <a:t>Injury</a:t>
            </a:r>
            <a:r>
              <a:rPr lang="en-US" sz="2400" b="1" kern="0" dirty="0">
                <a:effectLst>
                  <a:outerShdw blurRad="38100" dist="38100" dir="2700000" algn="tl">
                    <a:srgbClr val="000000">
                      <a:alpha val="43137"/>
                    </a:srgbClr>
                  </a:outerShdw>
                </a:effectLst>
                <a:latin typeface="+mn-lt"/>
              </a:rPr>
              <a:t> and </a:t>
            </a:r>
            <a:r>
              <a:rPr lang="en-US" sz="2400" b="1" kern="0" dirty="0">
                <a:solidFill>
                  <a:srgbClr val="0000E6"/>
                </a:solidFill>
                <a:effectLst>
                  <a:outerShdw blurRad="38100" dist="38100" dir="2700000" algn="tl">
                    <a:srgbClr val="000000">
                      <a:alpha val="43137"/>
                    </a:srgbClr>
                  </a:outerShdw>
                </a:effectLst>
                <a:latin typeface="+mn-lt"/>
              </a:rPr>
              <a:t>Damage</a:t>
            </a:r>
            <a:r>
              <a:rPr lang="en-US" sz="2400" b="1" kern="0" dirty="0">
                <a:effectLst>
                  <a:outerShdw blurRad="38100" dist="38100" dir="2700000" algn="tl">
                    <a:srgbClr val="000000">
                      <a:alpha val="43137"/>
                    </a:srgbClr>
                  </a:outerShdw>
                </a:effectLst>
                <a:latin typeface="+mn-lt"/>
              </a:rPr>
              <a:t> Information.</a:t>
            </a:r>
          </a:p>
          <a:p>
            <a:pPr marL="342900" indent="-342900" eaLnBrk="0" hangingPunct="0">
              <a:spcBef>
                <a:spcPct val="20000"/>
              </a:spcBef>
              <a:buFontTx/>
              <a:buChar char="•"/>
              <a:defRPr/>
            </a:pPr>
            <a:endParaRPr lang="en-US" sz="2400" b="1" kern="0" dirty="0">
              <a:effectLst>
                <a:outerShdw blurRad="38100" dist="38100" dir="2700000" algn="tl">
                  <a:srgbClr val="000000">
                    <a:alpha val="43137"/>
                  </a:srgbClr>
                </a:outerShdw>
              </a:effectLst>
            </a:endParaRPr>
          </a:p>
          <a:p>
            <a:pPr marL="342900" indent="-342900" eaLnBrk="0" hangingPunct="0">
              <a:spcBef>
                <a:spcPct val="20000"/>
              </a:spcBef>
              <a:buFontTx/>
              <a:buChar char="•"/>
              <a:defRPr/>
            </a:pPr>
            <a:r>
              <a:rPr lang="en-US" sz="2400" b="1" kern="0" dirty="0">
                <a:effectLst>
                  <a:outerShdw blurRad="38100" dist="38100" dir="2700000" algn="tl">
                    <a:srgbClr val="000000">
                      <a:alpha val="43137"/>
                    </a:srgbClr>
                  </a:outerShdw>
                </a:effectLst>
              </a:rPr>
              <a:t>Also important for disaster documentations and declarations by emergency management.</a:t>
            </a:r>
          </a:p>
          <a:p>
            <a:pPr marL="342900" indent="-342900" eaLnBrk="0" hangingPunct="0">
              <a:spcBef>
                <a:spcPct val="20000"/>
              </a:spcBef>
              <a:buFontTx/>
              <a:buChar char="•"/>
              <a:defRPr/>
            </a:pPr>
            <a:endParaRPr lang="en-US" sz="2400" b="1" kern="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11"/>
          </p:nvPr>
        </p:nvSpPr>
        <p:spPr>
          <a:noFill/>
        </p:spPr>
        <p:txBody>
          <a:bodyPr/>
          <a:lstStyle/>
          <a:p>
            <a:fld id="{8C678916-E0C0-44C0-BCED-3BC159ABE5A5}" type="slidenum">
              <a:rPr lang="en-US" smtClean="0"/>
              <a:pPr/>
              <a:t>13</a:t>
            </a:fld>
            <a:endParaRPr lang="en-US" smtClean="0"/>
          </a:p>
        </p:txBody>
      </p:sp>
      <p:sp>
        <p:nvSpPr>
          <p:cNvPr id="8195" name="Rectangle 3"/>
          <p:cNvSpPr>
            <a:spLocks noGrp="1" noChangeArrowheads="1"/>
          </p:cNvSpPr>
          <p:nvPr>
            <p:ph type="body" idx="1"/>
          </p:nvPr>
        </p:nvSpPr>
        <p:spPr>
          <a:xfrm>
            <a:off x="1600200" y="1722438"/>
            <a:ext cx="7239000" cy="4525962"/>
          </a:xfrm>
        </p:spPr>
        <p:txBody>
          <a:bodyPr/>
          <a:lstStyle/>
          <a:p>
            <a:pPr eaLnBrk="1" hangingPunct="1">
              <a:spcBef>
                <a:spcPct val="40000"/>
              </a:spcBef>
              <a:defRPr/>
            </a:pPr>
            <a:r>
              <a:rPr lang="en-US" b="1" dirty="0" smtClean="0">
                <a:solidFill>
                  <a:srgbClr val="0000E6"/>
                </a:solidFill>
                <a:effectLst>
                  <a:outerShdw blurRad="38100" dist="38100" dir="2700000" algn="tl">
                    <a:srgbClr val="000000">
                      <a:alpha val="43137"/>
                    </a:srgbClr>
                  </a:outerShdw>
                </a:effectLst>
              </a:rPr>
              <a:t>Present tropical cyclone text products in a </a:t>
            </a:r>
            <a:r>
              <a:rPr lang="en-US" b="1" u="sng" dirty="0" smtClean="0">
                <a:solidFill>
                  <a:srgbClr val="0000E6"/>
                </a:solidFill>
                <a:effectLst>
                  <a:outerShdw blurRad="38100" dist="38100" dir="2700000" algn="tl">
                    <a:srgbClr val="000000">
                      <a:alpha val="43137"/>
                    </a:srgbClr>
                  </a:outerShdw>
                </a:effectLst>
              </a:rPr>
              <a:t>graphical</a:t>
            </a:r>
            <a:r>
              <a:rPr lang="en-US" b="1" dirty="0" smtClean="0">
                <a:solidFill>
                  <a:srgbClr val="0000E6"/>
                </a:solidFill>
                <a:effectLst>
                  <a:outerShdw blurRad="38100" dist="38100" dir="2700000" algn="tl">
                    <a:srgbClr val="000000">
                      <a:alpha val="43137"/>
                    </a:srgbClr>
                  </a:outerShdw>
                </a:effectLst>
              </a:rPr>
              <a:t> format</a:t>
            </a:r>
          </a:p>
          <a:p>
            <a:pPr eaLnBrk="1" hangingPunct="1">
              <a:spcBef>
                <a:spcPct val="40000"/>
              </a:spcBef>
              <a:buFontTx/>
              <a:buNone/>
              <a:defRPr/>
            </a:pPr>
            <a:endParaRPr lang="en-US" sz="1600" b="1" dirty="0" smtClean="0">
              <a:solidFill>
                <a:srgbClr val="0000E6"/>
              </a:solidFill>
              <a:effectLst>
                <a:outerShdw blurRad="38100" dist="38100" dir="2700000" algn="tl">
                  <a:srgbClr val="000000">
                    <a:alpha val="43137"/>
                  </a:srgbClr>
                </a:outerShdw>
              </a:effectLst>
            </a:endParaRPr>
          </a:p>
          <a:p>
            <a:pPr lvl="1" eaLnBrk="1" hangingPunct="1">
              <a:spcBef>
                <a:spcPct val="40000"/>
              </a:spcBef>
              <a:defRPr/>
            </a:pPr>
            <a:r>
              <a:rPr lang="en-US" b="1" dirty="0" smtClean="0">
                <a:solidFill>
                  <a:srgbClr val="C00000"/>
                </a:solidFill>
                <a:effectLst>
                  <a:outerShdw blurRad="38100" dist="38100" dir="2700000" algn="tl">
                    <a:srgbClr val="000000">
                      <a:alpha val="43137"/>
                    </a:srgbClr>
                  </a:outerShdw>
                </a:effectLst>
              </a:rPr>
              <a:t>Wind</a:t>
            </a:r>
          </a:p>
          <a:p>
            <a:pPr lvl="1" eaLnBrk="1" hangingPunct="1">
              <a:spcBef>
                <a:spcPct val="40000"/>
              </a:spcBef>
              <a:defRPr/>
            </a:pPr>
            <a:r>
              <a:rPr lang="en-US" b="1" dirty="0" smtClean="0">
                <a:solidFill>
                  <a:srgbClr val="C00000"/>
                </a:solidFill>
                <a:effectLst>
                  <a:outerShdw blurRad="38100" dist="38100" dir="2700000" algn="tl">
                    <a:srgbClr val="000000">
                      <a:alpha val="43137"/>
                    </a:srgbClr>
                  </a:outerShdw>
                </a:effectLst>
              </a:rPr>
              <a:t>Inland Flooding </a:t>
            </a:r>
            <a:r>
              <a:rPr lang="en-US" i="1" dirty="0" smtClean="0">
                <a:effectLst>
                  <a:outerShdw blurRad="38100" dist="38100" dir="2700000" algn="tl">
                    <a:srgbClr val="000000">
                      <a:alpha val="43137"/>
                    </a:srgbClr>
                  </a:outerShdw>
                </a:effectLst>
              </a:rPr>
              <a:t>(from Rainfall)</a:t>
            </a:r>
          </a:p>
          <a:p>
            <a:pPr lvl="1" eaLnBrk="1" hangingPunct="1">
              <a:spcBef>
                <a:spcPct val="40000"/>
              </a:spcBef>
              <a:defRPr/>
            </a:pPr>
            <a:r>
              <a:rPr lang="en-US" b="1" dirty="0" smtClean="0">
                <a:solidFill>
                  <a:srgbClr val="C00000"/>
                </a:solidFill>
                <a:effectLst>
                  <a:outerShdw blurRad="38100" dist="38100" dir="2700000" algn="tl">
                    <a:srgbClr val="000000">
                      <a:alpha val="43137"/>
                    </a:srgbClr>
                  </a:outerShdw>
                </a:effectLst>
              </a:rPr>
              <a:t>Coastal Flooding </a:t>
            </a:r>
            <a:r>
              <a:rPr lang="en-US" i="1" dirty="0" smtClean="0">
                <a:effectLst>
                  <a:outerShdw blurRad="38100" dist="38100" dir="2700000" algn="tl">
                    <a:srgbClr val="000000">
                      <a:alpha val="43137"/>
                    </a:srgbClr>
                  </a:outerShdw>
                </a:effectLst>
              </a:rPr>
              <a:t>(from Storm Surge)</a:t>
            </a:r>
          </a:p>
          <a:p>
            <a:pPr lvl="1" eaLnBrk="1" hangingPunct="1">
              <a:spcBef>
                <a:spcPct val="40000"/>
              </a:spcBef>
              <a:defRPr/>
            </a:pPr>
            <a:r>
              <a:rPr lang="en-US" b="1" dirty="0" smtClean="0">
                <a:solidFill>
                  <a:srgbClr val="C00000"/>
                </a:solidFill>
                <a:effectLst>
                  <a:outerShdw blurRad="38100" dist="38100" dir="2700000" algn="tl">
                    <a:srgbClr val="000000">
                      <a:alpha val="43137"/>
                    </a:srgbClr>
                  </a:outerShdw>
                </a:effectLst>
              </a:rPr>
              <a:t>Tornadoes</a:t>
            </a:r>
          </a:p>
        </p:txBody>
      </p:sp>
      <p:sp>
        <p:nvSpPr>
          <p:cNvPr id="4100" name="Rectangle 4"/>
          <p:cNvSpPr>
            <a:spLocks noGrp="1" noChangeArrowheads="1"/>
          </p:cNvSpPr>
          <p:nvPr>
            <p:ph type="title"/>
          </p:nvPr>
        </p:nvSpPr>
        <p:spPr>
          <a:xfrm>
            <a:off x="1295400" y="0"/>
            <a:ext cx="7848600" cy="1295400"/>
          </a:xfrm>
        </p:spPr>
        <p:txBody>
          <a:bodyPr/>
          <a:lstStyle/>
          <a:p>
            <a:pPr eaLnBrk="1" hangingPunct="1">
              <a:defRPr/>
            </a:pPr>
            <a:r>
              <a:rPr lang="en-US" dirty="0" smtClean="0">
                <a:solidFill>
                  <a:srgbClr val="FF0000"/>
                </a:solidFill>
                <a:effectLst>
                  <a:outerShdw blurRad="38100" dist="38100" dir="2700000" algn="tl">
                    <a:srgbClr val="000000">
                      <a:alpha val="43137"/>
                    </a:srgbClr>
                  </a:outerShdw>
                </a:effectLst>
              </a:rPr>
              <a:t>WFO Tropical Cyclone Hazards Graphics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sldNum" sz="quarter" idx="11"/>
          </p:nvPr>
        </p:nvSpPr>
        <p:spPr>
          <a:noFill/>
        </p:spPr>
        <p:txBody>
          <a:bodyPr/>
          <a:lstStyle/>
          <a:p>
            <a:fld id="{EB791E1B-21A4-439A-A7C3-C7DD2BF6267D}" type="slidenum">
              <a:rPr lang="en-US" smtClean="0"/>
              <a:pPr/>
              <a:t>14</a:t>
            </a:fld>
            <a:endParaRPr lang="en-US" smtClean="0"/>
          </a:p>
        </p:txBody>
      </p:sp>
      <p:sp>
        <p:nvSpPr>
          <p:cNvPr id="11267" name="Rectangle 3"/>
          <p:cNvSpPr>
            <a:spLocks noGrp="1" noChangeArrowheads="1"/>
          </p:cNvSpPr>
          <p:nvPr>
            <p:ph type="title"/>
          </p:nvPr>
        </p:nvSpPr>
        <p:spPr>
          <a:xfrm>
            <a:off x="1371600" y="0"/>
            <a:ext cx="7772400" cy="990600"/>
          </a:xfrm>
        </p:spPr>
        <p:txBody>
          <a:bodyPr/>
          <a:lstStyle/>
          <a:p>
            <a:pPr eaLnBrk="1" hangingPunct="1">
              <a:defRPr/>
            </a:pPr>
            <a:r>
              <a:rPr lang="en-US" dirty="0" smtClean="0">
                <a:solidFill>
                  <a:srgbClr val="FF0000"/>
                </a:solidFill>
                <a:effectLst>
                  <a:outerShdw blurRad="38100" dist="38100" dir="2700000" algn="tl">
                    <a:srgbClr val="000000">
                      <a:alpha val="43137"/>
                    </a:srgbClr>
                  </a:outerShdw>
                </a:effectLst>
              </a:rPr>
              <a:t>WFO Corpus Christi</a:t>
            </a:r>
            <a:endParaRPr lang="en-US" sz="3200" i="1" dirty="0" smtClean="0">
              <a:solidFill>
                <a:srgbClr val="FF0000"/>
              </a:solidFill>
              <a:effectLst>
                <a:outerShdw blurRad="38100" dist="38100" dir="2700000" algn="tl">
                  <a:srgbClr val="000000">
                    <a:alpha val="43137"/>
                  </a:srgbClr>
                </a:outerShdw>
              </a:effectLst>
            </a:endParaRPr>
          </a:p>
        </p:txBody>
      </p:sp>
      <p:pic>
        <p:nvPicPr>
          <p:cNvPr id="31748" name="Picture 5"/>
          <p:cNvPicPr>
            <a:picLocks noGrp="1" noChangeAspect="1" noChangeArrowheads="1"/>
          </p:cNvPicPr>
          <p:nvPr>
            <p:ph idx="1"/>
          </p:nvPr>
        </p:nvPicPr>
        <p:blipFill>
          <a:blip r:embed="rId2" cstate="print"/>
          <a:srcRect b="14973"/>
          <a:stretch>
            <a:fillRect/>
          </a:stretch>
        </p:blipFill>
        <p:spPr>
          <a:xfrm>
            <a:off x="1905000" y="1060450"/>
            <a:ext cx="6705600" cy="549275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Ike_normal"/>
          <p:cNvPicPr>
            <a:picLocks noChangeAspect="1" noChangeArrowheads="1"/>
          </p:cNvPicPr>
          <p:nvPr/>
        </p:nvPicPr>
        <p:blipFill>
          <a:blip r:embed="rId2" cstate="print"/>
          <a:srcRect/>
          <a:stretch>
            <a:fillRect/>
          </a:stretch>
        </p:blipFill>
        <p:spPr bwMode="auto">
          <a:xfrm>
            <a:off x="1371600" y="1143000"/>
            <a:ext cx="7772400" cy="5715000"/>
          </a:xfrm>
          <a:prstGeom prst="rect">
            <a:avLst/>
          </a:prstGeom>
          <a:noFill/>
          <a:ln w="9525">
            <a:noFill/>
            <a:miter lim="800000"/>
            <a:headEnd/>
            <a:tailEnd/>
          </a:ln>
        </p:spPr>
      </p:pic>
      <p:sp>
        <p:nvSpPr>
          <p:cNvPr id="32771" name="Slide Number Placeholder 3"/>
          <p:cNvSpPr>
            <a:spLocks noGrp="1"/>
          </p:cNvSpPr>
          <p:nvPr>
            <p:ph type="sldNum" sz="quarter" idx="11"/>
          </p:nvPr>
        </p:nvSpPr>
        <p:spPr>
          <a:noFill/>
        </p:spPr>
        <p:txBody>
          <a:bodyPr/>
          <a:lstStyle/>
          <a:p>
            <a:fld id="{8E9360DB-CC77-49A8-A697-942A4CD4907B}" type="slidenum">
              <a:rPr lang="en-US" smtClean="0"/>
              <a:pPr/>
              <a:t>15</a:t>
            </a:fld>
            <a:endParaRPr lang="en-US" smtClean="0"/>
          </a:p>
        </p:txBody>
      </p:sp>
      <p:sp>
        <p:nvSpPr>
          <p:cNvPr id="6" name="Title 1"/>
          <p:cNvSpPr>
            <a:spLocks noGrp="1"/>
          </p:cNvSpPr>
          <p:nvPr>
            <p:ph type="title"/>
          </p:nvPr>
        </p:nvSpPr>
        <p:spPr>
          <a:xfrm>
            <a:off x="1371600" y="0"/>
            <a:ext cx="7772400" cy="1219200"/>
          </a:xfrm>
        </p:spPr>
        <p:txBody>
          <a:bodyPr/>
          <a:lstStyle/>
          <a:p>
            <a:pPr>
              <a:defRPr/>
            </a:pPr>
            <a:r>
              <a:rPr lang="en-US" sz="3600" dirty="0" smtClean="0">
                <a:effectLst>
                  <a:outerShdw blurRad="38100" dist="38100" dir="2700000" algn="tl">
                    <a:srgbClr val="000000">
                      <a:alpha val="43137"/>
                    </a:srgbClr>
                  </a:outerShdw>
                </a:effectLst>
              </a:rPr>
              <a:t>Legacy Method of Display</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800" dirty="0" smtClean="0">
                <a:solidFill>
                  <a:srgbClr val="FF0000"/>
                </a:solidFill>
                <a:effectLst/>
              </a:rPr>
              <a:t>Height above sea level reference</a:t>
            </a:r>
            <a:endParaRPr lang="en-US" sz="2800" dirty="0">
              <a:solidFill>
                <a:srgbClr val="FF0000"/>
              </a:solidFill>
              <a:effectLst/>
            </a:endParaRPr>
          </a:p>
        </p:txBody>
      </p:sp>
      <p:sp>
        <p:nvSpPr>
          <p:cNvPr id="32773" name="TextBox 6"/>
          <p:cNvSpPr txBox="1">
            <a:spLocks noChangeArrowheads="1"/>
          </p:cNvSpPr>
          <p:nvPr/>
        </p:nvSpPr>
        <p:spPr bwMode="auto">
          <a:xfrm>
            <a:off x="3505200" y="6324600"/>
            <a:ext cx="4430713" cy="400050"/>
          </a:xfrm>
          <a:prstGeom prst="rect">
            <a:avLst/>
          </a:prstGeom>
          <a:noFill/>
          <a:ln w="9525">
            <a:noFill/>
            <a:miter lim="800000"/>
            <a:headEnd/>
            <a:tailEnd/>
          </a:ln>
        </p:spPr>
        <p:txBody>
          <a:bodyPr wrap="none">
            <a:spAutoFit/>
          </a:bodyPr>
          <a:lstStyle/>
          <a:p>
            <a:r>
              <a:rPr lang="en-US" sz="2000" i="1">
                <a:solidFill>
                  <a:schemeClr val="bg1"/>
                </a:solidFill>
              </a:rPr>
              <a:t>Slide courtesy of Jamie Rhome, NHC</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ke_inudation"/>
          <p:cNvPicPr>
            <a:picLocks noChangeAspect="1" noChangeArrowheads="1"/>
          </p:cNvPicPr>
          <p:nvPr/>
        </p:nvPicPr>
        <p:blipFill>
          <a:blip r:embed="rId2" cstate="print"/>
          <a:srcRect/>
          <a:stretch>
            <a:fillRect/>
          </a:stretch>
        </p:blipFill>
        <p:spPr bwMode="auto">
          <a:xfrm>
            <a:off x="1371600" y="1219200"/>
            <a:ext cx="7772400" cy="5638800"/>
          </a:xfrm>
          <a:prstGeom prst="rect">
            <a:avLst/>
          </a:prstGeom>
          <a:noFill/>
          <a:ln w="9525">
            <a:noFill/>
            <a:miter lim="800000"/>
            <a:headEnd/>
            <a:tailEnd/>
          </a:ln>
        </p:spPr>
      </p:pic>
      <p:sp>
        <p:nvSpPr>
          <p:cNvPr id="33795" name="Slide Number Placeholder 3"/>
          <p:cNvSpPr>
            <a:spLocks noGrp="1"/>
          </p:cNvSpPr>
          <p:nvPr>
            <p:ph type="sldNum" sz="quarter" idx="11"/>
          </p:nvPr>
        </p:nvSpPr>
        <p:spPr>
          <a:noFill/>
        </p:spPr>
        <p:txBody>
          <a:bodyPr/>
          <a:lstStyle/>
          <a:p>
            <a:fld id="{44ADFC04-CCF4-482B-8341-B9CFEF9BBFC7}" type="slidenum">
              <a:rPr lang="en-US" smtClean="0"/>
              <a:pPr/>
              <a:t>16</a:t>
            </a:fld>
            <a:endParaRPr lang="en-US" smtClean="0"/>
          </a:p>
        </p:txBody>
      </p:sp>
      <p:sp>
        <p:nvSpPr>
          <p:cNvPr id="5" name="Title 1"/>
          <p:cNvSpPr>
            <a:spLocks noGrp="1"/>
          </p:cNvSpPr>
          <p:nvPr>
            <p:ph type="title"/>
          </p:nvPr>
        </p:nvSpPr>
        <p:spPr>
          <a:xfrm>
            <a:off x="1371600" y="0"/>
            <a:ext cx="7772400" cy="1219200"/>
          </a:xfrm>
        </p:spPr>
        <p:txBody>
          <a:bodyPr/>
          <a:lstStyle/>
          <a:p>
            <a:pPr>
              <a:defRPr/>
            </a:pPr>
            <a:r>
              <a:rPr lang="en-US" sz="3600" dirty="0" smtClean="0">
                <a:effectLst>
                  <a:outerShdw blurRad="38100" dist="38100" dir="2700000" algn="tl">
                    <a:srgbClr val="000000">
                      <a:alpha val="43137"/>
                    </a:srgbClr>
                  </a:outerShdw>
                </a:effectLst>
              </a:rPr>
              <a:t>New Inundation Depiction</a:t>
            </a:r>
            <a:br>
              <a:rPr lang="en-US" sz="3600" dirty="0" smtClean="0">
                <a:effectLst>
                  <a:outerShdw blurRad="38100" dist="38100" dir="2700000" algn="tl">
                    <a:srgbClr val="000000">
                      <a:alpha val="43137"/>
                    </a:srgbClr>
                  </a:outerShdw>
                </a:effectLst>
              </a:rPr>
            </a:br>
            <a:r>
              <a:rPr lang="en-US" sz="2800" dirty="0" smtClean="0">
                <a:solidFill>
                  <a:srgbClr val="FF0000"/>
                </a:solidFill>
                <a:effectLst/>
              </a:rPr>
              <a:t>Height Above Ground Level</a:t>
            </a:r>
            <a:endParaRPr lang="en-US" sz="2800" dirty="0">
              <a:solidFill>
                <a:srgbClr val="FF0000"/>
              </a:solidFill>
              <a:effectLst/>
            </a:endParaRPr>
          </a:p>
        </p:txBody>
      </p:sp>
      <p:sp>
        <p:nvSpPr>
          <p:cNvPr id="33797" name="TextBox 6"/>
          <p:cNvSpPr txBox="1">
            <a:spLocks noChangeArrowheads="1"/>
          </p:cNvSpPr>
          <p:nvPr/>
        </p:nvSpPr>
        <p:spPr bwMode="auto">
          <a:xfrm>
            <a:off x="3505200" y="6324600"/>
            <a:ext cx="4430713" cy="400050"/>
          </a:xfrm>
          <a:prstGeom prst="rect">
            <a:avLst/>
          </a:prstGeom>
          <a:noFill/>
          <a:ln w="9525">
            <a:noFill/>
            <a:miter lim="800000"/>
            <a:headEnd/>
            <a:tailEnd/>
          </a:ln>
        </p:spPr>
        <p:txBody>
          <a:bodyPr wrap="none">
            <a:spAutoFit/>
          </a:bodyPr>
          <a:lstStyle/>
          <a:p>
            <a:r>
              <a:rPr lang="en-US" sz="2000" i="1">
                <a:solidFill>
                  <a:schemeClr val="bg1"/>
                </a:solidFill>
              </a:rPr>
              <a:t>Slide courtesy of Jamie Rhome, NHC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371600" y="0"/>
            <a:ext cx="7772400" cy="1143000"/>
          </a:xfrm>
        </p:spPr>
        <p:txBody>
          <a:bodyPr/>
          <a:lstStyle/>
          <a:p>
            <a:pPr eaLnBrk="1" hangingPunct="1">
              <a:defRPr/>
            </a:pPr>
            <a:r>
              <a:rPr lang="en-US" sz="4000" dirty="0" smtClean="0">
                <a:solidFill>
                  <a:srgbClr val="FF0000"/>
                </a:solidFill>
                <a:effectLst>
                  <a:outerShdw blurRad="38100" dist="38100" dir="2700000" algn="tl">
                    <a:srgbClr val="000000">
                      <a:alpha val="43137"/>
                    </a:srgbClr>
                  </a:outerShdw>
                </a:effectLst>
              </a:rPr>
              <a:t>Storm Surge on GIS graphic..</a:t>
            </a:r>
          </a:p>
        </p:txBody>
      </p:sp>
      <p:sp>
        <p:nvSpPr>
          <p:cNvPr id="34819" name="Slide Number Placeholder 4"/>
          <p:cNvSpPr>
            <a:spLocks noGrp="1"/>
          </p:cNvSpPr>
          <p:nvPr>
            <p:ph type="sldNum" sz="quarter" idx="11"/>
          </p:nvPr>
        </p:nvSpPr>
        <p:spPr>
          <a:xfrm>
            <a:off x="8077200" y="6477000"/>
            <a:ext cx="1066800" cy="381000"/>
          </a:xfrm>
          <a:noFill/>
        </p:spPr>
        <p:txBody>
          <a:bodyPr/>
          <a:lstStyle/>
          <a:p>
            <a:fld id="{6CEE004A-3C9D-446F-BC56-66400D7B0A73}" type="slidenum">
              <a:rPr lang="en-US" smtClean="0"/>
              <a:pPr/>
              <a:t>17</a:t>
            </a:fld>
            <a:endParaRPr lang="en-US" smtClean="0"/>
          </a:p>
        </p:txBody>
      </p:sp>
      <p:pic>
        <p:nvPicPr>
          <p:cNvPr id="34820" name="Picture 5" descr="New Picture.bmp"/>
          <p:cNvPicPr>
            <a:picLocks noChangeAspect="1"/>
          </p:cNvPicPr>
          <p:nvPr/>
        </p:nvPicPr>
        <p:blipFill>
          <a:blip r:embed="rId2" cstate="print"/>
          <a:srcRect/>
          <a:stretch>
            <a:fillRect/>
          </a:stretch>
        </p:blipFill>
        <p:spPr bwMode="auto">
          <a:xfrm>
            <a:off x="1524000" y="1311275"/>
            <a:ext cx="6548438" cy="5037138"/>
          </a:xfrm>
          <a:prstGeom prst="rect">
            <a:avLst/>
          </a:prstGeom>
          <a:noFill/>
          <a:ln w="9525">
            <a:noFill/>
            <a:miter lim="800000"/>
            <a:headEnd/>
            <a:tailEnd/>
          </a:ln>
        </p:spPr>
      </p:pic>
      <p:sp>
        <p:nvSpPr>
          <p:cNvPr id="34821" name="Freeform 6"/>
          <p:cNvSpPr>
            <a:spLocks noChangeArrowheads="1"/>
          </p:cNvSpPr>
          <p:nvPr/>
        </p:nvSpPr>
        <p:spPr bwMode="auto">
          <a:xfrm>
            <a:off x="5089525" y="1295400"/>
            <a:ext cx="2073275" cy="4206875"/>
          </a:xfrm>
          <a:custGeom>
            <a:avLst/>
            <a:gdLst>
              <a:gd name="T0" fmla="*/ 870812 w 2072640"/>
              <a:gd name="T1" fmla="*/ 305168 h 4206240"/>
              <a:gd name="T2" fmla="*/ 1161084 w 2072640"/>
              <a:gd name="T3" fmla="*/ 1068088 h 4206240"/>
              <a:gd name="T4" fmla="*/ 1451354 w 2072640"/>
              <a:gd name="T5" fmla="*/ 1724200 h 4206240"/>
              <a:gd name="T6" fmla="*/ 1726347 w 2072640"/>
              <a:gd name="T7" fmla="*/ 2456601 h 4206240"/>
              <a:gd name="T8" fmla="*/ 1970784 w 2072640"/>
              <a:gd name="T9" fmla="*/ 3341582 h 4206240"/>
              <a:gd name="T10" fmla="*/ 2047171 w 2072640"/>
              <a:gd name="T11" fmla="*/ 3814591 h 4206240"/>
              <a:gd name="T12" fmla="*/ 2077725 w 2072640"/>
              <a:gd name="T13" fmla="*/ 4165532 h 4206240"/>
              <a:gd name="T14" fmla="*/ 2016616 w 2072640"/>
              <a:gd name="T15" fmla="*/ 4211304 h 4206240"/>
              <a:gd name="T16" fmla="*/ 1955507 w 2072640"/>
              <a:gd name="T17" fmla="*/ 4089246 h 4206240"/>
              <a:gd name="T18" fmla="*/ 1818011 w 2072640"/>
              <a:gd name="T19" fmla="*/ 3799335 h 4206240"/>
              <a:gd name="T20" fmla="*/ 1512463 w 2072640"/>
              <a:gd name="T21" fmla="*/ 3692527 h 4206240"/>
              <a:gd name="T22" fmla="*/ 1222193 w 2072640"/>
              <a:gd name="T23" fmla="*/ 3600975 h 4206240"/>
              <a:gd name="T24" fmla="*/ 1008308 w 2072640"/>
              <a:gd name="T25" fmla="*/ 3433128 h 4206240"/>
              <a:gd name="T26" fmla="*/ 916644 w 2072640"/>
              <a:gd name="T27" fmla="*/ 3112705 h 4206240"/>
              <a:gd name="T28" fmla="*/ 855536 w 2072640"/>
              <a:gd name="T29" fmla="*/ 2761769 h 4206240"/>
              <a:gd name="T30" fmla="*/ 702760 w 2072640"/>
              <a:gd name="T31" fmla="*/ 2319280 h 4206240"/>
              <a:gd name="T32" fmla="*/ 443046 w 2072640"/>
              <a:gd name="T33" fmla="*/ 1922559 h 4206240"/>
              <a:gd name="T34" fmla="*/ 259714 w 2072640"/>
              <a:gd name="T35" fmla="*/ 1403775 h 4206240"/>
              <a:gd name="T36" fmla="*/ 106944 w 2072640"/>
              <a:gd name="T37" fmla="*/ 1022312 h 4206240"/>
              <a:gd name="T38" fmla="*/ 45832 w 2072640"/>
              <a:gd name="T39" fmla="*/ 884984 h 4206240"/>
              <a:gd name="T40" fmla="*/ 0 w 2072640"/>
              <a:gd name="T41" fmla="*/ 625592 h 4206240"/>
              <a:gd name="T42" fmla="*/ 0 w 2072640"/>
              <a:gd name="T43" fmla="*/ 274648 h 4206240"/>
              <a:gd name="T44" fmla="*/ 76384 w 2072640"/>
              <a:gd name="T45" fmla="*/ 61032 h 4206240"/>
              <a:gd name="T46" fmla="*/ 458320 w 2072640"/>
              <a:gd name="T47" fmla="*/ 0 h 4206240"/>
              <a:gd name="T48" fmla="*/ 733315 w 2072640"/>
              <a:gd name="T49" fmla="*/ 0 h 4206240"/>
              <a:gd name="T50" fmla="*/ 824979 w 2072640"/>
              <a:gd name="T51" fmla="*/ 45776 h 4206240"/>
              <a:gd name="T52" fmla="*/ 870812 w 2072640"/>
              <a:gd name="T53" fmla="*/ 305168 h 4206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72640"/>
              <a:gd name="T82" fmla="*/ 0 h 4206240"/>
              <a:gd name="T83" fmla="*/ 2072640 w 2072640"/>
              <a:gd name="T84" fmla="*/ 4206240 h 4206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72640" h="4206240">
                <a:moveTo>
                  <a:pt x="868680" y="304800"/>
                </a:moveTo>
                <a:lnTo>
                  <a:pt x="1158240" y="1066800"/>
                </a:lnTo>
                <a:lnTo>
                  <a:pt x="1447800" y="1722120"/>
                </a:lnTo>
                <a:lnTo>
                  <a:pt x="1722120" y="2453640"/>
                </a:lnTo>
                <a:lnTo>
                  <a:pt x="1965960" y="3337560"/>
                </a:lnTo>
                <a:lnTo>
                  <a:pt x="2042160" y="3810000"/>
                </a:lnTo>
                <a:lnTo>
                  <a:pt x="2072640" y="4160520"/>
                </a:lnTo>
                <a:lnTo>
                  <a:pt x="2011680" y="4206240"/>
                </a:lnTo>
                <a:cubicBezTo>
                  <a:pt x="1948200" y="4095149"/>
                  <a:pt x="1950720" y="4140516"/>
                  <a:pt x="1950720" y="4084320"/>
                </a:cubicBezTo>
                <a:lnTo>
                  <a:pt x="1813560" y="3794760"/>
                </a:lnTo>
                <a:lnTo>
                  <a:pt x="1508760" y="3688080"/>
                </a:lnTo>
                <a:lnTo>
                  <a:pt x="1219200" y="3596640"/>
                </a:lnTo>
                <a:lnTo>
                  <a:pt x="1005840" y="3429000"/>
                </a:lnTo>
                <a:lnTo>
                  <a:pt x="914400" y="3108960"/>
                </a:lnTo>
                <a:lnTo>
                  <a:pt x="853440" y="2758440"/>
                </a:lnTo>
                <a:lnTo>
                  <a:pt x="701040" y="2316480"/>
                </a:lnTo>
                <a:cubicBezTo>
                  <a:pt x="454538" y="1915914"/>
                  <a:pt x="612286" y="1920240"/>
                  <a:pt x="441960" y="1920240"/>
                </a:cubicBezTo>
                <a:lnTo>
                  <a:pt x="259080" y="1402080"/>
                </a:lnTo>
                <a:lnTo>
                  <a:pt x="106680" y="1021080"/>
                </a:lnTo>
                <a:lnTo>
                  <a:pt x="45720" y="883920"/>
                </a:lnTo>
                <a:lnTo>
                  <a:pt x="0" y="624840"/>
                </a:lnTo>
                <a:lnTo>
                  <a:pt x="0" y="274320"/>
                </a:lnTo>
                <a:lnTo>
                  <a:pt x="76200" y="60960"/>
                </a:lnTo>
                <a:lnTo>
                  <a:pt x="457200" y="0"/>
                </a:lnTo>
                <a:lnTo>
                  <a:pt x="731520" y="0"/>
                </a:lnTo>
                <a:lnTo>
                  <a:pt x="822960" y="45720"/>
                </a:lnTo>
                <a:lnTo>
                  <a:pt x="868680" y="304800"/>
                </a:lnTo>
                <a:close/>
              </a:path>
            </a:pathLst>
          </a:custGeom>
          <a:solidFill>
            <a:srgbClr val="EA64CD">
              <a:alpha val="50195"/>
            </a:srgbClr>
          </a:solidFill>
          <a:ln w="9525" algn="ctr">
            <a:solidFill>
              <a:schemeClr val="tx1"/>
            </a:solidFill>
            <a:round/>
            <a:headEnd/>
            <a:tailEnd/>
          </a:ln>
        </p:spPr>
        <p:txBody>
          <a:bodyPr/>
          <a:lstStyle/>
          <a:p>
            <a:endParaRPr lang="en-US"/>
          </a:p>
        </p:txBody>
      </p:sp>
      <p:sp>
        <p:nvSpPr>
          <p:cNvPr id="34822" name="Freeform 7"/>
          <p:cNvSpPr>
            <a:spLocks noChangeArrowheads="1"/>
          </p:cNvSpPr>
          <p:nvPr/>
        </p:nvSpPr>
        <p:spPr bwMode="auto">
          <a:xfrm>
            <a:off x="4953000" y="1401763"/>
            <a:ext cx="2117725" cy="4114800"/>
          </a:xfrm>
          <a:custGeom>
            <a:avLst/>
            <a:gdLst>
              <a:gd name="T0" fmla="*/ 212848 w 2118360"/>
              <a:gd name="T1" fmla="*/ 0 h 4114800"/>
              <a:gd name="T2" fmla="*/ 136832 w 2118360"/>
              <a:gd name="T3" fmla="*/ 579120 h 4114800"/>
              <a:gd name="T4" fmla="*/ 288864 w 2118360"/>
              <a:gd name="T5" fmla="*/ 1036320 h 4114800"/>
              <a:gd name="T6" fmla="*/ 471306 w 2118360"/>
              <a:gd name="T7" fmla="*/ 1463040 h 4114800"/>
              <a:gd name="T8" fmla="*/ 516920 w 2118360"/>
              <a:gd name="T9" fmla="*/ 1737360 h 4114800"/>
              <a:gd name="T10" fmla="*/ 592936 w 2118360"/>
              <a:gd name="T11" fmla="*/ 1859280 h 4114800"/>
              <a:gd name="T12" fmla="*/ 699360 w 2118360"/>
              <a:gd name="T13" fmla="*/ 1905000 h 4114800"/>
              <a:gd name="T14" fmla="*/ 897005 w 2118360"/>
              <a:gd name="T15" fmla="*/ 2331720 h 4114800"/>
              <a:gd name="T16" fmla="*/ 1079448 w 2118360"/>
              <a:gd name="T17" fmla="*/ 3124200 h 4114800"/>
              <a:gd name="T18" fmla="*/ 1216279 w 2118360"/>
              <a:gd name="T19" fmla="*/ 3429000 h 4114800"/>
              <a:gd name="T20" fmla="*/ 1717992 w 2118360"/>
              <a:gd name="T21" fmla="*/ 3627120 h 4114800"/>
              <a:gd name="T22" fmla="*/ 1870027 w 2118360"/>
              <a:gd name="T23" fmla="*/ 3688080 h 4114800"/>
              <a:gd name="T24" fmla="*/ 1976451 w 2118360"/>
              <a:gd name="T25" fmla="*/ 3733800 h 4114800"/>
              <a:gd name="T26" fmla="*/ 2067671 w 2118360"/>
              <a:gd name="T27" fmla="*/ 3962400 h 4114800"/>
              <a:gd name="T28" fmla="*/ 2113282 w 2118360"/>
              <a:gd name="T29" fmla="*/ 4114800 h 4114800"/>
              <a:gd name="T30" fmla="*/ 1976451 w 2118360"/>
              <a:gd name="T31" fmla="*/ 4023360 h 4114800"/>
              <a:gd name="T32" fmla="*/ 1717992 w 2118360"/>
              <a:gd name="T33" fmla="*/ 3825240 h 4114800"/>
              <a:gd name="T34" fmla="*/ 1185872 w 2118360"/>
              <a:gd name="T35" fmla="*/ 3566160 h 4114800"/>
              <a:gd name="T36" fmla="*/ 912208 w 2118360"/>
              <a:gd name="T37" fmla="*/ 3230880 h 4114800"/>
              <a:gd name="T38" fmla="*/ 820987 w 2118360"/>
              <a:gd name="T39" fmla="*/ 2880360 h 4114800"/>
              <a:gd name="T40" fmla="*/ 729768 w 2118360"/>
              <a:gd name="T41" fmla="*/ 2545080 h 4114800"/>
              <a:gd name="T42" fmla="*/ 668952 w 2118360"/>
              <a:gd name="T43" fmla="*/ 2240280 h 4114800"/>
              <a:gd name="T44" fmla="*/ 501712 w 2118360"/>
              <a:gd name="T45" fmla="*/ 1996440 h 4114800"/>
              <a:gd name="T46" fmla="*/ 243256 w 2118360"/>
              <a:gd name="T47" fmla="*/ 1463040 h 4114800"/>
              <a:gd name="T48" fmla="*/ 152032 w 2118360"/>
              <a:gd name="T49" fmla="*/ 1188720 h 4114800"/>
              <a:gd name="T50" fmla="*/ 91224 w 2118360"/>
              <a:gd name="T51" fmla="*/ 883920 h 4114800"/>
              <a:gd name="T52" fmla="*/ 0 w 2118360"/>
              <a:gd name="T53" fmla="*/ 548640 h 4114800"/>
              <a:gd name="T54" fmla="*/ 15200 w 2118360"/>
              <a:gd name="T55" fmla="*/ 274320 h 4114800"/>
              <a:gd name="T56" fmla="*/ 15200 w 2118360"/>
              <a:gd name="T57" fmla="*/ 76200 h 4114800"/>
              <a:gd name="T58" fmla="*/ 30408 w 2118360"/>
              <a:gd name="T59" fmla="*/ 0 h 4114800"/>
              <a:gd name="T60" fmla="*/ 91224 w 2118360"/>
              <a:gd name="T61" fmla="*/ 0 h 4114800"/>
              <a:gd name="T62" fmla="*/ 212848 w 2118360"/>
              <a:gd name="T63" fmla="*/ 0 h 41148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8360"/>
              <a:gd name="T97" fmla="*/ 0 h 4114800"/>
              <a:gd name="T98" fmla="*/ 2118360 w 2118360"/>
              <a:gd name="T99" fmla="*/ 4114800 h 41148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8360" h="4114800">
                <a:moveTo>
                  <a:pt x="213360" y="0"/>
                </a:moveTo>
                <a:lnTo>
                  <a:pt x="137160" y="579120"/>
                </a:lnTo>
                <a:lnTo>
                  <a:pt x="289560" y="1036320"/>
                </a:lnTo>
                <a:lnTo>
                  <a:pt x="472440" y="1463040"/>
                </a:lnTo>
                <a:lnTo>
                  <a:pt x="518160" y="1737360"/>
                </a:lnTo>
                <a:lnTo>
                  <a:pt x="594360" y="1859280"/>
                </a:lnTo>
                <a:lnTo>
                  <a:pt x="701040" y="1905000"/>
                </a:lnTo>
                <a:lnTo>
                  <a:pt x="899160" y="2331720"/>
                </a:lnTo>
                <a:lnTo>
                  <a:pt x="1082040" y="3124200"/>
                </a:lnTo>
                <a:lnTo>
                  <a:pt x="1219200" y="3429000"/>
                </a:lnTo>
                <a:lnTo>
                  <a:pt x="1722120" y="3627120"/>
                </a:lnTo>
                <a:lnTo>
                  <a:pt x="1874520" y="3688080"/>
                </a:lnTo>
                <a:lnTo>
                  <a:pt x="1981200" y="3733800"/>
                </a:lnTo>
                <a:lnTo>
                  <a:pt x="2072640" y="3962400"/>
                </a:lnTo>
                <a:lnTo>
                  <a:pt x="2118360" y="4114800"/>
                </a:lnTo>
                <a:lnTo>
                  <a:pt x="1981200" y="4023360"/>
                </a:lnTo>
                <a:cubicBezTo>
                  <a:pt x="1717970" y="3837550"/>
                  <a:pt x="1722120" y="3946188"/>
                  <a:pt x="1722120" y="3825240"/>
                </a:cubicBezTo>
                <a:lnTo>
                  <a:pt x="1188720" y="3566160"/>
                </a:lnTo>
                <a:lnTo>
                  <a:pt x="914400" y="3230880"/>
                </a:lnTo>
                <a:lnTo>
                  <a:pt x="822960" y="2880360"/>
                </a:lnTo>
                <a:lnTo>
                  <a:pt x="731520" y="2545080"/>
                </a:lnTo>
                <a:lnTo>
                  <a:pt x="670560" y="2240280"/>
                </a:lnTo>
                <a:lnTo>
                  <a:pt x="502920" y="1996440"/>
                </a:lnTo>
                <a:lnTo>
                  <a:pt x="243840" y="1463040"/>
                </a:lnTo>
                <a:lnTo>
                  <a:pt x="152400" y="1188720"/>
                </a:lnTo>
                <a:lnTo>
                  <a:pt x="91440" y="883920"/>
                </a:lnTo>
                <a:lnTo>
                  <a:pt x="0" y="548640"/>
                </a:lnTo>
                <a:lnTo>
                  <a:pt x="15240" y="274320"/>
                </a:lnTo>
                <a:lnTo>
                  <a:pt x="15240" y="76200"/>
                </a:lnTo>
                <a:lnTo>
                  <a:pt x="30480" y="0"/>
                </a:lnTo>
                <a:lnTo>
                  <a:pt x="91440" y="0"/>
                </a:lnTo>
                <a:lnTo>
                  <a:pt x="213360" y="0"/>
                </a:lnTo>
                <a:close/>
              </a:path>
            </a:pathLst>
          </a:custGeom>
          <a:solidFill>
            <a:srgbClr val="C00000">
              <a:alpha val="50195"/>
            </a:srgbClr>
          </a:solidFill>
          <a:ln w="9525" algn="ctr">
            <a:solidFill>
              <a:schemeClr val="tx1"/>
            </a:solidFill>
            <a:round/>
            <a:headEnd/>
            <a:tailEnd/>
          </a:ln>
        </p:spPr>
        <p:txBody>
          <a:bodyPr/>
          <a:lstStyle/>
          <a:p>
            <a:endParaRPr lang="en-US"/>
          </a:p>
        </p:txBody>
      </p:sp>
      <p:sp>
        <p:nvSpPr>
          <p:cNvPr id="9" name="Rectangle 8"/>
          <p:cNvSpPr/>
          <p:nvPr/>
        </p:nvSpPr>
        <p:spPr>
          <a:xfrm>
            <a:off x="5360719" y="2144375"/>
            <a:ext cx="813043" cy="769441"/>
          </a:xfrm>
          <a:prstGeom prst="rect">
            <a:avLst/>
          </a:prstGeom>
          <a:noFill/>
        </p:spPr>
        <p:txBody>
          <a:bodyPr wrap="none">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p>
        </p:txBody>
      </p:sp>
      <p:sp>
        <p:nvSpPr>
          <p:cNvPr id="10" name="Rectangle 9"/>
          <p:cNvSpPr/>
          <p:nvPr/>
        </p:nvSpPr>
        <p:spPr>
          <a:xfrm>
            <a:off x="6762799" y="4293215"/>
            <a:ext cx="813043" cy="769441"/>
          </a:xfrm>
          <a:prstGeom prst="rect">
            <a:avLst/>
          </a:prstGeom>
          <a:noFill/>
        </p:spPr>
        <p:txBody>
          <a:bodyPr wrap="none">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12</a:t>
            </a:r>
          </a:p>
        </p:txBody>
      </p:sp>
      <p:sp>
        <p:nvSpPr>
          <p:cNvPr id="11" name="Rectangle 10"/>
          <p:cNvSpPr/>
          <p:nvPr/>
        </p:nvSpPr>
        <p:spPr>
          <a:xfrm>
            <a:off x="5513119" y="3653135"/>
            <a:ext cx="498856" cy="769441"/>
          </a:xfrm>
          <a:prstGeom prst="rect">
            <a:avLst/>
          </a:prstGeom>
          <a:noFill/>
        </p:spPr>
        <p:txBody>
          <a:bodyPr wrap="none">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8</a:t>
            </a:r>
          </a:p>
        </p:txBody>
      </p:sp>
      <p:sp>
        <p:nvSpPr>
          <p:cNvPr id="12" name="Rectangle 11"/>
          <p:cNvSpPr/>
          <p:nvPr/>
        </p:nvSpPr>
        <p:spPr>
          <a:xfrm>
            <a:off x="4918759" y="2586335"/>
            <a:ext cx="498856" cy="769441"/>
          </a:xfrm>
          <a:prstGeom prst="rect">
            <a:avLst/>
          </a:prstGeom>
          <a:noFill/>
        </p:spPr>
        <p:txBody>
          <a:bodyPr wrap="none">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a:t>
            </a:r>
          </a:p>
        </p:txBody>
      </p:sp>
      <p:sp>
        <p:nvSpPr>
          <p:cNvPr id="34827" name="Freeform 12"/>
          <p:cNvSpPr>
            <a:spLocks noChangeArrowheads="1"/>
          </p:cNvSpPr>
          <p:nvPr/>
        </p:nvSpPr>
        <p:spPr bwMode="auto">
          <a:xfrm>
            <a:off x="4678363" y="1431925"/>
            <a:ext cx="2362200" cy="4283075"/>
          </a:xfrm>
          <a:custGeom>
            <a:avLst/>
            <a:gdLst>
              <a:gd name="T0" fmla="*/ 289560 w 2362200"/>
              <a:gd name="T1" fmla="*/ 15256 h 4282440"/>
              <a:gd name="T2" fmla="*/ 289560 w 2362200"/>
              <a:gd name="T3" fmla="*/ 442483 h 4282440"/>
              <a:gd name="T4" fmla="*/ 259080 w 2362200"/>
              <a:gd name="T5" fmla="*/ 518776 h 4282440"/>
              <a:gd name="T6" fmla="*/ 274320 w 2362200"/>
              <a:gd name="T7" fmla="*/ 579808 h 4282440"/>
              <a:gd name="T8" fmla="*/ 320040 w 2362200"/>
              <a:gd name="T9" fmla="*/ 686616 h 4282440"/>
              <a:gd name="T10" fmla="*/ 350520 w 2362200"/>
              <a:gd name="T11" fmla="*/ 854450 h 4282440"/>
              <a:gd name="T12" fmla="*/ 381000 w 2362200"/>
              <a:gd name="T13" fmla="*/ 900224 h 4282440"/>
              <a:gd name="T14" fmla="*/ 396240 w 2362200"/>
              <a:gd name="T15" fmla="*/ 1083325 h 4282440"/>
              <a:gd name="T16" fmla="*/ 426720 w 2362200"/>
              <a:gd name="T17" fmla="*/ 1129096 h 4282440"/>
              <a:gd name="T18" fmla="*/ 457200 w 2362200"/>
              <a:gd name="T19" fmla="*/ 1220648 h 4282440"/>
              <a:gd name="T20" fmla="*/ 487680 w 2362200"/>
              <a:gd name="T21" fmla="*/ 1266422 h 4282440"/>
              <a:gd name="T22" fmla="*/ 502920 w 2362200"/>
              <a:gd name="T23" fmla="*/ 1312192 h 4282440"/>
              <a:gd name="T24" fmla="*/ 716280 w 2362200"/>
              <a:gd name="T25" fmla="*/ 1892000 h 4282440"/>
              <a:gd name="T26" fmla="*/ 883920 w 2362200"/>
              <a:gd name="T27" fmla="*/ 2151385 h 4282440"/>
              <a:gd name="T28" fmla="*/ 1005840 w 2362200"/>
              <a:gd name="T29" fmla="*/ 2441292 h 4282440"/>
              <a:gd name="T30" fmla="*/ 1097280 w 2362200"/>
              <a:gd name="T31" fmla="*/ 2883769 h 4282440"/>
              <a:gd name="T32" fmla="*/ 1234440 w 2362200"/>
              <a:gd name="T33" fmla="*/ 3280480 h 4282440"/>
              <a:gd name="T34" fmla="*/ 1402080 w 2362200"/>
              <a:gd name="T35" fmla="*/ 3478831 h 4282440"/>
              <a:gd name="T36" fmla="*/ 1737360 w 2362200"/>
              <a:gd name="T37" fmla="*/ 3707703 h 4282440"/>
              <a:gd name="T38" fmla="*/ 1996440 w 2362200"/>
              <a:gd name="T39" fmla="*/ 3814511 h 4282440"/>
              <a:gd name="T40" fmla="*/ 1996440 w 2362200"/>
              <a:gd name="T41" fmla="*/ 3906062 h 4282440"/>
              <a:gd name="T42" fmla="*/ 2255520 w 2362200"/>
              <a:gd name="T43" fmla="*/ 3997606 h 4282440"/>
              <a:gd name="T44" fmla="*/ 2362200 w 2362200"/>
              <a:gd name="T45" fmla="*/ 4104410 h 4282440"/>
              <a:gd name="T46" fmla="*/ 2331720 w 2362200"/>
              <a:gd name="T47" fmla="*/ 4256987 h 4282440"/>
              <a:gd name="T48" fmla="*/ 2164080 w 2362200"/>
              <a:gd name="T49" fmla="*/ 4287504 h 4282440"/>
              <a:gd name="T50" fmla="*/ 1752600 w 2362200"/>
              <a:gd name="T51" fmla="*/ 4089151 h 4282440"/>
              <a:gd name="T52" fmla="*/ 1188720 w 2362200"/>
              <a:gd name="T53" fmla="*/ 3799254 h 4282440"/>
              <a:gd name="T54" fmla="*/ 960120 w 2362200"/>
              <a:gd name="T55" fmla="*/ 3463575 h 4282440"/>
              <a:gd name="T56" fmla="*/ 777240 w 2362200"/>
              <a:gd name="T57" fmla="*/ 2975321 h 4282440"/>
              <a:gd name="T58" fmla="*/ 655320 w 2362200"/>
              <a:gd name="T59" fmla="*/ 2532833 h 4282440"/>
              <a:gd name="T60" fmla="*/ 426720 w 2362200"/>
              <a:gd name="T61" fmla="*/ 2029320 h 4282440"/>
              <a:gd name="T62" fmla="*/ 213360 w 2362200"/>
              <a:gd name="T63" fmla="*/ 1556321 h 4282440"/>
              <a:gd name="T64" fmla="*/ 15240 w 2362200"/>
              <a:gd name="T65" fmla="*/ 701872 h 4282440"/>
              <a:gd name="T66" fmla="*/ 0 w 2362200"/>
              <a:gd name="T67" fmla="*/ 137320 h 4282440"/>
              <a:gd name="T68" fmla="*/ 60960 w 2362200"/>
              <a:gd name="T69" fmla="*/ 0 h 4282440"/>
              <a:gd name="T70" fmla="*/ 228600 w 2362200"/>
              <a:gd name="T71" fmla="*/ 0 h 4282440"/>
              <a:gd name="T72" fmla="*/ 228600 w 2362200"/>
              <a:gd name="T73" fmla="*/ 0 h 4282440"/>
              <a:gd name="T74" fmla="*/ 289560 w 2362200"/>
              <a:gd name="T75" fmla="*/ 15256 h 42824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62200"/>
              <a:gd name="T115" fmla="*/ 0 h 4282440"/>
              <a:gd name="T116" fmla="*/ 2362200 w 2362200"/>
              <a:gd name="T117" fmla="*/ 4282440 h 42824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62200" h="4282440">
                <a:moveTo>
                  <a:pt x="289560" y="15240"/>
                </a:moveTo>
                <a:cubicBezTo>
                  <a:pt x="324280" y="188839"/>
                  <a:pt x="321529" y="143581"/>
                  <a:pt x="289560" y="441960"/>
                </a:cubicBezTo>
                <a:cubicBezTo>
                  <a:pt x="286646" y="469161"/>
                  <a:pt x="269240" y="492760"/>
                  <a:pt x="259080" y="518160"/>
                </a:cubicBezTo>
                <a:cubicBezTo>
                  <a:pt x="264160" y="538480"/>
                  <a:pt x="266069" y="559868"/>
                  <a:pt x="274320" y="579120"/>
                </a:cubicBezTo>
                <a:cubicBezTo>
                  <a:pt x="316598" y="677769"/>
                  <a:pt x="300152" y="566474"/>
                  <a:pt x="320040" y="685800"/>
                </a:cubicBezTo>
                <a:cubicBezTo>
                  <a:pt x="327920" y="733081"/>
                  <a:pt x="325997" y="804394"/>
                  <a:pt x="350520" y="853440"/>
                </a:cubicBezTo>
                <a:cubicBezTo>
                  <a:pt x="358711" y="869823"/>
                  <a:pt x="370840" y="883920"/>
                  <a:pt x="381000" y="899160"/>
                </a:cubicBezTo>
                <a:cubicBezTo>
                  <a:pt x="386080" y="960120"/>
                  <a:pt x="384243" y="1022057"/>
                  <a:pt x="396240" y="1082040"/>
                </a:cubicBezTo>
                <a:cubicBezTo>
                  <a:pt x="399832" y="1100001"/>
                  <a:pt x="419281" y="1111022"/>
                  <a:pt x="426720" y="1127760"/>
                </a:cubicBezTo>
                <a:cubicBezTo>
                  <a:pt x="439769" y="1157120"/>
                  <a:pt x="439378" y="1192467"/>
                  <a:pt x="457200" y="1219200"/>
                </a:cubicBezTo>
                <a:cubicBezTo>
                  <a:pt x="467360" y="1234440"/>
                  <a:pt x="479489" y="1248537"/>
                  <a:pt x="487680" y="1264920"/>
                </a:cubicBezTo>
                <a:cubicBezTo>
                  <a:pt x="494864" y="1279288"/>
                  <a:pt x="502920" y="1310640"/>
                  <a:pt x="502920" y="1310640"/>
                </a:cubicBezTo>
                <a:lnTo>
                  <a:pt x="716280" y="1889760"/>
                </a:lnTo>
                <a:lnTo>
                  <a:pt x="883920" y="2148840"/>
                </a:lnTo>
                <a:lnTo>
                  <a:pt x="1005840" y="2438400"/>
                </a:lnTo>
                <a:lnTo>
                  <a:pt x="1097280" y="2880360"/>
                </a:lnTo>
                <a:lnTo>
                  <a:pt x="1234440" y="3276600"/>
                </a:lnTo>
                <a:lnTo>
                  <a:pt x="1402080" y="3474720"/>
                </a:lnTo>
                <a:lnTo>
                  <a:pt x="1737360" y="3703320"/>
                </a:lnTo>
                <a:lnTo>
                  <a:pt x="1996440" y="3810000"/>
                </a:lnTo>
                <a:lnTo>
                  <a:pt x="1996440" y="3901440"/>
                </a:lnTo>
                <a:cubicBezTo>
                  <a:pt x="2260217" y="4010054"/>
                  <a:pt x="2255520" y="4101515"/>
                  <a:pt x="2255520" y="3992880"/>
                </a:cubicBezTo>
                <a:lnTo>
                  <a:pt x="2362200" y="4099560"/>
                </a:lnTo>
                <a:lnTo>
                  <a:pt x="2331720" y="4251960"/>
                </a:lnTo>
                <a:lnTo>
                  <a:pt x="2164080" y="4282440"/>
                </a:lnTo>
                <a:lnTo>
                  <a:pt x="1752600" y="4084320"/>
                </a:lnTo>
                <a:lnTo>
                  <a:pt x="1188720" y="3794760"/>
                </a:lnTo>
                <a:lnTo>
                  <a:pt x="960120" y="3459480"/>
                </a:lnTo>
                <a:lnTo>
                  <a:pt x="777240" y="2971800"/>
                </a:lnTo>
                <a:lnTo>
                  <a:pt x="655320" y="2529840"/>
                </a:lnTo>
                <a:lnTo>
                  <a:pt x="426720" y="2026920"/>
                </a:lnTo>
                <a:cubicBezTo>
                  <a:pt x="211212" y="1565117"/>
                  <a:pt x="213360" y="1737898"/>
                  <a:pt x="213360" y="1554480"/>
                </a:cubicBezTo>
                <a:cubicBezTo>
                  <a:pt x="29416" y="696073"/>
                  <a:pt x="321418" y="701040"/>
                  <a:pt x="15240" y="701040"/>
                </a:cubicBezTo>
                <a:lnTo>
                  <a:pt x="0" y="137160"/>
                </a:lnTo>
                <a:lnTo>
                  <a:pt x="60960" y="0"/>
                </a:lnTo>
                <a:lnTo>
                  <a:pt x="228600" y="0"/>
                </a:lnTo>
                <a:lnTo>
                  <a:pt x="289560" y="15240"/>
                </a:lnTo>
                <a:close/>
              </a:path>
            </a:pathLst>
          </a:custGeom>
          <a:solidFill>
            <a:srgbClr val="FFC000">
              <a:alpha val="50195"/>
            </a:srgbClr>
          </a:solidFill>
          <a:ln w="9525" algn="ctr">
            <a:solidFill>
              <a:srgbClr val="FFC000"/>
            </a:solidFill>
            <a:round/>
            <a:headEnd/>
            <a:tailEnd/>
          </a:ln>
        </p:spPr>
        <p:txBody>
          <a:bodyPr/>
          <a:lstStyle/>
          <a:p>
            <a:endParaRPr lang="en-US"/>
          </a:p>
        </p:txBody>
      </p:sp>
      <p:sp>
        <p:nvSpPr>
          <p:cNvPr id="14" name="Rectangle 13"/>
          <p:cNvSpPr/>
          <p:nvPr/>
        </p:nvSpPr>
        <p:spPr>
          <a:xfrm>
            <a:off x="5421679" y="4537055"/>
            <a:ext cx="498856" cy="769441"/>
          </a:xfrm>
          <a:prstGeom prst="rect">
            <a:avLst/>
          </a:prstGeom>
          <a:noFill/>
        </p:spPr>
        <p:txBody>
          <a:bodyPr wrap="none">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5</a:t>
            </a:r>
          </a:p>
        </p:txBody>
      </p:sp>
      <p:sp>
        <p:nvSpPr>
          <p:cNvPr id="34829" name="Rounded Rectangle 14"/>
          <p:cNvSpPr>
            <a:spLocks noChangeArrowheads="1"/>
          </p:cNvSpPr>
          <p:nvPr/>
        </p:nvSpPr>
        <p:spPr bwMode="auto">
          <a:xfrm>
            <a:off x="7543800" y="2209800"/>
            <a:ext cx="473075" cy="304800"/>
          </a:xfrm>
          <a:prstGeom prst="roundRect">
            <a:avLst>
              <a:gd name="adj" fmla="val 16667"/>
            </a:avLst>
          </a:prstGeom>
          <a:solidFill>
            <a:srgbClr val="EA64CD"/>
          </a:solidFill>
          <a:ln w="9525" algn="ctr">
            <a:solidFill>
              <a:srgbClr val="EA64CD"/>
            </a:solidFill>
            <a:round/>
            <a:headEnd/>
            <a:tailEnd/>
          </a:ln>
        </p:spPr>
        <p:txBody>
          <a:bodyPr/>
          <a:lstStyle/>
          <a:p>
            <a:pPr algn="ctr"/>
            <a:endParaRPr lang="en-US"/>
          </a:p>
        </p:txBody>
      </p:sp>
      <p:sp>
        <p:nvSpPr>
          <p:cNvPr id="34830" name="Rounded Rectangle 15"/>
          <p:cNvSpPr>
            <a:spLocks noChangeArrowheads="1"/>
          </p:cNvSpPr>
          <p:nvPr/>
        </p:nvSpPr>
        <p:spPr bwMode="auto">
          <a:xfrm>
            <a:off x="7543800" y="2667000"/>
            <a:ext cx="487363" cy="304800"/>
          </a:xfrm>
          <a:prstGeom prst="roundRect">
            <a:avLst>
              <a:gd name="adj" fmla="val 16667"/>
            </a:avLst>
          </a:prstGeom>
          <a:solidFill>
            <a:srgbClr val="C00000"/>
          </a:solidFill>
          <a:ln w="9525" algn="ctr">
            <a:solidFill>
              <a:srgbClr val="C00000"/>
            </a:solidFill>
            <a:round/>
            <a:headEnd/>
            <a:tailEnd/>
          </a:ln>
        </p:spPr>
        <p:txBody>
          <a:bodyPr/>
          <a:lstStyle/>
          <a:p>
            <a:pPr algn="ctr"/>
            <a:endParaRPr lang="en-US"/>
          </a:p>
        </p:txBody>
      </p:sp>
      <p:sp>
        <p:nvSpPr>
          <p:cNvPr id="34831" name="Rounded Rectangle 16"/>
          <p:cNvSpPr>
            <a:spLocks noChangeArrowheads="1"/>
          </p:cNvSpPr>
          <p:nvPr/>
        </p:nvSpPr>
        <p:spPr bwMode="auto">
          <a:xfrm>
            <a:off x="7543800" y="3124200"/>
            <a:ext cx="503238" cy="304800"/>
          </a:xfrm>
          <a:prstGeom prst="roundRect">
            <a:avLst>
              <a:gd name="adj" fmla="val 16667"/>
            </a:avLst>
          </a:prstGeom>
          <a:solidFill>
            <a:srgbClr val="FFC000"/>
          </a:solidFill>
          <a:ln w="9525" algn="ctr">
            <a:solidFill>
              <a:srgbClr val="FFC000"/>
            </a:solidFill>
            <a:round/>
            <a:headEnd/>
            <a:tailEnd/>
          </a:ln>
        </p:spPr>
        <p:txBody>
          <a:bodyPr/>
          <a:lstStyle/>
          <a:p>
            <a:pPr algn="ctr"/>
            <a:endParaRPr lang="en-US"/>
          </a:p>
        </p:txBody>
      </p:sp>
      <p:sp>
        <p:nvSpPr>
          <p:cNvPr id="34832" name="TextBox 17"/>
          <p:cNvSpPr txBox="1">
            <a:spLocks noChangeArrowheads="1"/>
          </p:cNvSpPr>
          <p:nvPr/>
        </p:nvSpPr>
        <p:spPr bwMode="auto">
          <a:xfrm>
            <a:off x="8001000" y="2193925"/>
            <a:ext cx="1143000" cy="369888"/>
          </a:xfrm>
          <a:prstGeom prst="rect">
            <a:avLst/>
          </a:prstGeom>
          <a:noFill/>
          <a:ln w="9525">
            <a:noFill/>
            <a:miter lim="800000"/>
            <a:headEnd/>
            <a:tailEnd/>
          </a:ln>
        </p:spPr>
        <p:txBody>
          <a:bodyPr>
            <a:spAutoFit/>
          </a:bodyPr>
          <a:lstStyle/>
          <a:p>
            <a:pPr algn="ctr"/>
            <a:r>
              <a:rPr lang="en-US" b="1"/>
              <a:t>Extreme</a:t>
            </a:r>
          </a:p>
        </p:txBody>
      </p:sp>
      <p:sp>
        <p:nvSpPr>
          <p:cNvPr id="34833" name="TextBox 18"/>
          <p:cNvSpPr txBox="1">
            <a:spLocks noChangeArrowheads="1"/>
          </p:cNvSpPr>
          <p:nvPr/>
        </p:nvSpPr>
        <p:spPr bwMode="auto">
          <a:xfrm>
            <a:off x="8077200" y="2667000"/>
            <a:ext cx="1066800" cy="369888"/>
          </a:xfrm>
          <a:prstGeom prst="rect">
            <a:avLst/>
          </a:prstGeom>
          <a:noFill/>
          <a:ln w="9525">
            <a:noFill/>
            <a:miter lim="800000"/>
            <a:headEnd/>
            <a:tailEnd/>
          </a:ln>
        </p:spPr>
        <p:txBody>
          <a:bodyPr>
            <a:spAutoFit/>
          </a:bodyPr>
          <a:lstStyle/>
          <a:p>
            <a:pPr algn="ctr"/>
            <a:r>
              <a:rPr lang="en-US" b="1"/>
              <a:t>High</a:t>
            </a:r>
          </a:p>
        </p:txBody>
      </p:sp>
      <p:sp>
        <p:nvSpPr>
          <p:cNvPr id="34834" name="TextBox 19"/>
          <p:cNvSpPr txBox="1">
            <a:spLocks noChangeArrowheads="1"/>
          </p:cNvSpPr>
          <p:nvPr/>
        </p:nvSpPr>
        <p:spPr bwMode="auto">
          <a:xfrm>
            <a:off x="7848600" y="3124200"/>
            <a:ext cx="1447800" cy="369888"/>
          </a:xfrm>
          <a:prstGeom prst="rect">
            <a:avLst/>
          </a:prstGeom>
          <a:noFill/>
          <a:ln w="9525">
            <a:noFill/>
            <a:miter lim="800000"/>
            <a:headEnd/>
            <a:tailEnd/>
          </a:ln>
        </p:spPr>
        <p:txBody>
          <a:bodyPr>
            <a:spAutoFit/>
          </a:bodyPr>
          <a:lstStyle/>
          <a:p>
            <a:pPr algn="ctr"/>
            <a:r>
              <a:rPr lang="en-US" b="1"/>
              <a:t>Moderate</a:t>
            </a:r>
          </a:p>
        </p:txBody>
      </p:sp>
      <p:sp>
        <p:nvSpPr>
          <p:cNvPr id="34835" name="TextBox 20"/>
          <p:cNvSpPr txBox="1">
            <a:spLocks noChangeArrowheads="1"/>
          </p:cNvSpPr>
          <p:nvPr/>
        </p:nvSpPr>
        <p:spPr bwMode="auto">
          <a:xfrm>
            <a:off x="2209800" y="838200"/>
            <a:ext cx="5576888" cy="369888"/>
          </a:xfrm>
          <a:prstGeom prst="rect">
            <a:avLst/>
          </a:prstGeom>
          <a:noFill/>
          <a:ln w="9525">
            <a:noFill/>
            <a:miter lim="800000"/>
            <a:headEnd/>
            <a:tailEnd/>
          </a:ln>
        </p:spPr>
        <p:txBody>
          <a:bodyPr>
            <a:spAutoFit/>
          </a:bodyPr>
          <a:lstStyle/>
          <a:p>
            <a:pPr algn="ctr"/>
            <a:r>
              <a:rPr lang="en-US" b="1"/>
              <a:t>Storm Surge GIS example, &lt;12 hours from impact</a:t>
            </a:r>
          </a:p>
        </p:txBody>
      </p:sp>
      <p:sp>
        <p:nvSpPr>
          <p:cNvPr id="34836" name="TextBox 21"/>
          <p:cNvSpPr txBox="1">
            <a:spLocks noChangeArrowheads="1"/>
          </p:cNvSpPr>
          <p:nvPr/>
        </p:nvSpPr>
        <p:spPr bwMode="auto">
          <a:xfrm>
            <a:off x="1828800" y="6457950"/>
            <a:ext cx="6096000" cy="400050"/>
          </a:xfrm>
          <a:prstGeom prst="rect">
            <a:avLst/>
          </a:prstGeom>
          <a:noFill/>
          <a:ln w="9525">
            <a:noFill/>
            <a:miter lim="800000"/>
            <a:headEnd/>
            <a:tailEnd/>
          </a:ln>
        </p:spPr>
        <p:txBody>
          <a:bodyPr wrap="none">
            <a:spAutoFit/>
          </a:bodyPr>
          <a:lstStyle/>
          <a:p>
            <a:r>
              <a:rPr lang="en-US" sz="2000" i="1"/>
              <a:t>Slide courtesy of Barry Goldsmith, WFO Brownsville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143000" y="0"/>
            <a:ext cx="8001000" cy="1143000"/>
          </a:xfrm>
        </p:spPr>
        <p:txBody>
          <a:bodyPr/>
          <a:lstStyle/>
          <a:p>
            <a:pPr eaLnBrk="1" hangingPunct="1"/>
            <a:r>
              <a:rPr lang="en-US" sz="4000" b="1" smtClean="0">
                <a:solidFill>
                  <a:srgbClr val="FFFF00"/>
                </a:solidFill>
              </a:rPr>
              <a:t>Dual-Polarization Doppler Radar</a:t>
            </a:r>
          </a:p>
        </p:txBody>
      </p:sp>
      <p:sp>
        <p:nvSpPr>
          <p:cNvPr id="116740" name="Rectangle 4"/>
          <p:cNvSpPr>
            <a:spLocks noGrp="1" noChangeArrowheads="1"/>
          </p:cNvSpPr>
          <p:nvPr>
            <p:ph type="body" sz="half" idx="4294967295"/>
          </p:nvPr>
        </p:nvSpPr>
        <p:spPr>
          <a:xfrm>
            <a:off x="914400" y="1371600"/>
            <a:ext cx="4572000" cy="5105400"/>
          </a:xfrm>
        </p:spPr>
        <p:txBody>
          <a:bodyPr/>
          <a:lstStyle/>
          <a:p>
            <a:pPr eaLnBrk="1" hangingPunct="1">
              <a:defRPr/>
            </a:pPr>
            <a:r>
              <a:rPr lang="en-US" sz="2800" b="1" dirty="0" smtClean="0"/>
              <a:t>Dual- </a:t>
            </a:r>
            <a:r>
              <a:rPr lang="en-US" sz="2800" b="1" dirty="0" err="1" smtClean="0"/>
              <a:t>Pol</a:t>
            </a:r>
            <a:r>
              <a:rPr lang="en-US" sz="2800" b="1" dirty="0" smtClean="0"/>
              <a:t> results demonstrate much improvement </a:t>
            </a:r>
            <a:r>
              <a:rPr lang="en-US" sz="2800" i="1" dirty="0" smtClean="0">
                <a:solidFill>
                  <a:schemeClr val="tx1">
                    <a:lumMod val="85000"/>
                  </a:schemeClr>
                </a:solidFill>
              </a:rPr>
              <a:t>(NSSL  documented reports):</a:t>
            </a:r>
          </a:p>
          <a:p>
            <a:pPr lvl="1" eaLnBrk="1" hangingPunct="1">
              <a:defRPr/>
            </a:pPr>
            <a:r>
              <a:rPr lang="en-US" sz="2400" b="1" dirty="0" smtClean="0">
                <a:solidFill>
                  <a:srgbClr val="FFFF00"/>
                </a:solidFill>
              </a:rPr>
              <a:t>Finer imaging &amp; better data for…</a:t>
            </a:r>
          </a:p>
          <a:p>
            <a:pPr lvl="1" eaLnBrk="1" hangingPunct="1">
              <a:defRPr/>
            </a:pPr>
            <a:r>
              <a:rPr lang="en-US" sz="2400" b="1" dirty="0" smtClean="0">
                <a:solidFill>
                  <a:srgbClr val="FFFF00"/>
                </a:solidFill>
              </a:rPr>
              <a:t>rainfall estimation</a:t>
            </a:r>
          </a:p>
          <a:p>
            <a:pPr lvl="1" eaLnBrk="1" hangingPunct="1">
              <a:defRPr/>
            </a:pPr>
            <a:r>
              <a:rPr lang="en-US" sz="2400" b="1" dirty="0" smtClean="0">
                <a:solidFill>
                  <a:srgbClr val="FFFF00"/>
                </a:solidFill>
              </a:rPr>
              <a:t>storm structure &amp; pinpointing tornadoes</a:t>
            </a:r>
          </a:p>
          <a:p>
            <a:pPr lvl="1" eaLnBrk="1" hangingPunct="1">
              <a:defRPr/>
            </a:pPr>
            <a:r>
              <a:rPr lang="en-US" sz="2400" b="1" dirty="0" smtClean="0">
                <a:solidFill>
                  <a:srgbClr val="FFFF00"/>
                </a:solidFill>
              </a:rPr>
              <a:t>And more…</a:t>
            </a:r>
          </a:p>
          <a:p>
            <a:pPr lvl="1" eaLnBrk="1" hangingPunct="1">
              <a:defRPr/>
            </a:pPr>
            <a:endParaRPr lang="en-US" sz="2400" b="1" dirty="0" smtClean="0">
              <a:solidFill>
                <a:srgbClr val="FFFF00"/>
              </a:solidFill>
            </a:endParaRPr>
          </a:p>
        </p:txBody>
      </p:sp>
      <p:sp>
        <p:nvSpPr>
          <p:cNvPr id="7" name="Content Placeholder 6"/>
          <p:cNvSpPr>
            <a:spLocks noGrp="1"/>
          </p:cNvSpPr>
          <p:nvPr>
            <p:ph sz="quarter" idx="4294967295"/>
          </p:nvPr>
        </p:nvSpPr>
        <p:spPr>
          <a:xfrm>
            <a:off x="5105400" y="4343400"/>
            <a:ext cx="4038600" cy="2286000"/>
          </a:xfrm>
        </p:spPr>
        <p:txBody>
          <a:bodyPr/>
          <a:lstStyle/>
          <a:p>
            <a:pPr>
              <a:buFont typeface="Wingdings" pitchFamily="2" charset="2"/>
              <a:buNone/>
              <a:defRPr/>
            </a:pPr>
            <a:r>
              <a:rPr lang="en-US" sz="1600" b="1" dirty="0" smtClean="0">
                <a:effectLst>
                  <a:outerShdw blurRad="38100" dist="38100" dir="2700000" algn="tl">
                    <a:srgbClr val="000000">
                      <a:alpha val="43137"/>
                    </a:srgbClr>
                  </a:outerShdw>
                </a:effectLst>
              </a:rPr>
              <a:t>Dual-</a:t>
            </a:r>
            <a:r>
              <a:rPr lang="en-US" sz="1600" b="1" dirty="0" err="1" smtClean="0">
                <a:effectLst>
                  <a:outerShdw blurRad="38100" dist="38100" dir="2700000" algn="tl">
                    <a:srgbClr val="000000">
                      <a:alpha val="43137"/>
                    </a:srgbClr>
                  </a:outerShdw>
                </a:effectLst>
              </a:rPr>
              <a:t>Pol</a:t>
            </a:r>
            <a:r>
              <a:rPr lang="en-US" sz="1600" b="1" dirty="0" smtClean="0">
                <a:effectLst>
                  <a:outerShdw blurRad="38100" dist="38100" dir="2700000" algn="tl">
                    <a:srgbClr val="000000">
                      <a:alpha val="43137"/>
                    </a:srgbClr>
                  </a:outerShdw>
                </a:effectLst>
              </a:rPr>
              <a:t> WSR-88D 1-hr rainfall est. left) </a:t>
            </a:r>
          </a:p>
          <a:p>
            <a:pPr>
              <a:buFont typeface="Wingdings" pitchFamily="2" charset="2"/>
              <a:buNone/>
              <a:defRPr/>
            </a:pPr>
            <a:r>
              <a:rPr lang="en-US" sz="1600" b="1" dirty="0" smtClean="0">
                <a:effectLst>
                  <a:outerShdw blurRad="38100" dist="38100" dir="2700000" algn="tl">
                    <a:srgbClr val="000000">
                      <a:alpha val="43137"/>
                    </a:srgbClr>
                  </a:outerShdw>
                </a:effectLst>
              </a:rPr>
              <a:t>vs. legacy WSR-88D estimate (right). </a:t>
            </a:r>
          </a:p>
          <a:p>
            <a:pPr>
              <a:buFont typeface="Wingdings" pitchFamily="2" charset="2"/>
              <a:buNone/>
              <a:defRPr/>
            </a:pPr>
            <a:endParaRPr lang="en-US" sz="1600" b="1" dirty="0" smtClean="0">
              <a:effectLst>
                <a:outerShdw blurRad="38100" dist="38100" dir="2700000" algn="tl">
                  <a:srgbClr val="000000">
                    <a:alpha val="43137"/>
                  </a:srgbClr>
                </a:outerShdw>
              </a:effectLst>
            </a:endParaRPr>
          </a:p>
          <a:p>
            <a:pPr algn="just">
              <a:buFont typeface="Wingdings" pitchFamily="2" charset="2"/>
              <a:buNone/>
              <a:defRPr/>
            </a:pPr>
            <a:r>
              <a:rPr lang="en-US" sz="1600" b="1" dirty="0" smtClean="0">
                <a:effectLst>
                  <a:outerShdw blurRad="38100" dist="38100" dir="2700000" algn="tl">
                    <a:srgbClr val="000000">
                      <a:alpha val="43137"/>
                    </a:srgbClr>
                  </a:outerShdw>
                </a:effectLst>
              </a:rPr>
              <a:t>The right-hand image was a significant</a:t>
            </a:r>
          </a:p>
          <a:p>
            <a:pPr algn="just">
              <a:buFont typeface="Wingdings" pitchFamily="2" charset="2"/>
              <a:buNone/>
              <a:defRPr/>
            </a:pPr>
            <a:r>
              <a:rPr lang="en-US" sz="1600" b="1" dirty="0" smtClean="0">
                <a:effectLst>
                  <a:outerShdw blurRad="38100" dist="38100" dir="2700000" algn="tl">
                    <a:srgbClr val="000000">
                      <a:alpha val="43137"/>
                    </a:srgbClr>
                  </a:outerShdw>
                </a:effectLst>
              </a:rPr>
              <a:t>overestimate but the Dual-</a:t>
            </a:r>
            <a:r>
              <a:rPr lang="en-US" sz="1600" b="1" dirty="0" err="1" smtClean="0">
                <a:effectLst>
                  <a:outerShdw blurRad="38100" dist="38100" dir="2700000" algn="tl">
                    <a:srgbClr val="000000">
                      <a:alpha val="43137"/>
                    </a:srgbClr>
                  </a:outerShdw>
                </a:effectLst>
              </a:rPr>
              <a:t>Pol</a:t>
            </a:r>
            <a:r>
              <a:rPr lang="en-US" sz="1600" b="1" dirty="0" smtClean="0">
                <a:effectLst>
                  <a:outerShdw blurRad="38100" dist="38100" dir="2700000" algn="tl">
                    <a:srgbClr val="000000">
                      <a:alpha val="43137"/>
                    </a:srgbClr>
                  </a:outerShdw>
                </a:effectLst>
              </a:rPr>
              <a:t> product provided a much better estimate.</a:t>
            </a:r>
            <a:endParaRPr lang="en-US" sz="1600" b="1" dirty="0">
              <a:effectLst>
                <a:outerShdw blurRad="38100" dist="38100" dir="2700000" algn="tl">
                  <a:srgbClr val="000000">
                    <a:alpha val="43137"/>
                  </a:srgbClr>
                </a:outerShdw>
              </a:effectLst>
            </a:endParaRPr>
          </a:p>
        </p:txBody>
      </p:sp>
      <p:pic>
        <p:nvPicPr>
          <p:cNvPr id="35845" name="Picture 6"/>
          <p:cNvPicPr>
            <a:picLocks noGrp="1" noChangeAspect="1" noChangeArrowheads="1"/>
          </p:cNvPicPr>
          <p:nvPr>
            <p:ph sz="quarter" idx="4294967295"/>
          </p:nvPr>
        </p:nvPicPr>
        <p:blipFill>
          <a:blip r:embed="rId2" cstate="print"/>
          <a:srcRect/>
          <a:stretch>
            <a:fillRect/>
          </a:stretch>
        </p:blipFill>
        <p:spPr>
          <a:xfrm>
            <a:off x="5181600" y="1447800"/>
            <a:ext cx="3932238" cy="2819400"/>
          </a:xfrm>
          <a:noFill/>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143000" y="0"/>
            <a:ext cx="7772400" cy="914400"/>
          </a:xfrm>
        </p:spPr>
        <p:txBody>
          <a:bodyPr/>
          <a:lstStyle/>
          <a:p>
            <a:pPr eaLnBrk="1" hangingPunct="1"/>
            <a:r>
              <a:rPr lang="en-US" b="1" smtClean="0">
                <a:solidFill>
                  <a:srgbClr val="FFFF00"/>
                </a:solidFill>
              </a:rPr>
              <a:t>New Radar Technology</a:t>
            </a:r>
          </a:p>
        </p:txBody>
      </p:sp>
      <p:sp>
        <p:nvSpPr>
          <p:cNvPr id="112644" name="Rectangle 3"/>
          <p:cNvSpPr>
            <a:spLocks noGrp="1" noChangeArrowheads="1"/>
          </p:cNvSpPr>
          <p:nvPr>
            <p:ph type="body" sz="half" idx="1"/>
          </p:nvPr>
        </p:nvSpPr>
        <p:spPr>
          <a:xfrm>
            <a:off x="1143000" y="838200"/>
            <a:ext cx="5791200" cy="4419600"/>
          </a:xfrm>
        </p:spPr>
        <p:txBody>
          <a:bodyPr/>
          <a:lstStyle/>
          <a:p>
            <a:pPr eaLnBrk="1" hangingPunct="1">
              <a:lnSpc>
                <a:spcPct val="80000"/>
              </a:lnSpc>
              <a:defRPr/>
            </a:pPr>
            <a:r>
              <a:rPr lang="en-US" sz="2800" b="1" dirty="0" smtClean="0"/>
              <a:t>Recent Radar Enhancements</a:t>
            </a:r>
          </a:p>
          <a:p>
            <a:pPr lvl="1" eaLnBrk="1" hangingPunct="1">
              <a:lnSpc>
                <a:spcPct val="90000"/>
              </a:lnSpc>
              <a:defRPr/>
            </a:pPr>
            <a:r>
              <a:rPr lang="en-US" sz="2400" b="1" dirty="0" smtClean="0">
                <a:solidFill>
                  <a:srgbClr val="FFC000"/>
                </a:solidFill>
              </a:rPr>
              <a:t>Improved elevation scans</a:t>
            </a:r>
          </a:p>
          <a:p>
            <a:pPr lvl="1" eaLnBrk="1" hangingPunct="1">
              <a:lnSpc>
                <a:spcPct val="90000"/>
              </a:lnSpc>
              <a:defRPr/>
            </a:pPr>
            <a:r>
              <a:rPr lang="en-US" sz="2400" b="1" dirty="0" smtClean="0">
                <a:solidFill>
                  <a:srgbClr val="FFC000"/>
                </a:solidFill>
              </a:rPr>
              <a:t>Faster “volume scans” </a:t>
            </a:r>
          </a:p>
          <a:p>
            <a:pPr lvl="1" eaLnBrk="1" hangingPunct="1">
              <a:lnSpc>
                <a:spcPct val="90000"/>
              </a:lnSpc>
              <a:buFont typeface="Wingdings" pitchFamily="2" charset="2"/>
              <a:buNone/>
              <a:defRPr/>
            </a:pPr>
            <a:endParaRPr lang="en-US" sz="1000" b="1" dirty="0" smtClean="0">
              <a:solidFill>
                <a:srgbClr val="FFC000"/>
              </a:solidFill>
            </a:endParaRPr>
          </a:p>
          <a:p>
            <a:pPr eaLnBrk="1" hangingPunct="1">
              <a:lnSpc>
                <a:spcPct val="80000"/>
              </a:lnSpc>
              <a:defRPr/>
            </a:pPr>
            <a:r>
              <a:rPr lang="en-US" sz="2800" b="1" dirty="0" smtClean="0"/>
              <a:t>Dual-</a:t>
            </a:r>
            <a:r>
              <a:rPr lang="en-US" sz="2800" b="1" dirty="0" err="1" smtClean="0"/>
              <a:t>Pol</a:t>
            </a:r>
            <a:r>
              <a:rPr lang="en-US" sz="2800" b="1" dirty="0" smtClean="0"/>
              <a:t> Radar </a:t>
            </a:r>
            <a:r>
              <a:rPr lang="en-US" sz="2800" b="1" i="1" dirty="0" smtClean="0"/>
              <a:t>(1 to 5 yrs)</a:t>
            </a:r>
          </a:p>
          <a:p>
            <a:pPr lvl="1" eaLnBrk="1" hangingPunct="1">
              <a:lnSpc>
                <a:spcPct val="90000"/>
              </a:lnSpc>
              <a:defRPr/>
            </a:pPr>
            <a:r>
              <a:rPr lang="en-US" sz="2400" b="1" dirty="0" smtClean="0">
                <a:solidFill>
                  <a:srgbClr val="FFC000"/>
                </a:solidFill>
              </a:rPr>
              <a:t>Improved resolution, storm structure imaging &amp; velocity data </a:t>
            </a:r>
          </a:p>
          <a:p>
            <a:pPr lvl="1" eaLnBrk="1" hangingPunct="1">
              <a:lnSpc>
                <a:spcPct val="90000"/>
              </a:lnSpc>
              <a:defRPr/>
            </a:pPr>
            <a:r>
              <a:rPr lang="en-US" sz="2400" b="1" dirty="0" smtClean="0">
                <a:solidFill>
                  <a:srgbClr val="FFC000"/>
                </a:solidFill>
              </a:rPr>
              <a:t>Longer severe weather </a:t>
            </a:r>
            <a:r>
              <a:rPr lang="en-US" sz="2400" b="1" dirty="0" err="1" smtClean="0">
                <a:solidFill>
                  <a:srgbClr val="FFC000"/>
                </a:solidFill>
              </a:rPr>
              <a:t>leadtimes</a:t>
            </a:r>
            <a:endParaRPr lang="en-US" sz="2400" b="1" dirty="0" smtClean="0">
              <a:solidFill>
                <a:srgbClr val="FFC000"/>
              </a:solidFill>
            </a:endParaRPr>
          </a:p>
          <a:p>
            <a:pPr lvl="1" eaLnBrk="1" hangingPunct="1">
              <a:lnSpc>
                <a:spcPct val="90000"/>
              </a:lnSpc>
              <a:defRPr/>
            </a:pPr>
            <a:r>
              <a:rPr lang="en-US" sz="2400" b="1" dirty="0" smtClean="0">
                <a:solidFill>
                  <a:srgbClr val="FFFF00"/>
                </a:solidFill>
              </a:rPr>
              <a:t>Improved precipitation detection and flood warning lead-times</a:t>
            </a:r>
          </a:p>
          <a:p>
            <a:pPr lvl="1" eaLnBrk="1" hangingPunct="1">
              <a:lnSpc>
                <a:spcPct val="90000"/>
              </a:lnSpc>
              <a:buFont typeface="Wingdings" pitchFamily="2" charset="2"/>
              <a:buNone/>
              <a:defRPr/>
            </a:pPr>
            <a:endParaRPr lang="en-US" sz="1000" b="1" dirty="0" smtClean="0">
              <a:solidFill>
                <a:srgbClr val="FFC000"/>
              </a:solidFill>
            </a:endParaRPr>
          </a:p>
          <a:p>
            <a:pPr eaLnBrk="1" hangingPunct="1">
              <a:lnSpc>
                <a:spcPct val="80000"/>
              </a:lnSpc>
              <a:defRPr/>
            </a:pPr>
            <a:r>
              <a:rPr lang="en-US" sz="2800" b="1" dirty="0" smtClean="0"/>
              <a:t>Phased Array Doppler</a:t>
            </a:r>
            <a:r>
              <a:rPr lang="en-US" sz="2800" i="1" dirty="0" smtClean="0"/>
              <a:t>(</a:t>
            </a:r>
            <a:r>
              <a:rPr lang="en-US" sz="2800" b="1" i="1" dirty="0" smtClean="0"/>
              <a:t>10+ yrs</a:t>
            </a:r>
            <a:r>
              <a:rPr lang="en-US" sz="2800" i="1" dirty="0" smtClean="0"/>
              <a:t>)</a:t>
            </a:r>
          </a:p>
          <a:p>
            <a:pPr lvl="1" eaLnBrk="1" hangingPunct="1">
              <a:lnSpc>
                <a:spcPct val="80000"/>
              </a:lnSpc>
              <a:defRPr/>
            </a:pPr>
            <a:r>
              <a:rPr lang="en-US" sz="2400" b="1" dirty="0" smtClean="0">
                <a:solidFill>
                  <a:srgbClr val="FFC000"/>
                </a:solidFill>
              </a:rPr>
              <a:t>With 30 second “volume scans” adding 4+ minutes to tornado lead-times. </a:t>
            </a:r>
          </a:p>
          <a:p>
            <a:pPr lvl="1" eaLnBrk="1" hangingPunct="1">
              <a:lnSpc>
                <a:spcPct val="80000"/>
              </a:lnSpc>
              <a:defRPr/>
            </a:pPr>
            <a:r>
              <a:rPr lang="en-US" sz="2400" b="1" dirty="0" smtClean="0">
                <a:solidFill>
                  <a:srgbClr val="FFC000"/>
                </a:solidFill>
              </a:rPr>
              <a:t>Highest resolution on velocity data, imaging, </a:t>
            </a:r>
            <a:r>
              <a:rPr lang="en-US" sz="2400" b="1" dirty="0" err="1" smtClean="0">
                <a:solidFill>
                  <a:srgbClr val="FFC000"/>
                </a:solidFill>
              </a:rPr>
              <a:t>precip</a:t>
            </a:r>
            <a:r>
              <a:rPr lang="en-US" sz="2400" b="1" dirty="0" smtClean="0">
                <a:solidFill>
                  <a:srgbClr val="FFC000"/>
                </a:solidFill>
              </a:rPr>
              <a:t> type !</a:t>
            </a:r>
            <a:r>
              <a:rPr lang="en-US" sz="2800" i="1" dirty="0" smtClean="0"/>
              <a:t> </a:t>
            </a:r>
          </a:p>
        </p:txBody>
      </p:sp>
      <p:pic>
        <p:nvPicPr>
          <p:cNvPr id="36868" name="Picture 4" descr="Doppler_Radar_Tower_PIT"/>
          <p:cNvPicPr>
            <a:picLocks noChangeAspect="1" noChangeArrowheads="1"/>
          </p:cNvPicPr>
          <p:nvPr>
            <p:ph sz="half" idx="2"/>
          </p:nvPr>
        </p:nvPicPr>
        <p:blipFill>
          <a:blip r:embed="rId2" cstate="print"/>
          <a:srcRect/>
          <a:stretch>
            <a:fillRect/>
          </a:stretch>
        </p:blipFill>
        <p:spPr>
          <a:xfrm>
            <a:off x="6781800" y="914400"/>
            <a:ext cx="2362200" cy="4724400"/>
          </a:xfrm>
          <a:noFill/>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ph sz="half" idx="1"/>
          </p:nvPr>
        </p:nvGraphicFramePr>
        <p:xfrm>
          <a:off x="1371600" y="2216150"/>
          <a:ext cx="3586163" cy="3292475"/>
        </p:xfrm>
        <a:graphic>
          <a:graphicData uri="http://schemas.openxmlformats.org/presentationml/2006/ole">
            <p:oleObj spid="_x0000_s6146" name="Document" r:id="rId4" imgW="5905440" imgH="4638600" progId="WP9Doc">
              <p:embed/>
            </p:oleObj>
          </a:graphicData>
        </a:graphic>
      </p:graphicFrame>
      <p:sp>
        <p:nvSpPr>
          <p:cNvPr id="6148" name="Text Box 3"/>
          <p:cNvSpPr txBox="1">
            <a:spLocks noChangeArrowheads="1"/>
          </p:cNvSpPr>
          <p:nvPr/>
        </p:nvSpPr>
        <p:spPr bwMode="auto">
          <a:xfrm>
            <a:off x="5089525" y="498475"/>
            <a:ext cx="2759075" cy="457200"/>
          </a:xfrm>
          <a:prstGeom prst="rect">
            <a:avLst/>
          </a:prstGeom>
          <a:noFill/>
          <a:ln w="12700">
            <a:noFill/>
            <a:miter lim="800000"/>
            <a:headEnd type="none" w="sm" len="sm"/>
            <a:tailEnd type="none" w="sm" len="sm"/>
          </a:ln>
        </p:spPr>
        <p:txBody>
          <a:bodyPr>
            <a:spAutoFit/>
          </a:bodyPr>
          <a:lstStyle/>
          <a:p>
            <a:endParaRPr lang="en-US" sz="2400">
              <a:solidFill>
                <a:srgbClr val="000000"/>
              </a:solidFill>
              <a:latin typeface="Times New Roman" charset="0"/>
            </a:endParaRPr>
          </a:p>
        </p:txBody>
      </p:sp>
      <p:grpSp>
        <p:nvGrpSpPr>
          <p:cNvPr id="6149" name="Group 4"/>
          <p:cNvGrpSpPr>
            <a:grpSpLocks/>
          </p:cNvGrpSpPr>
          <p:nvPr/>
        </p:nvGrpSpPr>
        <p:grpSpPr bwMode="auto">
          <a:xfrm>
            <a:off x="0" y="1143000"/>
            <a:ext cx="9144000" cy="5715000"/>
            <a:chOff x="528" y="672"/>
            <a:chExt cx="4800" cy="3081"/>
          </a:xfrm>
        </p:grpSpPr>
        <p:pic>
          <p:nvPicPr>
            <p:cNvPr id="6153" name="Picture 5" descr="bill_regions_tracks0405"/>
            <p:cNvPicPr>
              <a:picLocks noChangeAspect="1" noChangeArrowheads="1"/>
            </p:cNvPicPr>
            <p:nvPr/>
          </p:nvPicPr>
          <p:blipFill>
            <a:blip r:embed="rId5" cstate="print"/>
            <a:srcRect/>
            <a:stretch>
              <a:fillRect/>
            </a:stretch>
          </p:blipFill>
          <p:spPr bwMode="auto">
            <a:xfrm>
              <a:off x="528" y="672"/>
              <a:ext cx="4800" cy="3081"/>
            </a:xfrm>
            <a:prstGeom prst="rect">
              <a:avLst/>
            </a:prstGeom>
            <a:noFill/>
            <a:ln w="9525">
              <a:noFill/>
              <a:miter lim="800000"/>
              <a:headEnd/>
              <a:tailEnd/>
            </a:ln>
          </p:spPr>
        </p:pic>
        <p:sp>
          <p:nvSpPr>
            <p:cNvPr id="6154" name="Text Box 6"/>
            <p:cNvSpPr txBox="1">
              <a:spLocks noChangeArrowheads="1"/>
            </p:cNvSpPr>
            <p:nvPr/>
          </p:nvSpPr>
          <p:spPr bwMode="auto">
            <a:xfrm>
              <a:off x="2736" y="768"/>
              <a:ext cx="2566" cy="246"/>
            </a:xfrm>
            <a:prstGeom prst="rect">
              <a:avLst/>
            </a:prstGeom>
            <a:noFill/>
            <a:ln w="12700">
              <a:noFill/>
              <a:miter lim="800000"/>
              <a:headEnd type="none" w="sm" len="sm"/>
              <a:tailEnd type="none" w="sm" len="sm"/>
            </a:ln>
          </p:spPr>
          <p:txBody>
            <a:bodyPr>
              <a:spAutoFit/>
            </a:bodyPr>
            <a:lstStyle/>
            <a:p>
              <a:pPr algn="ctr"/>
              <a:endParaRPr lang="en-US" sz="2400" b="1">
                <a:solidFill>
                  <a:srgbClr val="808080"/>
                </a:solidFill>
                <a:latin typeface="Times New Roman" charset="0"/>
              </a:endParaRPr>
            </a:p>
          </p:txBody>
        </p:sp>
      </p:grpSp>
      <p:sp>
        <p:nvSpPr>
          <p:cNvPr id="6150" name="Text Box 7"/>
          <p:cNvSpPr txBox="1">
            <a:spLocks noChangeArrowheads="1"/>
          </p:cNvSpPr>
          <p:nvPr/>
        </p:nvSpPr>
        <p:spPr bwMode="auto">
          <a:xfrm>
            <a:off x="0" y="-152400"/>
            <a:ext cx="9144000" cy="1323975"/>
          </a:xfrm>
          <a:prstGeom prst="rect">
            <a:avLst/>
          </a:prstGeom>
          <a:noFill/>
          <a:ln w="9525">
            <a:noFill/>
            <a:miter lim="800000"/>
            <a:headEnd/>
            <a:tailEnd/>
          </a:ln>
        </p:spPr>
        <p:txBody>
          <a:bodyPr>
            <a:spAutoFit/>
          </a:bodyPr>
          <a:lstStyle/>
          <a:p>
            <a:pPr algn="ctr"/>
            <a:r>
              <a:rPr lang="en-US" sz="4000" b="1">
                <a:solidFill>
                  <a:srgbClr val="000000"/>
                </a:solidFill>
                <a:latin typeface="Times New Roman" charset="0"/>
              </a:rPr>
              <a:t>NWS: has largest government service regions: 4 contiguous and 2 “oconus” </a:t>
            </a:r>
            <a:endParaRPr lang="en-US" sz="4000" b="1">
              <a:solidFill>
                <a:srgbClr val="000000"/>
              </a:solidFill>
              <a:latin typeface="Tahoma" pitchFamily="34" charset="0"/>
            </a:endParaRPr>
          </a:p>
        </p:txBody>
      </p:sp>
      <p:sp>
        <p:nvSpPr>
          <p:cNvPr id="6151" name="Oval 9"/>
          <p:cNvSpPr>
            <a:spLocks noChangeArrowheads="1"/>
          </p:cNvSpPr>
          <p:nvPr/>
        </p:nvSpPr>
        <p:spPr bwMode="auto">
          <a:xfrm>
            <a:off x="5105400" y="3962400"/>
            <a:ext cx="2590800" cy="2286000"/>
          </a:xfrm>
          <a:prstGeom prst="ellipse">
            <a:avLst/>
          </a:prstGeom>
          <a:noFill/>
          <a:ln w="25400">
            <a:solidFill>
              <a:srgbClr val="FF0000"/>
            </a:solidFill>
            <a:round/>
            <a:headEnd/>
            <a:tailEnd/>
          </a:ln>
        </p:spPr>
        <p:txBody>
          <a:bodyPr wrap="none" anchor="ctr"/>
          <a:lstStyle/>
          <a:p>
            <a:pPr algn="ctr"/>
            <a:endParaRPr lang="en-US">
              <a:solidFill>
                <a:srgbClr val="FFFF00"/>
              </a:solidFill>
            </a:endParaRPr>
          </a:p>
        </p:txBody>
      </p:sp>
      <p:pic>
        <p:nvPicPr>
          <p:cNvPr id="6152" name="Picture 7" descr="new_nws_logo_noaa.gif"/>
          <p:cNvPicPr>
            <a:picLocks noChangeAspect="1"/>
          </p:cNvPicPr>
          <p:nvPr/>
        </p:nvPicPr>
        <p:blipFill>
          <a:blip r:embed="rId6" cstate="print"/>
          <a:srcRect/>
          <a:stretch>
            <a:fillRect/>
          </a:stretch>
        </p:blipFill>
        <p:spPr bwMode="auto">
          <a:xfrm>
            <a:off x="5943600" y="1219200"/>
            <a:ext cx="1828800" cy="182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0" y="0"/>
            <a:ext cx="9144000" cy="1600200"/>
          </a:xfrm>
        </p:spPr>
        <p:txBody>
          <a:bodyPr/>
          <a:lstStyle/>
          <a:p>
            <a:pPr eaLnBrk="1" hangingPunct="1">
              <a:defRPr/>
            </a:pPr>
            <a:r>
              <a:rPr lang="en-US" sz="3600" dirty="0" smtClean="0">
                <a:effectLst/>
              </a:rPr>
              <a:t>The NWS most sought after web product is your GIS-based NWS radar network…its there for EMs &amp; public</a:t>
            </a:r>
            <a:endParaRPr lang="en-US" sz="3600" b="0" dirty="0" smtClean="0">
              <a:solidFill>
                <a:srgbClr val="F7FF57"/>
              </a:solidFill>
              <a:effectLst>
                <a:outerShdw blurRad="38100" dist="38100" dir="2700000" algn="tl">
                  <a:srgbClr val="000000"/>
                </a:outerShdw>
              </a:effectLst>
            </a:endParaRPr>
          </a:p>
        </p:txBody>
      </p:sp>
      <p:sp>
        <p:nvSpPr>
          <p:cNvPr id="37891" name="Rectangle 3"/>
          <p:cNvSpPr>
            <a:spLocks noGrp="1" noChangeArrowheads="1"/>
          </p:cNvSpPr>
          <p:nvPr>
            <p:ph type="body" sz="half" idx="1"/>
          </p:nvPr>
        </p:nvSpPr>
        <p:spPr>
          <a:xfrm>
            <a:off x="0" y="1447800"/>
            <a:ext cx="5715000" cy="4800600"/>
          </a:xfrm>
        </p:spPr>
        <p:txBody>
          <a:bodyPr/>
          <a:lstStyle/>
          <a:p>
            <a:pPr eaLnBrk="1" hangingPunct="1">
              <a:lnSpc>
                <a:spcPct val="70000"/>
              </a:lnSpc>
              <a:buFontTx/>
              <a:buNone/>
            </a:pPr>
            <a:endParaRPr lang="en-US" sz="2000" b="1" smtClean="0"/>
          </a:p>
          <a:p>
            <a:pPr eaLnBrk="1" hangingPunct="1">
              <a:lnSpc>
                <a:spcPct val="70000"/>
              </a:lnSpc>
            </a:pPr>
            <a:r>
              <a:rPr lang="en-US" sz="2400" b="1" smtClean="0"/>
              <a:t>National Weather Service WFO GIS radar graphics include the latest </a:t>
            </a:r>
            <a:r>
              <a:rPr lang="en-US" sz="2400" b="1" i="1" smtClean="0">
                <a:solidFill>
                  <a:srgbClr val="FF0000"/>
                </a:solidFill>
              </a:rPr>
              <a:t>watches and storm-based warning boxes</a:t>
            </a:r>
            <a:r>
              <a:rPr lang="en-US" sz="2400" b="1" smtClean="0"/>
              <a:t> right on the radar loops.  </a:t>
            </a:r>
          </a:p>
          <a:p>
            <a:pPr eaLnBrk="1" hangingPunct="1">
              <a:lnSpc>
                <a:spcPct val="70000"/>
              </a:lnSpc>
            </a:pPr>
            <a:endParaRPr lang="en-US" sz="2400" b="1" smtClean="0"/>
          </a:p>
          <a:p>
            <a:pPr eaLnBrk="1" hangingPunct="1">
              <a:lnSpc>
                <a:spcPct val="70000"/>
              </a:lnSpc>
            </a:pPr>
            <a:r>
              <a:rPr lang="en-US" sz="2400" b="1" smtClean="0"/>
              <a:t>The NWS GIS radar gives you the distance and direction of approaching weather to any geographic point of interest to you.</a:t>
            </a:r>
          </a:p>
          <a:p>
            <a:pPr eaLnBrk="1" hangingPunct="1">
              <a:lnSpc>
                <a:spcPct val="70000"/>
              </a:lnSpc>
              <a:buFontTx/>
              <a:buNone/>
            </a:pPr>
            <a:endParaRPr lang="en-US" sz="2400" b="1" smtClean="0"/>
          </a:p>
          <a:p>
            <a:pPr eaLnBrk="1" hangingPunct="1">
              <a:lnSpc>
                <a:spcPct val="70000"/>
              </a:lnSpc>
            </a:pPr>
            <a:r>
              <a:rPr lang="en-US" sz="2400" b="1" smtClean="0"/>
              <a:t>Our data gives you a running tally of </a:t>
            </a:r>
            <a:r>
              <a:rPr lang="en-US" sz="2400" b="1" i="1" smtClean="0">
                <a:solidFill>
                  <a:srgbClr val="FF0000"/>
                </a:solidFill>
              </a:rPr>
              <a:t>local rainfall amounts</a:t>
            </a:r>
            <a:r>
              <a:rPr lang="en-US" sz="2400" b="1" smtClean="0"/>
              <a:t>.</a:t>
            </a:r>
          </a:p>
          <a:p>
            <a:pPr eaLnBrk="1" hangingPunct="1">
              <a:lnSpc>
                <a:spcPct val="70000"/>
              </a:lnSpc>
              <a:buFontTx/>
              <a:buNone/>
            </a:pPr>
            <a:endParaRPr lang="en-US" sz="2400" b="1" smtClean="0"/>
          </a:p>
          <a:p>
            <a:pPr eaLnBrk="1" hangingPunct="1">
              <a:lnSpc>
                <a:spcPct val="70000"/>
              </a:lnSpc>
            </a:pPr>
            <a:r>
              <a:rPr lang="en-US" sz="2400" b="1" smtClean="0"/>
              <a:t>You can superimpose our radar data unto your own GIS EM awareness and response program. </a:t>
            </a:r>
            <a:endParaRPr lang="en-US" sz="2400" b="1" i="1" smtClean="0">
              <a:solidFill>
                <a:srgbClr val="F7FF57"/>
              </a:solidFill>
            </a:endParaRPr>
          </a:p>
          <a:p>
            <a:pPr eaLnBrk="1" hangingPunct="1">
              <a:lnSpc>
                <a:spcPct val="70000"/>
              </a:lnSpc>
              <a:buFontTx/>
              <a:buNone/>
            </a:pPr>
            <a:endParaRPr lang="en-US" sz="2400" b="1" smtClean="0"/>
          </a:p>
        </p:txBody>
      </p:sp>
      <p:sp>
        <p:nvSpPr>
          <p:cNvPr id="37892" name="Text Box 4"/>
          <p:cNvSpPr txBox="1">
            <a:spLocks noChangeArrowheads="1"/>
          </p:cNvSpPr>
          <p:nvPr/>
        </p:nvSpPr>
        <p:spPr bwMode="auto">
          <a:xfrm>
            <a:off x="1600200" y="6216650"/>
            <a:ext cx="5638800" cy="584200"/>
          </a:xfrm>
          <a:prstGeom prst="rect">
            <a:avLst/>
          </a:prstGeom>
          <a:noFill/>
          <a:ln w="12700">
            <a:noFill/>
            <a:miter lim="800000"/>
            <a:headEnd type="none" w="sm" len="sm"/>
            <a:tailEnd type="none" w="sm" len="sm"/>
          </a:ln>
        </p:spPr>
        <p:txBody>
          <a:bodyPr>
            <a:spAutoFit/>
          </a:bodyPr>
          <a:lstStyle/>
          <a:p>
            <a:r>
              <a:rPr lang="en-US" sz="3200" b="1">
                <a:solidFill>
                  <a:srgbClr val="0000FF"/>
                </a:solidFill>
                <a:latin typeface="Times New Roman" charset="0"/>
              </a:rPr>
              <a:t>       </a:t>
            </a:r>
            <a:r>
              <a:rPr lang="en-US" sz="3200" b="1">
                <a:solidFill>
                  <a:srgbClr val="FF0000"/>
                </a:solidFill>
                <a:latin typeface="Times New Roman" charset="0"/>
              </a:rPr>
              <a:t>www.SRH.weather.gov</a:t>
            </a:r>
          </a:p>
        </p:txBody>
      </p:sp>
      <p:pic>
        <p:nvPicPr>
          <p:cNvPr id="37893" name="Picture 5" descr="Katrina_topo_loop"/>
          <p:cNvPicPr>
            <a:picLocks noChangeAspect="1" noChangeArrowheads="1" noCrop="1"/>
          </p:cNvPicPr>
          <p:nvPr/>
        </p:nvPicPr>
        <p:blipFill>
          <a:blip r:embed="rId3" cstate="print"/>
          <a:srcRect/>
          <a:stretch>
            <a:fillRect/>
          </a:stretch>
        </p:blipFill>
        <p:spPr bwMode="auto">
          <a:xfrm>
            <a:off x="5791200" y="1676400"/>
            <a:ext cx="3109913" cy="3048000"/>
          </a:xfrm>
          <a:prstGeom prst="rect">
            <a:avLst/>
          </a:prstGeom>
          <a:noFill/>
          <a:ln w="9525">
            <a:noFill/>
            <a:miter lim="800000"/>
            <a:headEnd/>
            <a:tailEnd/>
          </a:ln>
        </p:spPr>
      </p:pic>
      <p:pic>
        <p:nvPicPr>
          <p:cNvPr id="37894" name="Picture 6" descr="GE1_AR"/>
          <p:cNvPicPr>
            <a:picLocks noChangeAspect="1" noChangeArrowheads="1"/>
          </p:cNvPicPr>
          <p:nvPr/>
        </p:nvPicPr>
        <p:blipFill>
          <a:blip r:embed="rId4" cstate="print"/>
          <a:srcRect/>
          <a:stretch>
            <a:fillRect/>
          </a:stretch>
        </p:blipFill>
        <p:spPr bwMode="auto">
          <a:xfrm>
            <a:off x="5562600" y="4800600"/>
            <a:ext cx="1828800" cy="1314450"/>
          </a:xfrm>
          <a:prstGeom prst="rect">
            <a:avLst/>
          </a:prstGeom>
          <a:noFill/>
          <a:ln w="9525">
            <a:noFill/>
            <a:miter lim="800000"/>
            <a:headEnd/>
            <a:tailEnd/>
          </a:ln>
        </p:spPr>
      </p:pic>
      <p:sp>
        <p:nvSpPr>
          <p:cNvPr id="37895" name="Text Box 7"/>
          <p:cNvSpPr txBox="1">
            <a:spLocks noChangeArrowheads="1"/>
          </p:cNvSpPr>
          <p:nvPr/>
        </p:nvSpPr>
        <p:spPr bwMode="auto">
          <a:xfrm>
            <a:off x="7362825" y="5029200"/>
            <a:ext cx="1781175" cy="730250"/>
          </a:xfrm>
          <a:prstGeom prst="rect">
            <a:avLst/>
          </a:prstGeom>
          <a:noFill/>
          <a:ln w="12700">
            <a:noFill/>
            <a:miter lim="800000"/>
            <a:headEnd type="none" w="sm" len="sm"/>
            <a:tailEnd type="none" w="sm" len="sm"/>
          </a:ln>
        </p:spPr>
        <p:txBody>
          <a:bodyPr>
            <a:spAutoFit/>
          </a:bodyPr>
          <a:lstStyle/>
          <a:p>
            <a:r>
              <a:rPr lang="en-US" sz="1400" i="1">
                <a:latin typeface="Times New Roman" charset="0"/>
              </a:rPr>
              <a:t>Example of NWS radar &amp; warnings in Google Earth</a:t>
            </a:r>
          </a:p>
        </p:txBody>
      </p:sp>
      <p:pic>
        <p:nvPicPr>
          <p:cNvPr id="37896" name="Picture 7" descr="new_nws_logo_noaa.gif"/>
          <p:cNvPicPr>
            <a:picLocks noChangeAspect="1"/>
          </p:cNvPicPr>
          <p:nvPr/>
        </p:nvPicPr>
        <p:blipFill>
          <a:blip r:embed="rId5" cstate="print"/>
          <a:srcRect/>
          <a:stretch>
            <a:fillRect/>
          </a:stretch>
        </p:blipFill>
        <p:spPr bwMode="auto">
          <a:xfrm>
            <a:off x="7696200" y="5791200"/>
            <a:ext cx="1066800" cy="1066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7394" name="Rectangle 2"/>
          <p:cNvSpPr>
            <a:spLocks noGrp="1" noChangeArrowheads="1"/>
          </p:cNvSpPr>
          <p:nvPr>
            <p:ph type="body" idx="1"/>
          </p:nvPr>
        </p:nvSpPr>
        <p:spPr>
          <a:xfrm>
            <a:off x="1371600" y="304800"/>
            <a:ext cx="7772400" cy="5867400"/>
          </a:xfrm>
        </p:spPr>
        <p:txBody>
          <a:bodyPr lIns="92075" tIns="46038" rIns="92075" bIns="46038"/>
          <a:lstStyle/>
          <a:p>
            <a:pPr eaLnBrk="1" hangingPunct="1">
              <a:lnSpc>
                <a:spcPct val="90000"/>
              </a:lnSpc>
              <a:buFontTx/>
              <a:buNone/>
              <a:defRPr/>
            </a:pPr>
            <a:r>
              <a:rPr lang="en-US" sz="3600" b="1" i="1" dirty="0" smtClean="0">
                <a:effectLst>
                  <a:outerShdw blurRad="38100" dist="38100" dir="2700000" algn="tl">
                    <a:srgbClr val="FFFFFF"/>
                  </a:outerShdw>
                </a:effectLst>
              </a:rPr>
              <a:t> </a:t>
            </a:r>
            <a:r>
              <a:rPr lang="en-US" sz="3600" b="1" dirty="0" smtClean="0">
                <a:effectLst>
                  <a:outerShdw blurRad="38100" dist="38100" dir="2700000" algn="tl">
                    <a:srgbClr val="FFFFFF"/>
                  </a:outerShdw>
                </a:effectLst>
              </a:rPr>
              <a:t> NWS </a:t>
            </a:r>
            <a:r>
              <a:rPr lang="en-US" b="1" dirty="0" smtClean="0">
                <a:effectLst>
                  <a:outerShdw blurRad="38100" dist="38100" dir="2700000" algn="tl">
                    <a:srgbClr val="FFFFFF"/>
                  </a:outerShdw>
                </a:effectLst>
              </a:rPr>
              <a:t>can DELIVER</a:t>
            </a:r>
            <a:r>
              <a:rPr lang="en-US" b="1" dirty="0" smtClean="0">
                <a:solidFill>
                  <a:srgbClr val="FF0000"/>
                </a:solidFill>
                <a:effectLst>
                  <a:outerShdw blurRad="38100" dist="38100" dir="2700000" algn="tl">
                    <a:srgbClr val="000000"/>
                  </a:outerShdw>
                </a:effectLst>
              </a:rPr>
              <a:t> </a:t>
            </a:r>
            <a:r>
              <a:rPr lang="en-US" b="1" dirty="0" smtClean="0"/>
              <a:t>24x7 direct and immediate decision-support for local/state/government emergency decision-makers</a:t>
            </a:r>
          </a:p>
          <a:p>
            <a:pPr eaLnBrk="1" hangingPunct="1">
              <a:lnSpc>
                <a:spcPct val="90000"/>
              </a:lnSpc>
              <a:buFontTx/>
              <a:buNone/>
              <a:defRPr/>
            </a:pPr>
            <a:r>
              <a:rPr lang="en-US" b="1" dirty="0" smtClean="0">
                <a:solidFill>
                  <a:srgbClr val="FF0000"/>
                </a:solidFill>
                <a:effectLst>
                  <a:outerShdw blurRad="38100" dist="38100" dir="2700000" algn="tl">
                    <a:srgbClr val="000000">
                      <a:alpha val="43137"/>
                    </a:srgbClr>
                  </a:outerShdw>
                </a:effectLst>
              </a:rPr>
              <a:t>  …</a:t>
            </a:r>
            <a:r>
              <a:rPr lang="en-US" b="1" dirty="0" smtClean="0">
                <a:solidFill>
                  <a:srgbClr val="FF0000"/>
                </a:solidFill>
                <a:effectLst>
                  <a:outerShdw blurRad="38100" dist="38100" dir="2700000" algn="tl">
                    <a:srgbClr val="000000"/>
                  </a:outerShdw>
                </a:effectLst>
              </a:rPr>
              <a:t>Towards a More Resilient All-    	Hazards Homeland…</a:t>
            </a:r>
            <a:endParaRPr lang="en-US" b="1" dirty="0" smtClean="0"/>
          </a:p>
          <a:p>
            <a:pPr eaLnBrk="1" hangingPunct="1">
              <a:lnSpc>
                <a:spcPct val="90000"/>
              </a:lnSpc>
              <a:buFontTx/>
              <a:buNone/>
              <a:defRPr/>
            </a:pPr>
            <a:r>
              <a:rPr lang="en-US" sz="3600" b="1" i="1" dirty="0" smtClean="0">
                <a:solidFill>
                  <a:srgbClr val="FF0000"/>
                </a:solidFill>
                <a:effectLst>
                  <a:outerShdw blurRad="38100" dist="38100" dir="2700000" algn="tl">
                    <a:srgbClr val="000000"/>
                  </a:outerShdw>
                </a:effectLst>
              </a:rPr>
              <a:t>  </a:t>
            </a:r>
          </a:p>
          <a:p>
            <a:pPr eaLnBrk="1" hangingPunct="1">
              <a:lnSpc>
                <a:spcPct val="90000"/>
              </a:lnSpc>
              <a:buFontTx/>
              <a:buNone/>
              <a:defRPr/>
            </a:pPr>
            <a:r>
              <a:rPr lang="en-US" sz="3600" b="1" i="1" dirty="0" smtClean="0">
                <a:solidFill>
                  <a:srgbClr val="FF0000"/>
                </a:solidFill>
                <a:effectLst>
                  <a:outerShdw blurRad="38100" dist="38100" dir="2700000" algn="tl">
                    <a:srgbClr val="000000"/>
                  </a:outerShdw>
                </a:effectLst>
              </a:rPr>
              <a:t> </a:t>
            </a:r>
            <a:r>
              <a:rPr lang="en-US" i="1" dirty="0" smtClean="0"/>
              <a:t>Such local WFO services epitomizes the concept:</a:t>
            </a:r>
          </a:p>
          <a:p>
            <a:pPr eaLnBrk="1" hangingPunct="1">
              <a:lnSpc>
                <a:spcPct val="90000"/>
              </a:lnSpc>
              <a:buFontTx/>
              <a:buNone/>
              <a:defRPr/>
            </a:pPr>
            <a:r>
              <a:rPr lang="en-US" b="1" dirty="0" smtClean="0">
                <a:solidFill>
                  <a:srgbClr val="FF0000"/>
                </a:solidFill>
                <a:effectLst>
                  <a:outerShdw blurRad="38100" dist="38100" dir="2700000" algn="tl">
                    <a:srgbClr val="000000"/>
                  </a:outerShdw>
                </a:effectLst>
              </a:rPr>
              <a:t>  …government closest to the people, 	</a:t>
            </a:r>
            <a:r>
              <a:rPr lang="en-US" b="1" i="1" dirty="0" smtClean="0">
                <a:solidFill>
                  <a:srgbClr val="FF0000"/>
                </a:solidFill>
                <a:effectLst>
                  <a:outerShdw blurRad="38100" dist="38100" dir="2700000" algn="tl">
                    <a:srgbClr val="000000"/>
                  </a:outerShdw>
                </a:effectLst>
              </a:rPr>
              <a:t>serves</a:t>
            </a:r>
            <a:r>
              <a:rPr lang="en-US" b="1" dirty="0" smtClean="0">
                <a:solidFill>
                  <a:srgbClr val="FF0000"/>
                </a:solidFill>
                <a:effectLst>
                  <a:outerShdw blurRad="38100" dist="38100" dir="2700000" algn="tl">
                    <a:srgbClr val="000000"/>
                  </a:outerShdw>
                </a:effectLst>
              </a:rPr>
              <a:t> best.</a:t>
            </a:r>
            <a:r>
              <a:rPr lang="en-US" sz="3600" b="1" dirty="0" smtClean="0">
                <a:solidFill>
                  <a:srgbClr val="FF0000"/>
                </a:solidFill>
                <a:effectLst>
                  <a:outerShdw blurRad="38100" dist="38100" dir="2700000" algn="tl">
                    <a:srgbClr val="000000"/>
                  </a:outerShdw>
                </a:effectLst>
              </a:rPr>
              <a:t>       </a:t>
            </a:r>
          </a:p>
          <a:p>
            <a:pPr eaLnBrk="1" hangingPunct="1">
              <a:lnSpc>
                <a:spcPct val="90000"/>
              </a:lnSpc>
              <a:buFontTx/>
              <a:buNone/>
              <a:defRPr/>
            </a:pPr>
            <a:r>
              <a:rPr lang="en-US" sz="3600" dirty="0" smtClean="0">
                <a:solidFill>
                  <a:schemeClr val="accent2"/>
                </a:solidFill>
              </a:rPr>
              <a:t> </a:t>
            </a:r>
            <a:r>
              <a:rPr lang="en-US" sz="3600" b="1" dirty="0" smtClean="0">
                <a:solidFill>
                  <a:schemeClr val="accent2"/>
                </a:solidFill>
                <a:effectLst>
                  <a:outerShdw blurRad="38100" dist="38100" dir="2700000" algn="tl">
                    <a:srgbClr val="000000"/>
                  </a:outerShdw>
                </a:effectLst>
              </a:rPr>
              <a:t> </a:t>
            </a:r>
          </a:p>
        </p:txBody>
      </p:sp>
      <p:sp>
        <p:nvSpPr>
          <p:cNvPr id="38915" name="Rectangle 3"/>
          <p:cNvSpPr>
            <a:spLocks noChangeArrowheads="1"/>
          </p:cNvSpPr>
          <p:nvPr/>
        </p:nvSpPr>
        <p:spPr bwMode="auto">
          <a:xfrm>
            <a:off x="1588" y="2724150"/>
            <a:ext cx="9144000" cy="0"/>
          </a:xfrm>
          <a:prstGeom prst="rect">
            <a:avLst/>
          </a:prstGeom>
          <a:noFill/>
          <a:ln w="9525">
            <a:noFill/>
            <a:miter lim="800000"/>
            <a:headEnd/>
            <a:tailEnd/>
          </a:ln>
        </p:spPr>
        <p:txBody>
          <a:bodyPr wrap="none" anchor="ctr"/>
          <a:lstStyle/>
          <a:p>
            <a:endParaRPr lang="en-US"/>
          </a:p>
        </p:txBody>
      </p:sp>
      <p:grpSp>
        <p:nvGrpSpPr>
          <p:cNvPr id="38916" name="Group 4"/>
          <p:cNvGrpSpPr>
            <a:grpSpLocks/>
          </p:cNvGrpSpPr>
          <p:nvPr/>
        </p:nvGrpSpPr>
        <p:grpSpPr bwMode="auto">
          <a:xfrm>
            <a:off x="2287588" y="2724150"/>
            <a:ext cx="4572000" cy="0"/>
            <a:chOff x="1441" y="1716"/>
            <a:chExt cx="2880" cy="0"/>
          </a:xfrm>
        </p:grpSpPr>
        <p:sp>
          <p:nvSpPr>
            <p:cNvPr id="38919" name="Rectangle 5"/>
            <p:cNvSpPr>
              <a:spLocks noChangeArrowheads="1"/>
            </p:cNvSpPr>
            <p:nvPr/>
          </p:nvSpPr>
          <p:spPr bwMode="auto">
            <a:xfrm>
              <a:off x="1441" y="1716"/>
              <a:ext cx="2880" cy="0"/>
            </a:xfrm>
            <a:prstGeom prst="rect">
              <a:avLst/>
            </a:prstGeom>
            <a:solidFill>
              <a:srgbClr val="FFFFFF"/>
            </a:solidFill>
            <a:ln w="9525">
              <a:noFill/>
              <a:miter lim="800000"/>
              <a:headEnd/>
              <a:tailEnd/>
            </a:ln>
          </p:spPr>
          <p:txBody>
            <a:bodyPr wrap="none" anchor="ctr"/>
            <a:lstStyle/>
            <a:p>
              <a:endParaRPr lang="en-US"/>
            </a:p>
          </p:txBody>
        </p:sp>
        <p:grpSp>
          <p:nvGrpSpPr>
            <p:cNvPr id="38920" name="Group 6"/>
            <p:cNvGrpSpPr>
              <a:grpSpLocks/>
            </p:cNvGrpSpPr>
            <p:nvPr/>
          </p:nvGrpSpPr>
          <p:grpSpPr bwMode="auto">
            <a:xfrm>
              <a:off x="1441" y="1716"/>
              <a:ext cx="2880" cy="0"/>
              <a:chOff x="1441" y="1716"/>
              <a:chExt cx="2880" cy="0"/>
            </a:xfrm>
          </p:grpSpPr>
          <p:sp>
            <p:nvSpPr>
              <p:cNvPr id="38921" name="Rectangle 7"/>
              <p:cNvSpPr>
                <a:spLocks noChangeArrowheads="1"/>
              </p:cNvSpPr>
              <p:nvPr/>
            </p:nvSpPr>
            <p:spPr bwMode="auto">
              <a:xfrm>
                <a:off x="1441" y="1716"/>
                <a:ext cx="2880" cy="0"/>
              </a:xfrm>
              <a:prstGeom prst="rect">
                <a:avLst/>
              </a:prstGeom>
              <a:solidFill>
                <a:srgbClr val="FFFFFF"/>
              </a:solidFill>
              <a:ln w="9525">
                <a:noFill/>
                <a:miter lim="800000"/>
                <a:headEnd/>
                <a:tailEnd/>
              </a:ln>
            </p:spPr>
            <p:txBody>
              <a:bodyPr wrap="none" anchor="ctr"/>
              <a:lstStyle/>
              <a:p>
                <a:endParaRPr lang="en-US"/>
              </a:p>
            </p:txBody>
          </p:sp>
          <p:sp>
            <p:nvSpPr>
              <p:cNvPr id="38922" name="Rectangle 8"/>
              <p:cNvSpPr>
                <a:spLocks noChangeArrowheads="1"/>
              </p:cNvSpPr>
              <p:nvPr/>
            </p:nvSpPr>
            <p:spPr bwMode="auto">
              <a:xfrm>
                <a:off x="1441" y="1716"/>
                <a:ext cx="2880" cy="0"/>
              </a:xfrm>
              <a:prstGeom prst="rect">
                <a:avLst/>
              </a:prstGeom>
              <a:solidFill>
                <a:srgbClr val="FFFFFF"/>
              </a:solidFill>
              <a:ln w="9525">
                <a:noFill/>
                <a:miter lim="800000"/>
                <a:headEnd/>
                <a:tailEnd/>
              </a:ln>
            </p:spPr>
            <p:txBody>
              <a:bodyPr wrap="none" anchor="ctr"/>
              <a:lstStyle/>
              <a:p>
                <a:endParaRPr lang="en-US"/>
              </a:p>
            </p:txBody>
          </p:sp>
        </p:grpSp>
      </p:grpSp>
      <p:pic>
        <p:nvPicPr>
          <p:cNvPr id="38917" name="Picture 9" descr="NOAA"/>
          <p:cNvPicPr>
            <a:picLocks noChangeAspect="1" noChangeArrowheads="1"/>
          </p:cNvPicPr>
          <p:nvPr/>
        </p:nvPicPr>
        <p:blipFill>
          <a:blip r:embed="rId3" cstate="print"/>
          <a:srcRect/>
          <a:stretch>
            <a:fillRect/>
          </a:stretch>
        </p:blipFill>
        <p:spPr bwMode="auto">
          <a:xfrm>
            <a:off x="5410200" y="5410200"/>
            <a:ext cx="1447800" cy="1447800"/>
          </a:xfrm>
          <a:prstGeom prst="rect">
            <a:avLst/>
          </a:prstGeom>
          <a:noFill/>
          <a:ln w="9525">
            <a:noFill/>
            <a:miter lim="800000"/>
            <a:headEnd/>
            <a:tailEnd/>
          </a:ln>
        </p:spPr>
      </p:pic>
      <p:pic>
        <p:nvPicPr>
          <p:cNvPr id="38918" name="Picture 7" descr="new_nws_logo_noaa.gif"/>
          <p:cNvPicPr>
            <a:picLocks noChangeAspect="1"/>
          </p:cNvPicPr>
          <p:nvPr/>
        </p:nvPicPr>
        <p:blipFill>
          <a:blip r:embed="rId4" cstate="print"/>
          <a:srcRect/>
          <a:stretch>
            <a:fillRect/>
          </a:stretch>
        </p:blipFill>
        <p:spPr bwMode="auto">
          <a:xfrm>
            <a:off x="7162800" y="5410200"/>
            <a:ext cx="1447800" cy="144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NOAA"/>
          <p:cNvPicPr>
            <a:picLocks noChangeAspect="1" noChangeArrowheads="1"/>
          </p:cNvPicPr>
          <p:nvPr/>
        </p:nvPicPr>
        <p:blipFill>
          <a:blip r:embed="rId3" cstate="print"/>
          <a:srcRect/>
          <a:stretch>
            <a:fillRect/>
          </a:stretch>
        </p:blipFill>
        <p:spPr bwMode="auto">
          <a:xfrm>
            <a:off x="1447800" y="5257800"/>
            <a:ext cx="1447800" cy="1447800"/>
          </a:xfrm>
          <a:prstGeom prst="rect">
            <a:avLst/>
          </a:prstGeom>
          <a:noFill/>
          <a:ln w="9525">
            <a:noFill/>
            <a:miter lim="800000"/>
            <a:headEnd/>
            <a:tailEnd/>
          </a:ln>
        </p:spPr>
      </p:pic>
      <p:sp>
        <p:nvSpPr>
          <p:cNvPr id="39939" name="Rectangle 6"/>
          <p:cNvSpPr>
            <a:spLocks noChangeArrowheads="1"/>
          </p:cNvSpPr>
          <p:nvPr/>
        </p:nvSpPr>
        <p:spPr bwMode="auto">
          <a:xfrm>
            <a:off x="1295400" y="0"/>
            <a:ext cx="7848600" cy="6858000"/>
          </a:xfrm>
          <a:prstGeom prst="rect">
            <a:avLst/>
          </a:prstGeom>
          <a:noFill/>
          <a:ln w="9525">
            <a:solidFill>
              <a:schemeClr val="tx1"/>
            </a:solidFill>
            <a:miter lim="800000"/>
            <a:headEnd/>
            <a:tailEnd/>
          </a:ln>
        </p:spPr>
        <p:txBody>
          <a:bodyPr wrap="none" anchor="ctr"/>
          <a:lstStyle/>
          <a:p>
            <a:pPr algn="ctr"/>
            <a:endParaRPr lang="en-US" sz="3200" b="1">
              <a:solidFill>
                <a:schemeClr val="tx2"/>
              </a:solidFill>
            </a:endParaRPr>
          </a:p>
          <a:p>
            <a:pPr algn="ctr"/>
            <a:endParaRPr lang="en-US" sz="3200" b="1" i="1">
              <a:solidFill>
                <a:schemeClr val="tx2"/>
              </a:solidFill>
            </a:endParaRPr>
          </a:p>
          <a:p>
            <a:pPr algn="ctr"/>
            <a:r>
              <a:rPr lang="en-US" sz="3200" b="1" i="1">
                <a:solidFill>
                  <a:schemeClr val="tx2"/>
                </a:solidFill>
              </a:rPr>
              <a:t>“A nation committed to such</a:t>
            </a:r>
          </a:p>
          <a:p>
            <a:pPr algn="ctr"/>
            <a:r>
              <a:rPr lang="en-US" sz="3200" b="1" i="1">
                <a:solidFill>
                  <a:schemeClr val="tx2"/>
                </a:solidFill>
              </a:rPr>
              <a:t> an investment today…  </a:t>
            </a:r>
          </a:p>
          <a:p>
            <a:pPr algn="ctr"/>
            <a:r>
              <a:rPr lang="en-US" sz="3200" b="1" i="1">
                <a:solidFill>
                  <a:srgbClr val="FF0000"/>
                </a:solidFill>
              </a:rPr>
              <a:t>Saves countless lives in the future</a:t>
            </a:r>
            <a:r>
              <a:rPr lang="en-US" sz="3200" b="1" i="1">
                <a:solidFill>
                  <a:schemeClr val="tx2"/>
                </a:solidFill>
              </a:rPr>
              <a:t>”</a:t>
            </a:r>
          </a:p>
          <a:p>
            <a:pPr algn="ctr"/>
            <a:endParaRPr lang="en-US" sz="3200" b="1" i="1">
              <a:solidFill>
                <a:schemeClr val="tx2"/>
              </a:solidFill>
            </a:endParaRPr>
          </a:p>
          <a:p>
            <a:pPr algn="ctr"/>
            <a:endParaRPr lang="en-US"/>
          </a:p>
          <a:p>
            <a:pPr algn="ctr"/>
            <a:r>
              <a:rPr lang="en-US" sz="2000" b="1"/>
              <a:t>Bill Proenza, Regional Director</a:t>
            </a:r>
          </a:p>
          <a:p>
            <a:pPr algn="ctr"/>
            <a:r>
              <a:rPr lang="en-US" sz="2400" b="1"/>
              <a:t>National Weather Service, Southern Region</a:t>
            </a:r>
          </a:p>
          <a:p>
            <a:pPr algn="ctr"/>
            <a:endParaRPr lang="en-US"/>
          </a:p>
          <a:p>
            <a:pPr algn="ctr"/>
            <a:endParaRPr lang="en-US"/>
          </a:p>
          <a:p>
            <a:pPr algn="ctr"/>
            <a:r>
              <a:rPr lang="en-US" sz="3200" b="1">
                <a:solidFill>
                  <a:srgbClr val="FF0000"/>
                </a:solidFill>
              </a:rPr>
              <a:t>www.SRH.weather.gov</a:t>
            </a:r>
          </a:p>
          <a:p>
            <a:pPr algn="ctr"/>
            <a:endParaRPr lang="en-US" sz="2400" b="1"/>
          </a:p>
          <a:p>
            <a:pPr algn="ctr"/>
            <a:endParaRPr lang="en-US" sz="2400" b="1"/>
          </a:p>
          <a:p>
            <a:pPr algn="ctr"/>
            <a:endParaRPr lang="en-US" sz="2400" b="1"/>
          </a:p>
        </p:txBody>
      </p:sp>
      <p:pic>
        <p:nvPicPr>
          <p:cNvPr id="39940" name="Picture 7" descr="new_nws_logo_noaa.gif"/>
          <p:cNvPicPr>
            <a:picLocks noChangeAspect="1"/>
          </p:cNvPicPr>
          <p:nvPr/>
        </p:nvPicPr>
        <p:blipFill>
          <a:blip r:embed="rId4" cstate="print"/>
          <a:srcRect/>
          <a:stretch>
            <a:fillRect/>
          </a:stretch>
        </p:blipFill>
        <p:spPr bwMode="auto">
          <a:xfrm>
            <a:off x="7543800" y="5257800"/>
            <a:ext cx="1447800" cy="144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wa_us"/>
          <p:cNvPicPr>
            <a:picLocks noChangeAspect="1" noChangeArrowheads="1"/>
          </p:cNvPicPr>
          <p:nvPr>
            <p:ph idx="1"/>
          </p:nvPr>
        </p:nvPicPr>
        <p:blipFill>
          <a:blip r:embed="rId3" cstate="print"/>
          <a:srcRect/>
          <a:stretch>
            <a:fillRect/>
          </a:stretch>
        </p:blipFill>
        <p:spPr>
          <a:xfrm>
            <a:off x="0" y="1066800"/>
            <a:ext cx="9144000" cy="5791200"/>
          </a:xfrm>
          <a:noFill/>
          <a:ln>
            <a:solidFill>
              <a:srgbClr val="0070C0"/>
            </a:solidFill>
          </a:ln>
        </p:spPr>
      </p:pic>
      <p:sp>
        <p:nvSpPr>
          <p:cNvPr id="20483" name="Rectangle 7"/>
          <p:cNvSpPr>
            <a:spLocks noChangeArrowheads="1"/>
          </p:cNvSpPr>
          <p:nvPr/>
        </p:nvSpPr>
        <p:spPr bwMode="auto">
          <a:xfrm>
            <a:off x="2590800" y="3276600"/>
            <a:ext cx="184150" cy="366713"/>
          </a:xfrm>
          <a:prstGeom prst="rect">
            <a:avLst/>
          </a:prstGeom>
          <a:noFill/>
          <a:ln w="9525">
            <a:solidFill>
              <a:srgbClr val="0070C0"/>
            </a:solidFill>
            <a:miter lim="800000"/>
            <a:headEnd/>
            <a:tailEnd/>
          </a:ln>
        </p:spPr>
        <p:txBody>
          <a:bodyPr wrap="none" anchor="ctr">
            <a:spAutoFit/>
          </a:bodyPr>
          <a:lstStyle/>
          <a:p>
            <a:endParaRPr lang="en-US" sz="2400" b="1">
              <a:solidFill>
                <a:srgbClr val="000000"/>
              </a:solidFill>
              <a:latin typeface="Times New Roman" charset="0"/>
            </a:endParaRPr>
          </a:p>
        </p:txBody>
      </p:sp>
      <p:sp>
        <p:nvSpPr>
          <p:cNvPr id="20484" name="Rectangle 9"/>
          <p:cNvSpPr>
            <a:spLocks noChangeArrowheads="1"/>
          </p:cNvSpPr>
          <p:nvPr/>
        </p:nvSpPr>
        <p:spPr bwMode="auto">
          <a:xfrm>
            <a:off x="0" y="6019800"/>
            <a:ext cx="4343400" cy="838200"/>
          </a:xfrm>
          <a:prstGeom prst="rect">
            <a:avLst/>
          </a:prstGeom>
          <a:solidFill>
            <a:schemeClr val="bg1"/>
          </a:solidFill>
          <a:ln w="9525">
            <a:solidFill>
              <a:srgbClr val="0070C0"/>
            </a:solidFill>
            <a:miter lim="800000"/>
            <a:headEnd/>
            <a:tailEnd/>
          </a:ln>
        </p:spPr>
        <p:txBody>
          <a:bodyPr wrap="none" anchor="ctr"/>
          <a:lstStyle/>
          <a:p>
            <a:pPr algn="ctr"/>
            <a:r>
              <a:rPr lang="en-US" sz="2000" b="1">
                <a:solidFill>
                  <a:srgbClr val="000000"/>
                </a:solidFill>
                <a:latin typeface="Times New Roman" charset="0"/>
              </a:rPr>
              <a:t>NWS: 122 WFOs, 13 RFCs, 21 CWSUs</a:t>
            </a:r>
          </a:p>
          <a:p>
            <a:pPr algn="ctr"/>
            <a:r>
              <a:rPr lang="en-US" sz="2000" b="1">
                <a:solidFill>
                  <a:srgbClr val="000000"/>
                </a:solidFill>
                <a:latin typeface="Times New Roman" charset="0"/>
              </a:rPr>
              <a:t>6 ROs, 25 WSOs, NCEP Centers</a:t>
            </a:r>
          </a:p>
        </p:txBody>
      </p:sp>
      <p:pic>
        <p:nvPicPr>
          <p:cNvPr id="20485" name="Picture 7" descr="new_nws_logo_noaa.gif"/>
          <p:cNvPicPr>
            <a:picLocks noChangeAspect="1"/>
          </p:cNvPicPr>
          <p:nvPr/>
        </p:nvPicPr>
        <p:blipFill>
          <a:blip r:embed="rId4" cstate="print"/>
          <a:srcRect/>
          <a:stretch>
            <a:fillRect/>
          </a:stretch>
        </p:blipFill>
        <p:spPr bwMode="auto">
          <a:xfrm>
            <a:off x="6553200" y="1143000"/>
            <a:ext cx="1600200" cy="1600200"/>
          </a:xfrm>
          <a:prstGeom prst="rect">
            <a:avLst/>
          </a:prstGeom>
          <a:noFill/>
          <a:ln w="9525">
            <a:noFill/>
            <a:miter lim="800000"/>
            <a:headEnd/>
            <a:tailEnd/>
          </a:ln>
        </p:spPr>
      </p:pic>
      <p:sp>
        <p:nvSpPr>
          <p:cNvPr id="20486" name="Rectangle 6"/>
          <p:cNvSpPr>
            <a:spLocks noChangeArrowheads="1"/>
          </p:cNvSpPr>
          <p:nvPr/>
        </p:nvSpPr>
        <p:spPr bwMode="auto">
          <a:xfrm>
            <a:off x="0" y="0"/>
            <a:ext cx="9144000" cy="1077913"/>
          </a:xfrm>
          <a:prstGeom prst="rect">
            <a:avLst/>
          </a:prstGeom>
          <a:noFill/>
          <a:ln w="9525">
            <a:noFill/>
            <a:miter lim="800000"/>
            <a:headEnd/>
            <a:tailEnd/>
          </a:ln>
        </p:spPr>
        <p:txBody>
          <a:bodyPr>
            <a:spAutoFit/>
          </a:bodyPr>
          <a:lstStyle/>
          <a:p>
            <a:pPr algn="ctr"/>
            <a:r>
              <a:rPr lang="en-US" sz="3200" b="1">
                <a:solidFill>
                  <a:schemeClr val="bg1"/>
                </a:solidFill>
                <a:latin typeface="Times New Roman" charset="0"/>
              </a:rPr>
              <a:t>EMs &amp; local/state govts are best served by their nearby WFO for local impact decision-making !</a:t>
            </a:r>
            <a:endParaRPr lang="en-US" sz="3200">
              <a:solidFill>
                <a:schemeClr val="bg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28600"/>
            <a:ext cx="9144000" cy="1752600"/>
          </a:xfrm>
        </p:spPr>
        <p:txBody>
          <a:bodyPr/>
          <a:lstStyle/>
          <a:p>
            <a:pPr eaLnBrk="1" hangingPunct="1"/>
            <a:r>
              <a:rPr lang="en-US" sz="4000" b="1" smtClean="0">
                <a:solidFill>
                  <a:srgbClr val="F3FF03"/>
                </a:solidFill>
              </a:rPr>
              <a:t>Our closest mission partners, the Local/State EM community increasingly is asking NWS for Decision Support !</a:t>
            </a:r>
            <a:br>
              <a:rPr lang="en-US" sz="4000" b="1" smtClean="0">
                <a:solidFill>
                  <a:srgbClr val="F3FF03"/>
                </a:solidFill>
              </a:rPr>
            </a:br>
            <a:endParaRPr lang="en-US" sz="1800" b="1" smtClean="0">
              <a:solidFill>
                <a:srgbClr val="F3FF03"/>
              </a:solidFill>
            </a:endParaRPr>
          </a:p>
        </p:txBody>
      </p:sp>
      <p:sp>
        <p:nvSpPr>
          <p:cNvPr id="7" name="TextBox 81"/>
          <p:cNvSpPr txBox="1">
            <a:spLocks noChangeArrowheads="1"/>
          </p:cNvSpPr>
          <p:nvPr/>
        </p:nvSpPr>
        <p:spPr bwMode="auto">
          <a:xfrm>
            <a:off x="-152400" y="1676400"/>
            <a:ext cx="6705600" cy="5324475"/>
          </a:xfrm>
          <a:prstGeom prst="rect">
            <a:avLst/>
          </a:prstGeom>
          <a:noFill/>
          <a:ln w="9525">
            <a:noFill/>
            <a:miter lim="800000"/>
            <a:headEnd/>
            <a:tailEnd/>
          </a:ln>
        </p:spPr>
        <p:txBody>
          <a:bodyPr>
            <a:spAutoFit/>
          </a:bodyPr>
          <a:lstStyle/>
          <a:p>
            <a:pPr marL="119063" indent="-119063">
              <a:defRPr/>
            </a:pPr>
            <a:r>
              <a:rPr lang="en-US" sz="2800" dirty="0">
                <a:solidFill>
                  <a:prstClr val="white"/>
                </a:solidFill>
              </a:rPr>
              <a:t>  </a:t>
            </a:r>
          </a:p>
          <a:p>
            <a:pPr marL="457200" indent="-168275">
              <a:buFont typeface="Arial" pitchFamily="34" charset="0"/>
              <a:buChar char="•"/>
              <a:defRPr/>
            </a:pPr>
            <a:r>
              <a:rPr lang="en-US" sz="2400" dirty="0">
                <a:solidFill>
                  <a:prstClr val="white"/>
                </a:solidFill>
              </a:rPr>
              <a:t>Indeed our </a:t>
            </a:r>
            <a:r>
              <a:rPr lang="en-US" sz="2400" dirty="0">
                <a:solidFill>
                  <a:prstClr val="white"/>
                </a:solidFill>
              </a:rPr>
              <a:t>nation’s resiliency is </a:t>
            </a:r>
            <a:r>
              <a:rPr lang="en-US" sz="2400" dirty="0">
                <a:solidFill>
                  <a:prstClr val="white"/>
                </a:solidFill>
              </a:rPr>
              <a:t>depended </a:t>
            </a:r>
            <a:r>
              <a:rPr lang="en-US" sz="2400" dirty="0">
                <a:solidFill>
                  <a:prstClr val="white"/>
                </a:solidFill>
              </a:rPr>
              <a:t>on weather info to mitigate natural &amp; unnatural life-threatening events</a:t>
            </a:r>
          </a:p>
          <a:p>
            <a:pPr marL="457200" indent="-168275">
              <a:buFont typeface="Arial" pitchFamily="34" charset="0"/>
              <a:buChar char="•"/>
              <a:defRPr/>
            </a:pPr>
            <a:endParaRPr lang="en-US" sz="2400" dirty="0">
              <a:solidFill>
                <a:prstClr val="white"/>
              </a:solidFill>
            </a:endParaRPr>
          </a:p>
          <a:p>
            <a:pPr marL="457200" indent="-168275">
              <a:buFont typeface="Arial" pitchFamily="34" charset="0"/>
              <a:buChar char="•"/>
              <a:defRPr/>
            </a:pPr>
            <a:r>
              <a:rPr lang="en-US" sz="2400" dirty="0">
                <a:solidFill>
                  <a:prstClr val="white"/>
                </a:solidFill>
              </a:rPr>
              <a:t>Local/state/federal EMs (other </a:t>
            </a:r>
            <a:r>
              <a:rPr lang="en-US" sz="2400" dirty="0" err="1">
                <a:solidFill>
                  <a:prstClr val="white"/>
                </a:solidFill>
              </a:rPr>
              <a:t>govt</a:t>
            </a:r>
            <a:r>
              <a:rPr lang="en-US" sz="2400" dirty="0">
                <a:solidFill>
                  <a:prstClr val="white"/>
                </a:solidFill>
              </a:rPr>
              <a:t> officials) </a:t>
            </a:r>
          </a:p>
          <a:p>
            <a:pPr marL="457200" indent="-168275">
              <a:defRPr/>
            </a:pPr>
            <a:r>
              <a:rPr lang="en-US" sz="2400" dirty="0">
                <a:solidFill>
                  <a:prstClr val="white"/>
                </a:solidFill>
              </a:rPr>
              <a:t>  </a:t>
            </a:r>
            <a:r>
              <a:rPr lang="en-US" sz="2400" dirty="0">
                <a:solidFill>
                  <a:prstClr val="white"/>
                </a:solidFill>
              </a:rPr>
              <a:t>tell us they vitally need </a:t>
            </a:r>
            <a:r>
              <a:rPr lang="en-US" sz="2400" dirty="0">
                <a:solidFill>
                  <a:prstClr val="white"/>
                </a:solidFill>
              </a:rPr>
              <a:t>decision-assisting </a:t>
            </a:r>
            <a:r>
              <a:rPr lang="en-US" sz="2400" i="1" u="sng" dirty="0">
                <a:solidFill>
                  <a:prstClr val="white"/>
                </a:solidFill>
              </a:rPr>
              <a:t>focused / on-site</a:t>
            </a:r>
            <a:r>
              <a:rPr lang="en-US" sz="2400" dirty="0">
                <a:solidFill>
                  <a:prstClr val="white"/>
                </a:solidFill>
              </a:rPr>
              <a:t> </a:t>
            </a:r>
            <a:r>
              <a:rPr lang="en-US" sz="2400" dirty="0">
                <a:solidFill>
                  <a:prstClr val="white"/>
                </a:solidFill>
              </a:rPr>
              <a:t>weather info</a:t>
            </a:r>
          </a:p>
          <a:p>
            <a:pPr marL="457200" indent="-168275">
              <a:buFont typeface="Arial" pitchFamily="34" charset="0"/>
              <a:buChar char="•"/>
              <a:defRPr/>
            </a:pPr>
            <a:endParaRPr lang="en-US" sz="2400" dirty="0">
              <a:solidFill>
                <a:prstClr val="white"/>
              </a:solidFill>
            </a:endParaRPr>
          </a:p>
          <a:p>
            <a:pPr marL="457200" indent="-168275">
              <a:buFont typeface="Arial" pitchFamily="34" charset="0"/>
              <a:buChar char="•"/>
              <a:defRPr/>
            </a:pPr>
            <a:r>
              <a:rPr lang="en-US" sz="2400" dirty="0">
                <a:solidFill>
                  <a:prstClr val="white"/>
                </a:solidFill>
              </a:rPr>
              <a:t>We’ve had many high-impact seasons:</a:t>
            </a:r>
          </a:p>
          <a:p>
            <a:pPr marL="914400" lvl="1" indent="-168275">
              <a:buFont typeface="Arial" pitchFamily="34" charset="0"/>
              <a:buChar char="•"/>
              <a:defRPr/>
            </a:pPr>
            <a:r>
              <a:rPr lang="en-US" sz="2400" dirty="0">
                <a:solidFill>
                  <a:prstClr val="white"/>
                </a:solidFill>
              </a:rPr>
              <a:t>Hurricanes of 2004, 2005 &amp; 2008</a:t>
            </a:r>
          </a:p>
          <a:p>
            <a:pPr marL="914400" lvl="1" indent="-168275">
              <a:buFont typeface="Arial" pitchFamily="34" charset="0"/>
              <a:buChar char="•"/>
              <a:defRPr/>
            </a:pPr>
            <a:r>
              <a:rPr lang="en-US" sz="2400" dirty="0">
                <a:solidFill>
                  <a:prstClr val="white"/>
                </a:solidFill>
              </a:rPr>
              <a:t>Tornadoes of 2003, 2004 &amp; 2008</a:t>
            </a:r>
          </a:p>
          <a:p>
            <a:pPr marL="914400" lvl="1" indent="-168275">
              <a:buFont typeface="Arial" pitchFamily="34" charset="0"/>
              <a:buChar char="•"/>
              <a:defRPr/>
            </a:pPr>
            <a:r>
              <a:rPr lang="en-US" sz="2400" dirty="0">
                <a:solidFill>
                  <a:prstClr val="white"/>
                </a:solidFill>
              </a:rPr>
              <a:t>Southern &amp; Western fires of 2005, 2006, 2007, 2008, 2009 </a:t>
            </a:r>
          </a:p>
        </p:txBody>
      </p:sp>
      <p:pic>
        <p:nvPicPr>
          <p:cNvPr id="21508" name="Picture 15" descr="http://www.tfhrc.gov/pubrds/05nov/images/jac5.jpg"/>
          <p:cNvPicPr>
            <a:picLocks noChangeAspect="1" noChangeArrowheads="1"/>
          </p:cNvPicPr>
          <p:nvPr/>
        </p:nvPicPr>
        <p:blipFill>
          <a:blip r:embed="rId2" cstate="print"/>
          <a:srcRect/>
          <a:stretch>
            <a:fillRect/>
          </a:stretch>
        </p:blipFill>
        <p:spPr bwMode="auto">
          <a:xfrm>
            <a:off x="6248400" y="4495800"/>
            <a:ext cx="2895600" cy="2178050"/>
          </a:xfrm>
          <a:prstGeom prst="rect">
            <a:avLst/>
          </a:prstGeom>
          <a:noFill/>
          <a:ln w="9525">
            <a:solidFill>
              <a:schemeClr val="bg1"/>
            </a:solidFill>
            <a:miter lim="800000"/>
            <a:headEnd/>
            <a:tailEnd/>
          </a:ln>
        </p:spPr>
      </p:pic>
      <p:pic>
        <p:nvPicPr>
          <p:cNvPr id="21509" name="Picture 6"/>
          <p:cNvPicPr>
            <a:picLocks noGrp="1" noChangeAspect="1" noChangeArrowheads="1"/>
          </p:cNvPicPr>
          <p:nvPr>
            <p:ph sz="quarter" idx="4294967295"/>
          </p:nvPr>
        </p:nvPicPr>
        <p:blipFill>
          <a:blip r:embed="rId3" cstate="print"/>
          <a:srcRect/>
          <a:stretch>
            <a:fillRect/>
          </a:stretch>
        </p:blipFill>
        <p:spPr>
          <a:xfrm>
            <a:off x="6324600" y="2057400"/>
            <a:ext cx="2819400" cy="2020888"/>
          </a:xfr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143000"/>
          </a:xfrm>
        </p:spPr>
        <p:txBody>
          <a:bodyPr/>
          <a:lstStyle/>
          <a:p>
            <a:pPr>
              <a:defRPr/>
            </a:pPr>
            <a:r>
              <a:rPr lang="en-US" sz="3600" dirty="0" smtClean="0"/>
              <a:t>NWS Decision Support is Critical to effective protection of life!</a:t>
            </a:r>
            <a:endParaRPr lang="en-US" sz="3600" dirty="0"/>
          </a:p>
        </p:txBody>
      </p:sp>
      <p:sp>
        <p:nvSpPr>
          <p:cNvPr id="22531" name="Content Placeholder 2"/>
          <p:cNvSpPr>
            <a:spLocks noGrp="1"/>
          </p:cNvSpPr>
          <p:nvPr>
            <p:ph idx="1"/>
          </p:nvPr>
        </p:nvSpPr>
        <p:spPr>
          <a:xfrm>
            <a:off x="1295400" y="1371600"/>
            <a:ext cx="7848600" cy="5257800"/>
          </a:xfrm>
        </p:spPr>
        <p:txBody>
          <a:bodyPr/>
          <a:lstStyle/>
          <a:p>
            <a:pPr>
              <a:buFontTx/>
              <a:buNone/>
            </a:pPr>
            <a:endParaRPr lang="en-US" sz="2400" b="1" smtClean="0"/>
          </a:p>
          <a:p>
            <a:pPr>
              <a:buFontTx/>
              <a:buNone/>
            </a:pPr>
            <a:endParaRPr lang="en-US" sz="1400" b="1" smtClean="0"/>
          </a:p>
          <a:p>
            <a:r>
              <a:rPr lang="en-US" sz="2400" b="1" smtClean="0"/>
              <a:t>WFO decision support can be nearly immediate, 24x7, provided to an EM office, command center or field sites via the ER-MET capability.</a:t>
            </a:r>
          </a:p>
          <a:p>
            <a:pPr>
              <a:buFontTx/>
              <a:buNone/>
            </a:pPr>
            <a:endParaRPr lang="en-US" sz="1400" b="1" smtClean="0"/>
          </a:p>
          <a:p>
            <a:r>
              <a:rPr lang="en-US" sz="2400" b="1" smtClean="0"/>
              <a:t>What is an Emergency Response MET (ER-MET)?</a:t>
            </a:r>
          </a:p>
          <a:p>
            <a:pPr lvl="1"/>
            <a:r>
              <a:rPr lang="en-US" sz="2000" b="1" i="1" u="sng" smtClean="0">
                <a:solidFill>
                  <a:srgbClr val="FF0000"/>
                </a:solidFill>
                <a:cs typeface="Times New Roman" charset="0"/>
              </a:rPr>
              <a:t>Who</a:t>
            </a:r>
            <a:r>
              <a:rPr lang="en-US" sz="2000" b="1" smtClean="0">
                <a:cs typeface="Times New Roman" charset="0"/>
              </a:rPr>
              <a:t>:	</a:t>
            </a:r>
            <a:r>
              <a:rPr lang="en-US" sz="2000" b="1" smtClean="0"/>
              <a:t>An “all-hazard” event trained meteorologist.</a:t>
            </a:r>
          </a:p>
          <a:p>
            <a:pPr lvl="1"/>
            <a:r>
              <a:rPr lang="en-US" sz="2000" b="1" i="1" u="sng" smtClean="0">
                <a:solidFill>
                  <a:srgbClr val="FF0000"/>
                </a:solidFill>
              </a:rPr>
              <a:t>From</a:t>
            </a:r>
            <a:r>
              <a:rPr lang="en-US" sz="2000" b="1" smtClean="0"/>
              <a:t>:	From nearby WFO.</a:t>
            </a:r>
          </a:p>
          <a:p>
            <a:pPr lvl="1"/>
            <a:r>
              <a:rPr lang="en-US" sz="2000" b="1" i="1" u="sng" smtClean="0">
                <a:solidFill>
                  <a:srgbClr val="FF0000"/>
                </a:solidFill>
              </a:rPr>
              <a:t>To</a:t>
            </a:r>
            <a:r>
              <a:rPr lang="en-US" sz="2000" b="1" i="1" smtClean="0"/>
              <a:t>:</a:t>
            </a:r>
            <a:r>
              <a:rPr lang="en-US" sz="2000" b="1" smtClean="0"/>
              <a:t>	Local, State, Federal EOCs, 1</a:t>
            </a:r>
            <a:r>
              <a:rPr lang="en-US" sz="2000" b="1" baseline="30000" smtClean="0"/>
              <a:t>st</a:t>
            </a:r>
            <a:r>
              <a:rPr lang="en-US" sz="2000" b="1" smtClean="0"/>
              <a:t> Responder sites.</a:t>
            </a:r>
          </a:p>
          <a:p>
            <a:pPr lvl="1"/>
            <a:r>
              <a:rPr lang="en-US" sz="2000" b="1" i="1" u="sng" smtClean="0">
                <a:solidFill>
                  <a:srgbClr val="FF3300"/>
                </a:solidFill>
              </a:rPr>
              <a:t>What</a:t>
            </a:r>
            <a:r>
              <a:rPr lang="en-US" sz="2000" b="1" smtClean="0"/>
              <a:t>:	Provide decision support hydro-meteorological 		information and impacts tailored to the event.</a:t>
            </a:r>
          </a:p>
        </p:txBody>
      </p:sp>
      <p:sp>
        <p:nvSpPr>
          <p:cNvPr id="22532" name="Slide Number Placeholder 3"/>
          <p:cNvSpPr>
            <a:spLocks noGrp="1"/>
          </p:cNvSpPr>
          <p:nvPr>
            <p:ph type="sldNum" sz="quarter" idx="11"/>
          </p:nvPr>
        </p:nvSpPr>
        <p:spPr>
          <a:noFill/>
        </p:spPr>
        <p:txBody>
          <a:bodyPr/>
          <a:lstStyle/>
          <a:p>
            <a:fld id="{0AC771EB-81A4-47B2-BDB5-CEC769BF213A}" type="slidenum">
              <a:rPr lang="en-US" smtClean="0"/>
              <a:pPr/>
              <a:t>5</a:t>
            </a:fld>
            <a:endParaRPr lang="en-US"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1295400"/>
          </a:xfrm>
        </p:spPr>
        <p:txBody>
          <a:bodyPr/>
          <a:lstStyle/>
          <a:p>
            <a:pPr>
              <a:defRPr/>
            </a:pPr>
            <a:r>
              <a:rPr lang="en-US" sz="3200" dirty="0" smtClean="0">
                <a:solidFill>
                  <a:schemeClr val="tx1"/>
                </a:solidFill>
              </a:rPr>
              <a:t>So NWS, with its NHC (CPHC) and WFOs, seamlessly meet the EM needs</a:t>
            </a:r>
            <a:endParaRPr lang="en-US" sz="3200" dirty="0">
              <a:solidFill>
                <a:schemeClr val="tx1"/>
              </a:solidFill>
            </a:endParaRPr>
          </a:p>
        </p:txBody>
      </p:sp>
      <p:sp>
        <p:nvSpPr>
          <p:cNvPr id="23555" name="Slide Number Placeholder 3"/>
          <p:cNvSpPr>
            <a:spLocks noGrp="1"/>
          </p:cNvSpPr>
          <p:nvPr>
            <p:ph type="sldNum" sz="quarter" idx="11"/>
          </p:nvPr>
        </p:nvSpPr>
        <p:spPr>
          <a:noFill/>
        </p:spPr>
        <p:txBody>
          <a:bodyPr/>
          <a:lstStyle/>
          <a:p>
            <a:fld id="{1D0893EC-3BBA-4D43-8D31-B6C378F941B8}" type="slidenum">
              <a:rPr lang="en-US" smtClean="0">
                <a:solidFill>
                  <a:schemeClr val="tx1"/>
                </a:solidFill>
              </a:rPr>
              <a:pPr/>
              <a:t>6</a:t>
            </a:fld>
            <a:endParaRPr lang="en-US" smtClean="0">
              <a:solidFill>
                <a:schemeClr val="tx1"/>
              </a:solidFill>
            </a:endParaRPr>
          </a:p>
        </p:txBody>
      </p:sp>
      <p:pic>
        <p:nvPicPr>
          <p:cNvPr id="23556" name="Picture 7"/>
          <p:cNvPicPr>
            <a:picLocks noGrp="1" noChangeAspect="1" noChangeArrowheads="1"/>
          </p:cNvPicPr>
          <p:nvPr>
            <p:ph idx="1"/>
          </p:nvPr>
        </p:nvPicPr>
        <p:blipFill>
          <a:blip r:embed="rId2" cstate="print"/>
          <a:srcRect/>
          <a:stretch>
            <a:fillRect/>
          </a:stretch>
        </p:blipFill>
        <p:spPr>
          <a:xfrm>
            <a:off x="1524000" y="2438400"/>
            <a:ext cx="7424738" cy="4419600"/>
          </a:xfrm>
          <a:noFill/>
          <a:ln>
            <a:solidFill>
              <a:schemeClr val="bg1"/>
            </a:solidFill>
          </a:ln>
        </p:spPr>
      </p:pic>
      <p:sp>
        <p:nvSpPr>
          <p:cNvPr id="23557" name="Rectangle 5"/>
          <p:cNvSpPr>
            <a:spLocks noChangeArrowheads="1"/>
          </p:cNvSpPr>
          <p:nvPr/>
        </p:nvSpPr>
        <p:spPr bwMode="auto">
          <a:xfrm>
            <a:off x="1371600" y="1295400"/>
            <a:ext cx="7772400" cy="830263"/>
          </a:xfrm>
          <a:prstGeom prst="rect">
            <a:avLst/>
          </a:prstGeom>
          <a:noFill/>
          <a:ln w="9525">
            <a:noFill/>
            <a:miter lim="800000"/>
            <a:headEnd/>
            <a:tailEnd/>
          </a:ln>
        </p:spPr>
        <p:txBody>
          <a:bodyPr>
            <a:spAutoFit/>
          </a:bodyPr>
          <a:lstStyle/>
          <a:p>
            <a:pPr marL="119063" indent="-119063"/>
            <a:r>
              <a:rPr lang="en-US" sz="2400" b="1">
                <a:solidFill>
                  <a:srgbClr val="FF0000"/>
                </a:solidFill>
              </a:rPr>
              <a:t>Specifically, local WFOs provide </a:t>
            </a:r>
            <a:r>
              <a:rPr lang="en-US" sz="2400" b="1" i="1" u="sng"/>
              <a:t>area focused/direct on-site</a:t>
            </a:r>
            <a:r>
              <a:rPr lang="en-US" sz="2400" b="1">
                <a:solidFill>
                  <a:srgbClr val="FF0000"/>
                </a:solidFill>
              </a:rPr>
              <a:t> decision-assisting tropical cyclone info.</a:t>
            </a:r>
            <a:r>
              <a:rPr lang="en-US" b="1">
                <a:solidFill>
                  <a:srgbClr val="FF0000"/>
                </a:solidFill>
              </a:rPr>
              <a:t>  </a:t>
            </a:r>
          </a:p>
        </p:txBody>
      </p:sp>
      <p:pic>
        <p:nvPicPr>
          <p:cNvPr id="23558" name="Picture 6" descr="new_nws_logo_noaa.gif"/>
          <p:cNvPicPr>
            <a:picLocks noChangeAspect="1"/>
          </p:cNvPicPr>
          <p:nvPr/>
        </p:nvPicPr>
        <p:blipFill>
          <a:blip r:embed="rId3" cstate="print"/>
          <a:srcRect/>
          <a:stretch>
            <a:fillRect/>
          </a:stretch>
        </p:blipFill>
        <p:spPr bwMode="auto">
          <a:xfrm>
            <a:off x="6934200" y="2667000"/>
            <a:ext cx="1657350" cy="166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772400" cy="1143000"/>
          </a:xfrm>
        </p:spPr>
        <p:txBody>
          <a:bodyPr/>
          <a:lstStyle/>
          <a:p>
            <a:pPr>
              <a:defRPr/>
            </a:pPr>
            <a:r>
              <a:rPr lang="en-US" sz="3200" dirty="0" smtClean="0">
                <a:solidFill>
                  <a:schemeClr val="tx1"/>
                </a:solidFill>
                <a:effectLst>
                  <a:outerShdw blurRad="38100" dist="38100" dir="2700000" algn="tl">
                    <a:srgbClr val="000000">
                      <a:alpha val="43137"/>
                    </a:srgbClr>
                  </a:outerShdw>
                </a:effectLst>
              </a:rPr>
              <a:t>WFO Services for Decision Support</a:t>
            </a:r>
            <a:endParaRPr lang="en-US" sz="3200" dirty="0">
              <a:solidFill>
                <a:schemeClr val="tx1"/>
              </a:solidFill>
              <a:effectLst>
                <a:outerShdw blurRad="38100" dist="38100" dir="2700000" algn="tl">
                  <a:srgbClr val="000000">
                    <a:alpha val="43137"/>
                  </a:srgbClr>
                </a:outerShdw>
              </a:effectLst>
            </a:endParaRPr>
          </a:p>
        </p:txBody>
      </p:sp>
      <p:sp>
        <p:nvSpPr>
          <p:cNvPr id="3075" name="Content Placeholder 2"/>
          <p:cNvSpPr>
            <a:spLocks noGrp="1"/>
          </p:cNvSpPr>
          <p:nvPr>
            <p:ph idx="1"/>
          </p:nvPr>
        </p:nvSpPr>
        <p:spPr>
          <a:xfrm>
            <a:off x="1524000" y="1981200"/>
            <a:ext cx="7620000" cy="3505200"/>
          </a:xfrm>
        </p:spPr>
        <p:txBody>
          <a:bodyPr/>
          <a:lstStyle/>
          <a:p>
            <a:pPr>
              <a:defRPr/>
            </a:pPr>
            <a:r>
              <a:rPr lang="en-US" sz="2800" b="1" dirty="0" smtClean="0">
                <a:solidFill>
                  <a:srgbClr val="FF0000"/>
                </a:solidFill>
                <a:effectLst>
                  <a:outerShdw blurRad="38100" dist="38100" dir="2700000" algn="tl">
                    <a:srgbClr val="000000">
                      <a:alpha val="43137"/>
                    </a:srgbClr>
                  </a:outerShdw>
                </a:effectLst>
              </a:rPr>
              <a:t>Hurricane Local Statement </a:t>
            </a:r>
            <a:r>
              <a:rPr lang="en-US" sz="2800" dirty="0" smtClean="0"/>
              <a:t>(HLS)</a:t>
            </a:r>
          </a:p>
          <a:p>
            <a:pPr>
              <a:buFontTx/>
              <a:buNone/>
              <a:defRPr/>
            </a:pPr>
            <a:endParaRPr lang="en-US" sz="1000" b="1" dirty="0" smtClean="0">
              <a:solidFill>
                <a:srgbClr val="FF0000"/>
              </a:solidFill>
              <a:effectLst>
                <a:outerShdw blurRad="38100" dist="38100" dir="2700000" algn="tl">
                  <a:srgbClr val="000000">
                    <a:alpha val="43137"/>
                  </a:srgbClr>
                </a:outerShdw>
              </a:effectLst>
            </a:endParaRPr>
          </a:p>
          <a:p>
            <a:pPr>
              <a:defRPr/>
            </a:pPr>
            <a:r>
              <a:rPr lang="en-US" sz="2800" b="1" dirty="0" smtClean="0">
                <a:solidFill>
                  <a:srgbClr val="FF0000"/>
                </a:solidFill>
                <a:effectLst>
                  <a:outerShdw blurRad="38100" dist="38100" dir="2700000" algn="tl">
                    <a:srgbClr val="000000">
                      <a:alpha val="43137"/>
                    </a:srgbClr>
                  </a:outerShdw>
                </a:effectLst>
              </a:rPr>
              <a:t>Extreme Wind Warning </a:t>
            </a:r>
            <a:r>
              <a:rPr lang="en-US" sz="2800" dirty="0" smtClean="0"/>
              <a:t>(EWW)</a:t>
            </a:r>
          </a:p>
          <a:p>
            <a:pPr>
              <a:buFontTx/>
              <a:buNone/>
              <a:defRPr/>
            </a:pPr>
            <a:endParaRPr lang="en-US" sz="1000" dirty="0" smtClean="0">
              <a:solidFill>
                <a:srgbClr val="FF0000"/>
              </a:solidFill>
            </a:endParaRPr>
          </a:p>
          <a:p>
            <a:pPr>
              <a:defRPr/>
            </a:pPr>
            <a:r>
              <a:rPr lang="en-US" sz="2800" b="1" dirty="0" smtClean="0">
                <a:solidFill>
                  <a:srgbClr val="FF0000"/>
                </a:solidFill>
                <a:effectLst>
                  <a:outerShdw blurRad="38100" dist="38100" dir="2700000" algn="tl">
                    <a:srgbClr val="000000">
                      <a:alpha val="43137"/>
                    </a:srgbClr>
                  </a:outerShdw>
                </a:effectLst>
              </a:rPr>
              <a:t>Post Tropical Cyclone Report </a:t>
            </a:r>
            <a:r>
              <a:rPr lang="en-US" sz="2800" dirty="0" smtClean="0"/>
              <a:t>(PSH)</a:t>
            </a:r>
            <a:endParaRPr lang="en-US" sz="2800" b="1" dirty="0" smtClean="0">
              <a:solidFill>
                <a:srgbClr val="FF0000"/>
              </a:solidFill>
              <a:effectLst>
                <a:outerShdw blurRad="38100" dist="38100" dir="2700000" algn="tl">
                  <a:srgbClr val="000000">
                    <a:alpha val="43137"/>
                  </a:srgbClr>
                </a:outerShdw>
              </a:effectLst>
            </a:endParaRPr>
          </a:p>
          <a:p>
            <a:pPr>
              <a:buFontTx/>
              <a:buNone/>
              <a:defRPr/>
            </a:pPr>
            <a:endParaRPr lang="en-US" sz="1000" dirty="0" smtClean="0">
              <a:solidFill>
                <a:srgbClr val="FF0000"/>
              </a:solidFill>
            </a:endParaRPr>
          </a:p>
          <a:p>
            <a:pPr>
              <a:defRPr/>
            </a:pPr>
            <a:r>
              <a:rPr lang="en-US" sz="2800" b="1" dirty="0" smtClean="0">
                <a:solidFill>
                  <a:srgbClr val="FF0000"/>
                </a:solidFill>
                <a:effectLst>
                  <a:outerShdw blurRad="38100" dist="38100" dir="2700000" algn="tl">
                    <a:srgbClr val="000000">
                      <a:alpha val="43137"/>
                    </a:srgbClr>
                  </a:outerShdw>
                </a:effectLst>
              </a:rPr>
              <a:t>WFO Tropical Cyclone Hazard Graphics</a:t>
            </a:r>
          </a:p>
          <a:p>
            <a:pPr>
              <a:buFontTx/>
              <a:buNone/>
              <a:defRPr/>
            </a:pPr>
            <a:endParaRPr lang="en-US" sz="1000" b="1" dirty="0" smtClean="0">
              <a:solidFill>
                <a:srgbClr val="FF0000"/>
              </a:solidFill>
              <a:effectLst>
                <a:outerShdw blurRad="38100" dist="38100" dir="2700000" algn="tl">
                  <a:srgbClr val="000000">
                    <a:alpha val="43137"/>
                  </a:srgbClr>
                </a:outerShdw>
              </a:effectLst>
            </a:endParaRPr>
          </a:p>
          <a:p>
            <a:pPr>
              <a:defRPr/>
            </a:pPr>
            <a:r>
              <a:rPr lang="en-US" sz="2800" b="1" dirty="0" smtClean="0">
                <a:solidFill>
                  <a:srgbClr val="FF0000"/>
                </a:solidFill>
                <a:effectLst>
                  <a:outerShdw blurRad="38100" dist="38100" dir="2700000" algn="tl">
                    <a:srgbClr val="000000">
                      <a:alpha val="43137"/>
                    </a:srgbClr>
                  </a:outerShdw>
                </a:effectLst>
              </a:rPr>
              <a:t>Storm Surge Improvements</a:t>
            </a:r>
          </a:p>
          <a:p>
            <a:pPr lvl="1">
              <a:buFontTx/>
              <a:buNone/>
              <a:defRPr/>
            </a:pPr>
            <a:endParaRPr lang="en-US" sz="1000" dirty="0" smtClean="0"/>
          </a:p>
          <a:p>
            <a:pPr>
              <a:buFontTx/>
              <a:buNone/>
              <a:defRPr/>
            </a:pPr>
            <a:endParaRPr lang="en-US" sz="2800" i="1" dirty="0" smtClean="0">
              <a:effectLst>
                <a:outerShdw blurRad="38100" dist="38100" dir="2700000" algn="tl">
                  <a:srgbClr val="000000">
                    <a:alpha val="43137"/>
                  </a:srgbClr>
                </a:outerShdw>
              </a:effectLst>
            </a:endParaRPr>
          </a:p>
        </p:txBody>
      </p:sp>
      <p:sp>
        <p:nvSpPr>
          <p:cNvPr id="24580" name="Slide Number Placeholder 3"/>
          <p:cNvSpPr>
            <a:spLocks noGrp="1"/>
          </p:cNvSpPr>
          <p:nvPr>
            <p:ph type="sldNum" sz="quarter" idx="11"/>
          </p:nvPr>
        </p:nvSpPr>
        <p:spPr>
          <a:noFill/>
        </p:spPr>
        <p:txBody>
          <a:bodyPr/>
          <a:lstStyle/>
          <a:p>
            <a:fld id="{723925FD-C299-4C2F-8AE2-66CB7BF8A2BF}" type="slidenum">
              <a:rPr lang="en-US" smtClean="0">
                <a:solidFill>
                  <a:schemeClr val="tx1"/>
                </a:solidFill>
              </a:rPr>
              <a:pPr/>
              <a:t>7</a:t>
            </a:fld>
            <a:endParaRPr lang="en-US" smtClean="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371600" y="1219200"/>
            <a:ext cx="7772400" cy="5638800"/>
          </a:xfrm>
        </p:spPr>
        <p:txBody>
          <a:bodyPr/>
          <a:lstStyle/>
          <a:p>
            <a:pPr>
              <a:defRPr/>
            </a:pPr>
            <a:r>
              <a:rPr lang="en-US" sz="3600" b="1" dirty="0" smtClean="0">
                <a:solidFill>
                  <a:srgbClr val="0000FF"/>
                </a:solidFill>
                <a:effectLst>
                  <a:outerShdw blurRad="38100" dist="38100" dir="2700000" algn="tl">
                    <a:srgbClr val="000000">
                      <a:alpha val="43137"/>
                    </a:srgbClr>
                  </a:outerShdw>
                </a:effectLst>
              </a:rPr>
              <a:t>Purpose</a:t>
            </a:r>
          </a:p>
          <a:p>
            <a:pPr lvl="1">
              <a:defRPr/>
            </a:pPr>
            <a:r>
              <a:rPr lang="en-US" sz="2400" b="1" dirty="0" smtClean="0">
                <a:effectLst>
                  <a:outerShdw blurRad="38100" dist="38100" dir="2700000" algn="tl">
                    <a:srgbClr val="000000">
                      <a:alpha val="43137"/>
                    </a:srgbClr>
                  </a:outerShdw>
                </a:effectLst>
              </a:rPr>
              <a:t>Provide a single NWS product inclusive of </a:t>
            </a:r>
            <a:r>
              <a:rPr lang="en-US" sz="2400" b="1" i="1" u="sng" dirty="0" smtClean="0">
                <a:solidFill>
                  <a:srgbClr val="C00000"/>
                </a:solidFill>
                <a:effectLst>
                  <a:outerShdw blurRad="38100" dist="38100" dir="2700000" algn="tl">
                    <a:srgbClr val="000000">
                      <a:alpha val="43137"/>
                    </a:srgbClr>
                  </a:outerShdw>
                </a:effectLst>
              </a:rPr>
              <a:t>all</a:t>
            </a:r>
            <a:r>
              <a:rPr lang="en-US" sz="2400" b="1" dirty="0" smtClean="0">
                <a:effectLst>
                  <a:outerShdw blurRad="38100" dist="38100" dir="2700000" algn="tl">
                    <a:srgbClr val="000000">
                      <a:alpha val="43137"/>
                    </a:srgbClr>
                  </a:outerShdw>
                </a:effectLst>
              </a:rPr>
              <a:t> WFO and NHC watches &amp; warnings for land falling tropical cyclones.</a:t>
            </a:r>
          </a:p>
          <a:p>
            <a:pPr lvl="1">
              <a:buFontTx/>
              <a:buNone/>
              <a:defRPr/>
            </a:pPr>
            <a:endParaRPr lang="en-US" sz="1400" b="1" dirty="0" smtClean="0">
              <a:effectLst>
                <a:outerShdw blurRad="38100" dist="38100" dir="2700000" algn="tl">
                  <a:srgbClr val="000000">
                    <a:alpha val="43137"/>
                  </a:srgbClr>
                </a:outerShdw>
              </a:effectLst>
            </a:endParaRPr>
          </a:p>
          <a:p>
            <a:pPr lvl="1">
              <a:defRPr/>
            </a:pPr>
            <a:r>
              <a:rPr lang="en-US" sz="2400" b="1" dirty="0" smtClean="0">
                <a:effectLst>
                  <a:outerShdw blurRad="38100" dist="38100" dir="2700000" algn="tl">
                    <a:srgbClr val="000000">
                      <a:alpha val="43137"/>
                    </a:srgbClr>
                  </a:outerShdw>
                </a:effectLst>
              </a:rPr>
              <a:t>One stop source for locally specific impacts further divided into finer scale areas as local WFO expertise enables.</a:t>
            </a:r>
          </a:p>
          <a:p>
            <a:pPr lvl="1">
              <a:buFontTx/>
              <a:buNone/>
              <a:defRPr/>
            </a:pPr>
            <a:endParaRPr lang="en-US" sz="1400" b="1" dirty="0" smtClean="0">
              <a:effectLst>
                <a:outerShdw blurRad="38100" dist="38100" dir="2700000" algn="tl">
                  <a:srgbClr val="000000">
                    <a:alpha val="43137"/>
                  </a:srgbClr>
                </a:outerShdw>
              </a:effectLst>
            </a:endParaRPr>
          </a:p>
          <a:p>
            <a:pPr lvl="1">
              <a:defRPr/>
            </a:pPr>
            <a:r>
              <a:rPr lang="en-US" sz="2400" b="1" dirty="0" smtClean="0">
                <a:effectLst>
                  <a:outerShdw blurRad="38100" dist="38100" dir="2700000" algn="tl">
                    <a:srgbClr val="000000">
                      <a:alpha val="43137"/>
                    </a:srgbClr>
                  </a:outerShdw>
                </a:effectLst>
              </a:rPr>
              <a:t>WFO issues in consonance with and right after  the NHC Advisory. Its augmented by each WFO’s current CWA watches and warnings down to the finer WFO’s geographic areas.</a:t>
            </a:r>
          </a:p>
        </p:txBody>
      </p:sp>
      <p:sp>
        <p:nvSpPr>
          <p:cNvPr id="25603" name="Slide Number Placeholder 3"/>
          <p:cNvSpPr>
            <a:spLocks noGrp="1"/>
          </p:cNvSpPr>
          <p:nvPr>
            <p:ph type="sldNum" sz="quarter" idx="11"/>
          </p:nvPr>
        </p:nvSpPr>
        <p:spPr>
          <a:noFill/>
        </p:spPr>
        <p:txBody>
          <a:bodyPr/>
          <a:lstStyle/>
          <a:p>
            <a:fld id="{BA9C3144-4F81-4C1C-9665-B3F700865B32}" type="slidenum">
              <a:rPr lang="en-US" smtClean="0"/>
              <a:pPr/>
              <a:t>8</a:t>
            </a:fld>
            <a:endParaRPr lang="en-US" smtClean="0"/>
          </a:p>
        </p:txBody>
      </p:sp>
      <p:sp>
        <p:nvSpPr>
          <p:cNvPr id="6" name="Title 1"/>
          <p:cNvSpPr>
            <a:spLocks noGrp="1"/>
          </p:cNvSpPr>
          <p:nvPr>
            <p:ph type="title"/>
          </p:nvPr>
        </p:nvSpPr>
        <p:spPr>
          <a:xfrm>
            <a:off x="1371600" y="0"/>
            <a:ext cx="7772400" cy="990600"/>
          </a:xfrm>
        </p:spPr>
        <p:txBody>
          <a:bodyPr/>
          <a:lstStyle/>
          <a:p>
            <a:pPr eaLnBrk="1" hangingPunct="1">
              <a:defRPr/>
            </a:pPr>
            <a:r>
              <a:rPr lang="en-US" sz="3600" dirty="0" smtClean="0">
                <a:solidFill>
                  <a:srgbClr val="FF0000"/>
                </a:solidFill>
                <a:effectLst>
                  <a:outerShdw blurRad="38100" dist="38100" dir="2700000" algn="tl">
                    <a:srgbClr val="000000">
                      <a:alpha val="43137"/>
                    </a:srgbClr>
                  </a:outerShdw>
                </a:effectLst>
              </a:rPr>
              <a:t>NWS Hurricane Local Statement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371600" y="1143000"/>
            <a:ext cx="7772400" cy="5715000"/>
          </a:xfrm>
        </p:spPr>
        <p:txBody>
          <a:bodyPr/>
          <a:lstStyle/>
          <a:p>
            <a:pPr>
              <a:defRPr/>
            </a:pPr>
            <a:r>
              <a:rPr lang="en-US" sz="2400" b="1" dirty="0" smtClean="0">
                <a:solidFill>
                  <a:srgbClr val="0000FF"/>
                </a:solidFill>
                <a:effectLst>
                  <a:outerShdw blurRad="38100" dist="38100" dir="2700000" algn="tl">
                    <a:srgbClr val="000000">
                      <a:alpha val="43137"/>
                    </a:srgbClr>
                  </a:outerShdw>
                </a:effectLst>
              </a:rPr>
              <a:t>Highlights Local Impacts</a:t>
            </a:r>
          </a:p>
          <a:p>
            <a:pPr>
              <a:buFontTx/>
              <a:buNone/>
              <a:defRPr/>
            </a:pPr>
            <a:endParaRPr lang="en-US" sz="1200" b="1" dirty="0" smtClean="0">
              <a:solidFill>
                <a:srgbClr val="0000FF"/>
              </a:solidFill>
              <a:effectLst>
                <a:outerShdw blurRad="38100" dist="38100" dir="2700000" algn="tl">
                  <a:srgbClr val="000000">
                    <a:alpha val="43137"/>
                  </a:srgbClr>
                </a:outerShdw>
              </a:effectLst>
            </a:endParaRPr>
          </a:p>
          <a:p>
            <a:pPr lvl="1">
              <a:defRPr/>
            </a:pPr>
            <a:r>
              <a:rPr lang="en-US" sz="2000" b="1" dirty="0" smtClean="0">
                <a:effectLst>
                  <a:outerShdw blurRad="38100" dist="38100" dir="2700000" algn="tl">
                    <a:srgbClr val="000000">
                      <a:alpha val="43137"/>
                    </a:srgbClr>
                  </a:outerShdw>
                </a:effectLst>
              </a:rPr>
              <a:t>Watches/Warnings in Effect</a:t>
            </a:r>
          </a:p>
          <a:p>
            <a:pPr lvl="1">
              <a:buFontTx/>
              <a:buNone/>
              <a:defRPr/>
            </a:pPr>
            <a:endParaRPr lang="en-US" sz="1000" b="1" dirty="0" smtClean="0">
              <a:effectLst>
                <a:outerShdw blurRad="38100" dist="38100" dir="2700000" algn="tl">
                  <a:srgbClr val="000000">
                    <a:alpha val="43137"/>
                  </a:srgbClr>
                </a:outerShdw>
              </a:effectLst>
            </a:endParaRPr>
          </a:p>
          <a:p>
            <a:pPr lvl="1">
              <a:defRPr/>
            </a:pPr>
            <a:r>
              <a:rPr lang="en-US" sz="2000" b="1" dirty="0" smtClean="0">
                <a:effectLst>
                  <a:outerShdw blurRad="38100" dist="38100" dir="2700000" algn="tl">
                    <a:srgbClr val="000000">
                      <a:alpha val="43137"/>
                    </a:srgbClr>
                  </a:outerShdw>
                </a:effectLst>
              </a:rPr>
              <a:t>Storm information in finer scale</a:t>
            </a:r>
          </a:p>
          <a:p>
            <a:pPr lvl="1">
              <a:buFontTx/>
              <a:buNone/>
              <a:defRPr/>
            </a:pPr>
            <a:endParaRPr lang="en-US" sz="1000" b="1" dirty="0" smtClean="0">
              <a:effectLst>
                <a:outerShdw blurRad="38100" dist="38100" dir="2700000" algn="tl">
                  <a:srgbClr val="000000">
                    <a:alpha val="43137"/>
                  </a:srgbClr>
                </a:outerShdw>
              </a:effectLst>
            </a:endParaRPr>
          </a:p>
          <a:p>
            <a:pPr lvl="1">
              <a:defRPr/>
            </a:pPr>
            <a:r>
              <a:rPr lang="en-US" sz="2000" b="1" dirty="0" smtClean="0">
                <a:effectLst>
                  <a:outerShdw blurRad="38100" dist="38100" dir="2700000" algn="tl">
                    <a:srgbClr val="000000">
                      <a:alpha val="43137"/>
                    </a:srgbClr>
                  </a:outerShdw>
                </a:effectLst>
              </a:rPr>
              <a:t>Precautionary actions </a:t>
            </a:r>
            <a:r>
              <a:rPr lang="en-US" sz="2000"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EM evacuation orders</a:t>
            </a:r>
          </a:p>
          <a:p>
            <a:pPr lvl="1">
              <a:buFontTx/>
              <a:buNone/>
              <a:defRPr/>
            </a:pPr>
            <a:endParaRPr lang="en-US" sz="1000" b="1" dirty="0" smtClean="0">
              <a:effectLst>
                <a:outerShdw blurRad="38100" dist="38100" dir="2700000" algn="tl">
                  <a:srgbClr val="000000">
                    <a:alpha val="43137"/>
                  </a:srgbClr>
                </a:outerShdw>
              </a:effectLst>
            </a:endParaRPr>
          </a:p>
          <a:p>
            <a:pPr lvl="1">
              <a:defRPr/>
            </a:pPr>
            <a:r>
              <a:rPr lang="en-US" sz="2000" b="1" dirty="0" smtClean="0">
                <a:effectLst>
                  <a:outerShdw blurRad="38100" dist="38100" dir="2700000" algn="tl">
                    <a:srgbClr val="000000">
                      <a:alpha val="43137"/>
                    </a:srgbClr>
                  </a:outerShdw>
                </a:effectLst>
              </a:rPr>
              <a:t>Expected storm surge &amp; tide by county/local geography</a:t>
            </a:r>
          </a:p>
          <a:p>
            <a:pPr lvl="1">
              <a:buFontTx/>
              <a:buNone/>
              <a:defRPr/>
            </a:pPr>
            <a:endParaRPr lang="en-US" sz="1000" b="1" dirty="0" smtClean="0">
              <a:effectLst>
                <a:outerShdw blurRad="38100" dist="38100" dir="2700000" algn="tl">
                  <a:srgbClr val="000000">
                    <a:alpha val="43137"/>
                  </a:srgbClr>
                </a:outerShdw>
              </a:effectLst>
            </a:endParaRPr>
          </a:p>
          <a:p>
            <a:pPr lvl="1">
              <a:defRPr/>
            </a:pPr>
            <a:r>
              <a:rPr lang="en-US" sz="2000" b="1" dirty="0" smtClean="0">
                <a:effectLst>
                  <a:outerShdw blurRad="38100" dist="38100" dir="2700000" algn="tl">
                    <a:srgbClr val="000000">
                      <a:alpha val="43137"/>
                    </a:srgbClr>
                  </a:outerShdw>
                </a:effectLst>
              </a:rPr>
              <a:t>Onset / Ending of TS </a:t>
            </a:r>
            <a:r>
              <a:rPr lang="en-US" sz="2000" dirty="0" smtClean="0">
                <a:effectLst>
                  <a:outerShdw blurRad="38100" dist="38100" dir="2700000" algn="tl">
                    <a:srgbClr val="000000">
                      <a:alpha val="43137"/>
                    </a:srgbClr>
                  </a:outerShdw>
                </a:effectLst>
              </a:rPr>
              <a:t>/</a:t>
            </a:r>
            <a:r>
              <a:rPr lang="en-US" sz="2000" b="1" dirty="0" smtClean="0">
                <a:effectLst>
                  <a:outerShdw blurRad="38100" dist="38100" dir="2700000" algn="tl">
                    <a:srgbClr val="000000">
                      <a:alpha val="43137"/>
                    </a:srgbClr>
                  </a:outerShdw>
                </a:effectLst>
              </a:rPr>
              <a:t> Hurricane winds by county</a:t>
            </a:r>
          </a:p>
          <a:p>
            <a:pPr lvl="1">
              <a:buFontTx/>
              <a:buNone/>
              <a:defRPr/>
            </a:pPr>
            <a:endParaRPr lang="en-US" sz="1000" b="1" dirty="0" smtClean="0">
              <a:effectLst>
                <a:outerShdw blurRad="38100" dist="38100" dir="2700000" algn="tl">
                  <a:srgbClr val="000000">
                    <a:alpha val="43137"/>
                  </a:srgbClr>
                </a:outerShdw>
              </a:effectLst>
            </a:endParaRPr>
          </a:p>
          <a:p>
            <a:pPr lvl="1">
              <a:defRPr/>
            </a:pPr>
            <a:r>
              <a:rPr lang="en-US" sz="2000" b="1" dirty="0" smtClean="0">
                <a:effectLst>
                  <a:outerShdw blurRad="38100" dist="38100" dir="2700000" algn="tl">
                    <a:srgbClr val="000000">
                      <a:alpha val="43137"/>
                    </a:srgbClr>
                  </a:outerShdw>
                </a:effectLst>
              </a:rPr>
              <a:t>Probability of TS </a:t>
            </a:r>
            <a:r>
              <a:rPr lang="en-US" sz="2000"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Hurricane conditions by county</a:t>
            </a:r>
          </a:p>
          <a:p>
            <a:pPr lvl="1">
              <a:buFontTx/>
              <a:buNone/>
              <a:defRPr/>
            </a:pPr>
            <a:endParaRPr lang="en-US" sz="1000" b="1" dirty="0" smtClean="0">
              <a:effectLst>
                <a:outerShdw blurRad="38100" dist="38100" dir="2700000" algn="tl">
                  <a:srgbClr val="000000">
                    <a:alpha val="43137"/>
                  </a:srgbClr>
                </a:outerShdw>
              </a:effectLst>
            </a:endParaRPr>
          </a:p>
          <a:p>
            <a:pPr lvl="1">
              <a:defRPr/>
            </a:pPr>
            <a:r>
              <a:rPr lang="en-US" sz="2000" b="1" dirty="0" smtClean="0">
                <a:effectLst>
                  <a:outerShdw blurRad="38100" dist="38100" dir="2700000" algn="tl">
                    <a:srgbClr val="000000">
                      <a:alpha val="43137"/>
                    </a:srgbClr>
                  </a:outerShdw>
                </a:effectLst>
              </a:rPr>
              <a:t>Flooding potential by county or finer geographic division</a:t>
            </a:r>
          </a:p>
          <a:p>
            <a:pPr lvl="1">
              <a:buFontTx/>
              <a:buNone/>
              <a:defRPr/>
            </a:pPr>
            <a:endParaRPr lang="en-US" sz="1000" b="1" dirty="0" smtClean="0">
              <a:effectLst>
                <a:outerShdw blurRad="38100" dist="38100" dir="2700000" algn="tl">
                  <a:srgbClr val="000000">
                    <a:alpha val="43137"/>
                  </a:srgbClr>
                </a:outerShdw>
              </a:effectLst>
            </a:endParaRPr>
          </a:p>
          <a:p>
            <a:pPr lvl="1">
              <a:defRPr/>
            </a:pPr>
            <a:r>
              <a:rPr lang="en-US" sz="2000" b="1" dirty="0" smtClean="0">
                <a:effectLst>
                  <a:outerShdw blurRad="38100" dist="38100" dir="2700000" algn="tl">
                    <a:srgbClr val="000000">
                      <a:alpha val="43137"/>
                    </a:srgbClr>
                  </a:outerShdw>
                </a:effectLst>
              </a:rPr>
              <a:t>Tornado Potential by polygon and/or county</a:t>
            </a:r>
          </a:p>
          <a:p>
            <a:pPr lvl="1">
              <a:defRPr/>
            </a:pPr>
            <a:endParaRPr lang="en-US" dirty="0" smtClean="0"/>
          </a:p>
          <a:p>
            <a:pPr lvl="1">
              <a:defRPr/>
            </a:pPr>
            <a:endParaRPr lang="en-US" dirty="0" smtClean="0"/>
          </a:p>
        </p:txBody>
      </p:sp>
      <p:sp>
        <p:nvSpPr>
          <p:cNvPr id="26627" name="Slide Number Placeholder 3"/>
          <p:cNvSpPr>
            <a:spLocks noGrp="1"/>
          </p:cNvSpPr>
          <p:nvPr>
            <p:ph type="sldNum" sz="quarter" idx="11"/>
          </p:nvPr>
        </p:nvSpPr>
        <p:spPr>
          <a:noFill/>
        </p:spPr>
        <p:txBody>
          <a:bodyPr/>
          <a:lstStyle/>
          <a:p>
            <a:fld id="{CAAA3A0B-86E7-4FC1-B43A-167F3C47A688}" type="slidenum">
              <a:rPr lang="en-US" smtClean="0"/>
              <a:pPr/>
              <a:t>9</a:t>
            </a:fld>
            <a:endParaRPr lang="en-US" smtClean="0"/>
          </a:p>
        </p:txBody>
      </p:sp>
      <p:sp>
        <p:nvSpPr>
          <p:cNvPr id="5" name="Title 1"/>
          <p:cNvSpPr>
            <a:spLocks noGrp="1"/>
          </p:cNvSpPr>
          <p:nvPr>
            <p:ph type="title"/>
          </p:nvPr>
        </p:nvSpPr>
        <p:spPr>
          <a:xfrm>
            <a:off x="1371600" y="0"/>
            <a:ext cx="7772400" cy="990600"/>
          </a:xfrm>
        </p:spPr>
        <p:txBody>
          <a:bodyPr/>
          <a:lstStyle/>
          <a:p>
            <a:pPr eaLnBrk="1" hangingPunct="1">
              <a:defRPr/>
            </a:pPr>
            <a:r>
              <a:rPr lang="en-US" sz="3600" dirty="0" smtClean="0">
                <a:solidFill>
                  <a:srgbClr val="FF0000"/>
                </a:solidFill>
                <a:effectLst>
                  <a:outerShdw blurRad="38100" dist="38100" dir="2700000" algn="tl">
                    <a:srgbClr val="000000">
                      <a:alpha val="43137"/>
                    </a:srgbClr>
                  </a:outerShdw>
                </a:effectLst>
              </a:rPr>
              <a:t>NWS WFO Hurricane Local Statement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NWS">
  <a:themeElements>
    <a:clrScheme name="NWS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NW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WS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NWS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NWS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NWS">
  <a:themeElements>
    <a:clrScheme name="NWS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NW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WS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NWS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NWS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19175</TotalTime>
  <Words>976</Words>
  <Application>Microsoft Office PowerPoint</Application>
  <PresentationFormat>On-screen Show (4:3)</PresentationFormat>
  <Paragraphs>180</Paragraphs>
  <Slides>22</Slides>
  <Notes>6</Notes>
  <HiddenSlides>0</HiddenSlides>
  <MMClips>0</MMClips>
  <ScaleCrop>false</ScaleCrop>
  <HeadingPairs>
    <vt:vector size="8" baseType="variant">
      <vt:variant>
        <vt:lpstr>Fonts Used</vt:lpstr>
      </vt:variant>
      <vt:variant>
        <vt:i4>5</vt:i4>
      </vt:variant>
      <vt:variant>
        <vt:lpstr>Theme</vt:lpstr>
      </vt:variant>
      <vt:variant>
        <vt:i4>13</vt:i4>
      </vt:variant>
      <vt:variant>
        <vt:lpstr>Embedded OLE Servers</vt:lpstr>
      </vt:variant>
      <vt:variant>
        <vt:i4>3</vt:i4>
      </vt:variant>
      <vt:variant>
        <vt:lpstr>Slide Titles</vt:lpstr>
      </vt:variant>
      <vt:variant>
        <vt:i4>22</vt:i4>
      </vt:variant>
    </vt:vector>
  </HeadingPairs>
  <TitlesOfParts>
    <vt:vector size="43" baseType="lpstr">
      <vt:lpstr>Arial</vt:lpstr>
      <vt:lpstr>Tahoma</vt:lpstr>
      <vt:lpstr>Wingdings</vt:lpstr>
      <vt:lpstr>Calibri</vt:lpstr>
      <vt:lpstr>Times New Roman</vt:lpstr>
      <vt:lpstr>3_Default Design</vt:lpstr>
      <vt:lpstr>4_Default Design</vt:lpstr>
      <vt:lpstr>5_Default Design</vt:lpstr>
      <vt:lpstr>7_Default Design</vt:lpstr>
      <vt:lpstr>7_NWS</vt:lpstr>
      <vt:lpstr>2_Default Design</vt:lpstr>
      <vt:lpstr>8_Default Design</vt:lpstr>
      <vt:lpstr>9_Default Design</vt:lpstr>
      <vt:lpstr>4_Theme1</vt:lpstr>
      <vt:lpstr>2_NWS</vt:lpstr>
      <vt:lpstr>6_Default Design</vt:lpstr>
      <vt:lpstr>11_Default Design</vt:lpstr>
      <vt:lpstr>12_Default Design</vt:lpstr>
      <vt:lpstr>Flash Movie</vt:lpstr>
      <vt:lpstr>Flash Document</vt:lpstr>
      <vt:lpstr>WordPerfect 9 Document</vt:lpstr>
      <vt:lpstr>NWS Decision-Support:  A Strategic Initiative An NWS vision that delivers expanding local/state hurricane decision-support for…  a more resilient homeland !    64th Interdepartmental Hurricane Conference Savannah, GA – March 2, 2010</vt:lpstr>
      <vt:lpstr>Slide 2</vt:lpstr>
      <vt:lpstr>Slide 3</vt:lpstr>
      <vt:lpstr>Our closest mission partners, the Local/State EM community increasingly is asking NWS for Decision Support ! </vt:lpstr>
      <vt:lpstr>NWS Decision Support is Critical to effective protection of life!</vt:lpstr>
      <vt:lpstr>So NWS, with its NHC (CPHC) and WFOs, seamlessly meet the EM needs</vt:lpstr>
      <vt:lpstr>WFO Services for Decision Support</vt:lpstr>
      <vt:lpstr>NWS Hurricane Local Statement</vt:lpstr>
      <vt:lpstr>NWS WFO Hurricane Local Statement</vt:lpstr>
      <vt:lpstr>WFOs transpose HLS’ into Graphics and Grids!</vt:lpstr>
      <vt:lpstr>Extreme Wind Warning  (EWW)</vt:lpstr>
      <vt:lpstr>Post Tropical Cyclone Report (PSH)</vt:lpstr>
      <vt:lpstr>WFO Tropical Cyclone Hazards Graphics</vt:lpstr>
      <vt:lpstr>WFO Corpus Christi</vt:lpstr>
      <vt:lpstr>Legacy Method of Display Height above sea level reference</vt:lpstr>
      <vt:lpstr>New Inundation Depiction Height Above Ground Level</vt:lpstr>
      <vt:lpstr>Storm Surge on GIS graphic..</vt:lpstr>
      <vt:lpstr>Dual-Polarization Doppler Radar</vt:lpstr>
      <vt:lpstr>New Radar Technology</vt:lpstr>
      <vt:lpstr>The NWS most sought after web product is your GIS-based NWS radar network…its there for EMs &amp; public</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Proenza</dc:creator>
  <cp:lastModifiedBy>XWPROENZA</cp:lastModifiedBy>
  <cp:revision>1043</cp:revision>
  <dcterms:created xsi:type="dcterms:W3CDTF">2005-10-13T19:18:03Z</dcterms:created>
  <dcterms:modified xsi:type="dcterms:W3CDTF">2010-03-02T11:21:57Z</dcterms:modified>
</cp:coreProperties>
</file>