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1"/>
  </p:sldMasterIdLst>
  <p:notesMasterIdLst>
    <p:notesMasterId r:id="rId23"/>
  </p:notesMasterIdLst>
  <p:handoutMasterIdLst>
    <p:handoutMasterId r:id="rId24"/>
  </p:handoutMasterIdLst>
  <p:sldIdLst>
    <p:sldId id="502" r:id="rId2"/>
    <p:sldId id="503" r:id="rId3"/>
    <p:sldId id="559" r:id="rId4"/>
    <p:sldId id="549" r:id="rId5"/>
    <p:sldId id="464" r:id="rId6"/>
    <p:sldId id="564" r:id="rId7"/>
    <p:sldId id="518" r:id="rId8"/>
    <p:sldId id="542" r:id="rId9"/>
    <p:sldId id="544" r:id="rId10"/>
    <p:sldId id="519" r:id="rId11"/>
    <p:sldId id="562" r:id="rId12"/>
    <p:sldId id="560" r:id="rId13"/>
    <p:sldId id="565" r:id="rId14"/>
    <p:sldId id="563" r:id="rId15"/>
    <p:sldId id="567" r:id="rId16"/>
    <p:sldId id="566" r:id="rId17"/>
    <p:sldId id="553" r:id="rId18"/>
    <p:sldId id="555" r:id="rId19"/>
    <p:sldId id="556" r:id="rId20"/>
    <p:sldId id="557" r:id="rId21"/>
    <p:sldId id="558" r:id="rId2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0000CC"/>
    <a:srgbClr val="FFFFFF"/>
    <a:srgbClr val="EAEAEA"/>
    <a:srgbClr val="C0C0C0"/>
    <a:srgbClr val="FF3300"/>
    <a:srgbClr val="000080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7058" autoAdjust="0"/>
    <p:restoredTop sz="76190" autoAdjust="0"/>
  </p:normalViewPr>
  <p:slideViewPr>
    <p:cSldViewPr snapToGrid="0">
      <p:cViewPr>
        <p:scale>
          <a:sx n="60" d="100"/>
          <a:sy n="60" d="100"/>
        </p:scale>
        <p:origin x="-1182" y="-228"/>
      </p:cViewPr>
      <p:guideLst>
        <p:guide orient="horz" pos="2150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390"/>
    </p:cViewPr>
  </p:sorterViewPr>
  <p:notesViewPr>
    <p:cSldViewPr snapToGrid="0">
      <p:cViewPr>
        <p:scale>
          <a:sx n="66" d="100"/>
          <a:sy n="66" d="100"/>
        </p:scale>
        <p:origin x="-1488" y="384"/>
      </p:cViewPr>
      <p:guideLst>
        <p:guide orient="horz" pos="2926"/>
        <p:guide pos="2209"/>
      </p:guideLst>
    </p:cSldViewPr>
  </p:notesViewPr>
  <p:gridSpacing cx="234086400" cy="2340864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19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821" tIns="46409" rIns="92821" bIns="46409" numCol="1" anchor="t" anchorCtr="0" compatLnSpc="1">
            <a:prstTxWarp prst="textNoShape">
              <a:avLst/>
            </a:prstTxWarp>
          </a:bodyPr>
          <a:lstStyle>
            <a:lvl1pPr defTabSz="928688"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1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19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821" tIns="46409" rIns="92821" bIns="46409" numCol="1" anchor="t" anchorCtr="0" compatLnSpc="1">
            <a:prstTxWarp prst="textNoShape">
              <a:avLst/>
            </a:prstTxWarp>
          </a:bodyPr>
          <a:lstStyle>
            <a:lvl1pPr algn="r" defTabSz="928688"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55075"/>
            <a:ext cx="3038475" cy="4619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821" tIns="46409" rIns="92821" bIns="46409" numCol="1" anchor="b" anchorCtr="0" compatLnSpc="1">
            <a:prstTxWarp prst="textNoShape">
              <a:avLst/>
            </a:prstTxWarp>
          </a:bodyPr>
          <a:lstStyle>
            <a:lvl1pPr defTabSz="928688"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55075"/>
            <a:ext cx="3038475" cy="4619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821" tIns="46409" rIns="92821" bIns="46409" numCol="1" anchor="b" anchorCtr="0" compatLnSpc="1">
            <a:prstTxWarp prst="textNoShape">
              <a:avLst/>
            </a:prstTxWarp>
          </a:bodyPr>
          <a:lstStyle>
            <a:lvl1pPr algn="r" defTabSz="928688"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2BFE0956-B690-40BC-8638-5C9D250681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821" tIns="46409" rIns="92821" bIns="46409" numCol="1" anchor="t" anchorCtr="0" compatLnSpc="1">
            <a:prstTxWarp prst="textNoShape">
              <a:avLst/>
            </a:prstTxWarp>
          </a:bodyPr>
          <a:lstStyle>
            <a:lvl1pPr defTabSz="928688"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821" tIns="46409" rIns="92821" bIns="46409" numCol="1" anchor="t" anchorCtr="0" compatLnSpc="1">
            <a:prstTxWarp prst="textNoShape">
              <a:avLst/>
            </a:prstTxWarp>
          </a:bodyPr>
          <a:lstStyle>
            <a:lvl1pPr algn="r" defTabSz="928688"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7450" y="698500"/>
            <a:ext cx="4646613" cy="3484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1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821" tIns="46409" rIns="92821" bIns="464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821" tIns="46409" rIns="92821" bIns="46409" numCol="1" anchor="b" anchorCtr="0" compatLnSpc="1">
            <a:prstTxWarp prst="textNoShape">
              <a:avLst/>
            </a:prstTxWarp>
          </a:bodyPr>
          <a:lstStyle>
            <a:lvl1pPr defTabSz="928688"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821" tIns="46409" rIns="92821" bIns="46409" numCol="1" anchor="b" anchorCtr="0" compatLnSpc="1">
            <a:prstTxWarp prst="textNoShape">
              <a:avLst/>
            </a:prstTxWarp>
          </a:bodyPr>
          <a:lstStyle>
            <a:lvl1pPr algn="r" defTabSz="928688"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15DBC376-F108-4311-AFA8-CD368E38D1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25000"/>
      </a:spcBef>
      <a:spcAft>
        <a:spcPct val="2500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25000"/>
      </a:spcBef>
      <a:spcAft>
        <a:spcPct val="2500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25000"/>
      </a:spcBef>
      <a:spcAft>
        <a:spcPct val="2500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25000"/>
      </a:spcBef>
      <a:spcAft>
        <a:spcPct val="2500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25000"/>
      </a:spcBef>
      <a:spcAft>
        <a:spcPct val="2500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26B49F-D770-4637-A419-8386AB3892DA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475" y="4587875"/>
            <a:ext cx="6792913" cy="4181475"/>
          </a:xfrm>
          <a:noFill/>
          <a:ln w="9525"/>
        </p:spPr>
        <p:txBody>
          <a:bodyPr/>
          <a:lstStyle/>
          <a:p>
            <a:r>
              <a:rPr lang="en-US" sz="1800" smtClean="0"/>
              <a:t>This slide is on the screen as the FC walks to podium</a:t>
            </a:r>
          </a:p>
          <a:p>
            <a:endParaRPr lang="en-US" sz="1800" smtClean="0"/>
          </a:p>
          <a:p>
            <a:endParaRPr lang="en-US" sz="180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C916A5-AC9C-4698-99DC-5603F36598AC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416425"/>
            <a:ext cx="7010400" cy="4181475"/>
          </a:xfrm>
          <a:noFill/>
          <a:ln w="9525"/>
        </p:spPr>
        <p:txBody>
          <a:bodyPr/>
          <a:lstStyle/>
          <a:p>
            <a:pPr>
              <a:lnSpc>
                <a:spcPct val="105000"/>
              </a:lnSpc>
            </a:pPr>
            <a:endParaRPr lang="en-US" sz="1800" i="1" smtClean="0">
              <a:solidFill>
                <a:srgbClr val="0000CC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27069C-D056-4B7D-A7AE-6EC023DECE9A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416425"/>
            <a:ext cx="7010400" cy="4181475"/>
          </a:xfrm>
          <a:noFill/>
          <a:ln w="9525"/>
        </p:spPr>
        <p:txBody>
          <a:bodyPr/>
          <a:lstStyle/>
          <a:p>
            <a:pPr>
              <a:lnSpc>
                <a:spcPct val="105000"/>
              </a:lnSpc>
            </a:pPr>
            <a:endParaRPr lang="en-US" sz="1800" i="1" smtClean="0">
              <a:solidFill>
                <a:srgbClr val="0000CC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1934A1-A583-43E6-A568-F57712ECD8FA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416425"/>
            <a:ext cx="7010400" cy="4181475"/>
          </a:xfrm>
          <a:noFill/>
          <a:ln w="9525"/>
        </p:spPr>
        <p:txBody>
          <a:bodyPr/>
          <a:lstStyle/>
          <a:p>
            <a:pPr>
              <a:lnSpc>
                <a:spcPct val="105000"/>
              </a:lnSpc>
            </a:pPr>
            <a:endParaRPr lang="en-US" sz="1800" i="1" smtClean="0">
              <a:solidFill>
                <a:srgbClr val="0000CC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7DA14C-8BE7-405F-ACC4-9654EDBD5F35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416425"/>
            <a:ext cx="7010400" cy="4181475"/>
          </a:xfrm>
          <a:noFill/>
          <a:ln w="9525"/>
        </p:spPr>
        <p:txBody>
          <a:bodyPr/>
          <a:lstStyle/>
          <a:p>
            <a:pPr>
              <a:lnSpc>
                <a:spcPct val="105000"/>
              </a:lnSpc>
            </a:pPr>
            <a:endParaRPr lang="en-US" sz="1800" i="1" smtClean="0">
              <a:solidFill>
                <a:srgbClr val="0000CC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F44877-0F16-4250-83F1-966A508E8FA1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7825" y="4368800"/>
            <a:ext cx="6284913" cy="4787900"/>
          </a:xfrm>
          <a:noFill/>
          <a:ln w="9525"/>
        </p:spPr>
        <p:txBody>
          <a:bodyPr/>
          <a:lstStyle/>
          <a:p>
            <a:pPr>
              <a:lnSpc>
                <a:spcPct val="105000"/>
              </a:lnSpc>
            </a:pPr>
            <a:endParaRPr lang="en-US" smtClean="0"/>
          </a:p>
          <a:p>
            <a:pPr>
              <a:lnSpc>
                <a:spcPct val="105000"/>
              </a:lnSpc>
            </a:pPr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416425"/>
            <a:ext cx="7010400" cy="4181475"/>
          </a:xfrm>
          <a:noFill/>
          <a:ln w="9525"/>
        </p:spPr>
        <p:txBody>
          <a:bodyPr/>
          <a:lstStyle/>
          <a:p>
            <a:endParaRPr lang="en-US" sz="130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4AB3AE-8A26-411D-9630-20BF075ED9AE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475" y="4587875"/>
            <a:ext cx="6792913" cy="4181475"/>
          </a:xfrm>
          <a:noFill/>
          <a:ln w="9525"/>
        </p:spPr>
        <p:txBody>
          <a:bodyPr/>
          <a:lstStyle/>
          <a:p>
            <a:endParaRPr lang="en-US" sz="180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92821" tIns="46409" rIns="92821" bIns="46409" anchor="b"/>
          <a:lstStyle/>
          <a:p>
            <a:pPr algn="r" defTabSz="928688" eaLnBrk="0" hangingPunct="0">
              <a:lnSpc>
                <a:spcPct val="55000"/>
              </a:lnSpc>
              <a:spcBef>
                <a:spcPct val="30000"/>
              </a:spcBef>
              <a:spcAft>
                <a:spcPct val="30000"/>
              </a:spcAft>
            </a:pPr>
            <a:fld id="{4F4E0D0A-5FD0-4F3A-BF21-126FEEBE412C}" type="slidenum">
              <a:rPr lang="en-US" sz="1200" b="0">
                <a:latin typeface="Times New Roman" pitchFamily="18" charset="0"/>
              </a:rPr>
              <a:pPr algn="r" defTabSz="928688" eaLnBrk="0" hangingPunct="0">
                <a:lnSpc>
                  <a:spcPct val="55000"/>
                </a:lnSpc>
                <a:spcBef>
                  <a:spcPct val="30000"/>
                </a:spcBef>
                <a:spcAft>
                  <a:spcPct val="30000"/>
                </a:spcAft>
              </a:pPr>
              <a:t>21</a:t>
            </a:fld>
            <a:endParaRPr lang="en-US" sz="1200" b="0">
              <a:latin typeface="Times New Roman" pitchFamily="18" charset="0"/>
            </a:endParaRPr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9F38F8-756A-4524-8E66-A5863C2A53F7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211638"/>
            <a:ext cx="7010400" cy="4945062"/>
          </a:xfrm>
          <a:noFill/>
          <a:ln w="9525"/>
        </p:spPr>
        <p:txBody>
          <a:bodyPr/>
          <a:lstStyle/>
          <a:p>
            <a:pPr>
              <a:lnSpc>
                <a:spcPct val="105000"/>
              </a:lnSpc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85C40A-8390-4959-893C-C2F45584D958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211638"/>
            <a:ext cx="7010400" cy="4945062"/>
          </a:xfrm>
          <a:noFill/>
          <a:ln w="9525"/>
        </p:spPr>
        <p:txBody>
          <a:bodyPr/>
          <a:lstStyle/>
          <a:p>
            <a:pPr>
              <a:lnSpc>
                <a:spcPct val="105000"/>
              </a:lnSpc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92821" tIns="46409" rIns="92821" bIns="46409" anchor="b"/>
          <a:lstStyle/>
          <a:p>
            <a:pPr algn="r" defTabSz="928688" eaLnBrk="0" hangingPunct="0"/>
            <a:fld id="{C8695889-8B38-42A1-B2E1-58656FAEB1E7}" type="slidenum">
              <a:rPr lang="en-US" sz="1200" b="0">
                <a:latin typeface="Times New Roman" pitchFamily="18" charset="0"/>
              </a:rPr>
              <a:pPr algn="r" defTabSz="928688" eaLnBrk="0" hangingPunct="0"/>
              <a:t>4</a:t>
            </a:fld>
            <a:endParaRPr lang="en-US" sz="1200" b="0">
              <a:latin typeface="Times New Roman" pitchFamily="18" charset="0"/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351338"/>
            <a:ext cx="7010400" cy="4805362"/>
          </a:xfrm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6E457A-5CBC-490D-87E8-A49CF946FB24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4416425"/>
            <a:ext cx="7010400" cy="4803775"/>
          </a:xfrm>
          <a:noFill/>
          <a:ln w="9525"/>
        </p:spPr>
        <p:txBody>
          <a:bodyPr/>
          <a:lstStyle/>
          <a:p>
            <a:pPr marL="304800" indent="-304800">
              <a:lnSpc>
                <a:spcPct val="105000"/>
              </a:lnSpc>
            </a:pPr>
            <a:endParaRPr lang="en-US" sz="140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9AEAF9-1FEF-474D-B9C4-BF4BF12A3680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4416425"/>
            <a:ext cx="7010400" cy="4803775"/>
          </a:xfrm>
          <a:noFill/>
          <a:ln w="9525"/>
        </p:spPr>
        <p:txBody>
          <a:bodyPr/>
          <a:lstStyle/>
          <a:p>
            <a:pPr marL="304800" indent="-304800">
              <a:lnSpc>
                <a:spcPct val="105000"/>
              </a:lnSpc>
            </a:pPr>
            <a:endParaRPr lang="en-US" sz="140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5C3477-C989-4868-B8B3-A3682C749EA3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8500"/>
            <a:ext cx="4646612" cy="3484563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351338"/>
            <a:ext cx="7010400" cy="4805362"/>
          </a:xfrm>
          <a:noFill/>
          <a:ln w="9525"/>
        </p:spPr>
        <p:txBody>
          <a:bodyPr/>
          <a:lstStyle/>
          <a:p>
            <a:pPr>
              <a:lnSpc>
                <a:spcPct val="110000"/>
              </a:lnSpc>
            </a:pPr>
            <a:endParaRPr lang="en-US" sz="140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92821" tIns="46409" rIns="92821" bIns="46409" anchor="b"/>
          <a:lstStyle/>
          <a:p>
            <a:pPr algn="r" defTabSz="928688" eaLnBrk="0" hangingPunct="0"/>
            <a:fld id="{CED90CD7-8378-4EAD-AF26-38778A137853}" type="slidenum">
              <a:rPr lang="en-US" sz="1200" b="0">
                <a:latin typeface="Times New Roman" pitchFamily="18" charset="0"/>
              </a:rPr>
              <a:pPr algn="r" defTabSz="928688" eaLnBrk="0" hangingPunct="0"/>
              <a:t>8</a:t>
            </a:fld>
            <a:endParaRPr lang="en-US" sz="1200" b="0">
              <a:latin typeface="Times New Roman" pitchFamily="18" charset="0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287838"/>
            <a:ext cx="7010400" cy="4932362"/>
          </a:xfrm>
          <a:noFill/>
          <a:ln w="9525"/>
        </p:spPr>
        <p:txBody>
          <a:bodyPr/>
          <a:lstStyle/>
          <a:p>
            <a:pPr>
              <a:spcBef>
                <a:spcPct val="20000"/>
              </a:spcBef>
              <a:spcAft>
                <a:spcPct val="20000"/>
              </a:spcAft>
            </a:pPr>
            <a:endParaRPr lang="en-US" sz="130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92821" tIns="46409" rIns="92821" bIns="46409" anchor="b"/>
          <a:lstStyle/>
          <a:p>
            <a:pPr algn="r" defTabSz="928688" eaLnBrk="0" hangingPunct="0"/>
            <a:fld id="{F4CFD3F3-C456-439A-B7D7-CE6072BC14EB}" type="slidenum">
              <a:rPr lang="en-US" sz="1200" b="0">
                <a:latin typeface="Times New Roman" pitchFamily="18" charset="0"/>
              </a:rPr>
              <a:pPr algn="r" defTabSz="928688" eaLnBrk="0" hangingPunct="0"/>
              <a:t>9</a:t>
            </a:fld>
            <a:endParaRPr lang="en-US" sz="1200" b="0">
              <a:latin typeface="Times New Roman" pitchFamily="18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487863"/>
            <a:ext cx="7010400" cy="4664075"/>
          </a:xfrm>
          <a:noFill/>
          <a:ln w="9525"/>
        </p:spPr>
        <p:txBody>
          <a:bodyPr/>
          <a:lstStyle/>
          <a:p>
            <a:pPr>
              <a:spcBef>
                <a:spcPct val="20000"/>
              </a:spcBef>
              <a:spcAft>
                <a:spcPct val="20000"/>
              </a:spcAft>
            </a:pPr>
            <a:endParaRPr lang="en-US" sz="13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52400"/>
            <a:ext cx="220980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152400"/>
            <a:ext cx="647700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52400" y="152400"/>
            <a:ext cx="8839200" cy="647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19200"/>
            <a:ext cx="43434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3434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5913" y="152400"/>
            <a:ext cx="8675687" cy="79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19200"/>
            <a:ext cx="8839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76838" name="Line 6"/>
          <p:cNvSpPr>
            <a:spLocks noChangeShapeType="1"/>
          </p:cNvSpPr>
          <p:nvPr userDrawn="1"/>
        </p:nvSpPr>
        <p:spPr bwMode="auto">
          <a:xfrm>
            <a:off x="152400" y="919163"/>
            <a:ext cx="8763000" cy="0"/>
          </a:xfrm>
          <a:prstGeom prst="line">
            <a:avLst/>
          </a:prstGeom>
          <a:noFill/>
          <a:ln w="38100">
            <a:solidFill>
              <a:srgbClr val="33CCCC"/>
            </a:solidFill>
            <a:round/>
            <a:headEnd type="none" w="sm" len="sm"/>
            <a:tailEnd type="none" w="sm" len="sm"/>
          </a:ln>
          <a:effectLst>
            <a:outerShdw dist="68392" dir="4091915" algn="ctr" rotWithShape="0">
              <a:srgbClr val="0000CC"/>
            </a:outerShdw>
          </a:effectLst>
        </p:spPr>
        <p:txBody>
          <a:bodyPr wrap="none" anchor="ctr"/>
          <a:lstStyle/>
          <a:p>
            <a:pPr eaLnBrk="0" hangingPunct="0">
              <a:lnSpc>
                <a:spcPct val="55000"/>
              </a:lnSpc>
              <a:spcBef>
                <a:spcPct val="30000"/>
              </a:spcBef>
              <a:spcAft>
                <a:spcPct val="30000"/>
              </a:spcAft>
              <a:defRPr/>
            </a:pPr>
            <a:endParaRPr lang="en-US"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5867400" y="2474913"/>
            <a:ext cx="3109913" cy="2870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600" i="1">
                <a:solidFill>
                  <a:srgbClr val="0000CC"/>
                </a:solidFill>
              </a:rPr>
              <a:t>“Meeting Operational Needs through Comprehensive Tropical Cyclone Research and Development”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6007100" y="5795963"/>
            <a:ext cx="2832100" cy="4889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600"/>
              <a:t>March 1 - 4, 2010</a:t>
            </a:r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661988" y="53975"/>
            <a:ext cx="7802562" cy="12001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600"/>
              <a:t>64</a:t>
            </a:r>
            <a:r>
              <a:rPr lang="en-US" sz="3600" baseline="30000"/>
              <a:t>th</a:t>
            </a:r>
            <a:r>
              <a:rPr lang="en-US" sz="3600"/>
              <a:t> Interdepartmental </a:t>
            </a:r>
          </a:p>
          <a:p>
            <a:pPr algn="ctr" eaLnBrk="0" hangingPunct="0"/>
            <a:r>
              <a:rPr lang="en-US" sz="3600"/>
              <a:t>Hurricane Conference</a:t>
            </a:r>
          </a:p>
        </p:txBody>
      </p:sp>
      <p:sp>
        <p:nvSpPr>
          <p:cNvPr id="376838" name="Line 6"/>
          <p:cNvSpPr>
            <a:spLocks noChangeShapeType="1"/>
          </p:cNvSpPr>
          <p:nvPr/>
        </p:nvSpPr>
        <p:spPr bwMode="auto">
          <a:xfrm>
            <a:off x="152400" y="1247775"/>
            <a:ext cx="8763000" cy="0"/>
          </a:xfrm>
          <a:prstGeom prst="line">
            <a:avLst/>
          </a:prstGeom>
          <a:noFill/>
          <a:ln w="38100">
            <a:solidFill>
              <a:srgbClr val="33CCCC"/>
            </a:solidFill>
            <a:round/>
            <a:headEnd type="none" w="sm" len="sm"/>
            <a:tailEnd type="none" w="sm" len="sm"/>
          </a:ln>
          <a:effectLst>
            <a:outerShdw dist="68392" dir="4091915" algn="ctr" rotWithShape="0">
              <a:srgbClr val="0000CC"/>
            </a:outerShdw>
          </a:effectLst>
        </p:spPr>
        <p:txBody>
          <a:bodyPr wrap="none" anchor="ctr"/>
          <a:lstStyle/>
          <a:p>
            <a:pPr eaLnBrk="0" hangingPunct="0">
              <a:lnSpc>
                <a:spcPct val="55000"/>
              </a:lnSpc>
              <a:spcBef>
                <a:spcPct val="30000"/>
              </a:spcBef>
              <a:spcAft>
                <a:spcPct val="30000"/>
              </a:spcAft>
              <a:defRPr/>
            </a:pPr>
            <a:endParaRPr lang="en-US">
              <a:latin typeface="Arial" pitchFamily="34" charset="0"/>
            </a:endParaRPr>
          </a:p>
        </p:txBody>
      </p:sp>
      <p:pic>
        <p:nvPicPr>
          <p:cNvPr id="2054" name="Picture 10" descr="TRCbill232_M2"/>
          <p:cNvPicPr>
            <a:picLocks noChangeAspect="1" noChangeArrowheads="1"/>
          </p:cNvPicPr>
          <p:nvPr/>
        </p:nvPicPr>
        <p:blipFill>
          <a:blip r:embed="rId4"/>
          <a:srcRect t="17781" r="18103"/>
          <a:stretch>
            <a:fillRect/>
          </a:stretch>
        </p:blipFill>
        <p:spPr bwMode="auto">
          <a:xfrm>
            <a:off x="152400" y="1933575"/>
            <a:ext cx="5646738" cy="45339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2805113"/>
            <a:ext cx="9144000" cy="3495675"/>
          </a:xfrm>
        </p:spPr>
        <p:txBody>
          <a:bodyPr/>
          <a:lstStyle/>
          <a:p>
            <a:pPr marL="230188" indent="-230188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sz="2000" b="1" smtClean="0"/>
              <a:t>   Moderator:</a:t>
            </a:r>
            <a:r>
              <a:rPr lang="en-US" sz="2000" smtClean="0"/>
              <a:t> 	</a:t>
            </a:r>
            <a:r>
              <a:rPr lang="en-US" sz="2000" b="1" smtClean="0"/>
              <a:t>Dr. Elbert W. (Joe) Friday, </a:t>
            </a:r>
            <a:r>
              <a:rPr lang="en-US" sz="2000" smtClean="0"/>
              <a:t>Professor Emeritus of 				Meteorology, University of Oklahoma</a:t>
            </a:r>
          </a:p>
          <a:p>
            <a:pPr marL="230188" indent="-230188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sz="2000" smtClean="0"/>
              <a:t>	</a:t>
            </a:r>
          </a:p>
          <a:p>
            <a:pPr marL="230188" indent="-230188">
              <a:lnSpc>
                <a:spcPct val="80000"/>
              </a:lnSpc>
              <a:buFontTx/>
              <a:buNone/>
            </a:pPr>
            <a:r>
              <a:rPr lang="en-US" sz="2000" smtClean="0"/>
              <a:t>	</a:t>
            </a:r>
            <a:r>
              <a:rPr lang="en-US" sz="2000" b="1" smtClean="0"/>
              <a:t>Panelists:</a:t>
            </a:r>
            <a:r>
              <a:rPr lang="en-US" sz="2000" smtClean="0"/>
              <a:t> 	</a:t>
            </a:r>
          </a:p>
          <a:p>
            <a:pPr marL="230188" indent="-230188">
              <a:lnSpc>
                <a:spcPct val="80000"/>
              </a:lnSpc>
              <a:buFontTx/>
              <a:buNone/>
            </a:pPr>
            <a:r>
              <a:rPr lang="en-US" sz="2000" b="1" smtClean="0"/>
              <a:t>			Dr. Ramesh Kakar</a:t>
            </a:r>
            <a:r>
              <a:rPr lang="en-US" sz="2000" smtClean="0"/>
              <a:t>, NASA Weather Focus Area Lead and 			Program Manager for Atmospheric Dynamics,				NASA Headquarters</a:t>
            </a:r>
          </a:p>
          <a:p>
            <a:pPr marL="230188" indent="-230188">
              <a:lnSpc>
                <a:spcPct val="80000"/>
              </a:lnSpc>
              <a:buFontTx/>
              <a:buNone/>
            </a:pPr>
            <a:r>
              <a:rPr lang="en-US" sz="2000" smtClean="0"/>
              <a:t>			</a:t>
            </a:r>
            <a:r>
              <a:rPr lang="en-US" sz="2000" b="1" smtClean="0"/>
              <a:t>Dr. Fred Lewis, </a:t>
            </a:r>
            <a:r>
              <a:rPr lang="en-US" sz="2000" smtClean="0"/>
              <a:t>Air Force Director of Weather, HQ Air Force</a:t>
            </a:r>
          </a:p>
          <a:p>
            <a:pPr marL="230188" indent="-230188">
              <a:lnSpc>
                <a:spcPct val="80000"/>
              </a:lnSpc>
              <a:buFontTx/>
              <a:buNone/>
            </a:pPr>
            <a:r>
              <a:rPr lang="en-US" sz="2000" smtClean="0"/>
              <a:t>			</a:t>
            </a:r>
            <a:r>
              <a:rPr lang="en-US" sz="2000" b="1" smtClean="0"/>
              <a:t>RADM David Titley, </a:t>
            </a:r>
            <a:r>
              <a:rPr lang="en-US" sz="2000" smtClean="0"/>
              <a:t>Oceanographer and Navigator of				 the Navy</a:t>
            </a:r>
          </a:p>
          <a:p>
            <a:pPr marL="230188" indent="-230188">
              <a:lnSpc>
                <a:spcPct val="80000"/>
              </a:lnSpc>
              <a:buFontTx/>
              <a:buNone/>
            </a:pPr>
            <a:r>
              <a:rPr lang="en-US" sz="2000" smtClean="0"/>
              <a:t>	 		</a:t>
            </a:r>
            <a:r>
              <a:rPr lang="en-US" sz="2000" b="1" smtClean="0"/>
              <a:t>Dr. John “Jack” Hayes, </a:t>
            </a:r>
            <a:r>
              <a:rPr lang="en-US" sz="2000" smtClean="0"/>
              <a:t>Assistant Administrator for 				Weather Services, NOAA 	</a:t>
            </a:r>
          </a:p>
        </p:txBody>
      </p:sp>
      <p:sp>
        <p:nvSpPr>
          <p:cNvPr id="34818" name="Text Box 4"/>
          <p:cNvSpPr txBox="1">
            <a:spLocks noChangeArrowheads="1"/>
          </p:cNvSpPr>
          <p:nvPr/>
        </p:nvSpPr>
        <p:spPr bwMode="auto">
          <a:xfrm>
            <a:off x="663575" y="198438"/>
            <a:ext cx="7802563" cy="646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600"/>
              <a:t>Conference Highlights</a:t>
            </a:r>
          </a:p>
        </p:txBody>
      </p:sp>
      <p:sp>
        <p:nvSpPr>
          <p:cNvPr id="34819" name="Rectangle 6"/>
          <p:cNvSpPr>
            <a:spLocks noChangeArrowheads="1"/>
          </p:cNvSpPr>
          <p:nvPr/>
        </p:nvSpPr>
        <p:spPr bwMode="auto">
          <a:xfrm>
            <a:off x="682625" y="1441450"/>
            <a:ext cx="7850188" cy="9540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3038" indent="-173038" algn="ctr" eaLnBrk="0" hangingPunct="0">
              <a:spcBef>
                <a:spcPct val="5000"/>
              </a:spcBef>
              <a:spcAft>
                <a:spcPct val="5000"/>
              </a:spcAft>
              <a:tabLst>
                <a:tab pos="4572000" algn="l"/>
              </a:tabLst>
            </a:pPr>
            <a:r>
              <a:rPr lang="en-US" sz="2800">
                <a:solidFill>
                  <a:srgbClr val="0000CC"/>
                </a:solidFill>
              </a:rPr>
              <a:t>Panel Discussion: </a:t>
            </a:r>
            <a:r>
              <a:rPr lang="en-US" sz="2800" i="1">
                <a:solidFill>
                  <a:srgbClr val="0000CC"/>
                </a:solidFill>
              </a:rPr>
              <a:t>The Power of Partnerships to Meet Operational Priorities</a:t>
            </a:r>
            <a:endParaRPr lang="en-US" sz="280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3067050"/>
            <a:ext cx="9144000" cy="3495675"/>
          </a:xfrm>
        </p:spPr>
        <p:txBody>
          <a:bodyPr/>
          <a:lstStyle/>
          <a:p>
            <a:pPr marL="230188" indent="-230188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sz="2000" b="1" smtClean="0"/>
              <a:t>   Moderator:</a:t>
            </a:r>
            <a:r>
              <a:rPr lang="en-US" sz="2000" smtClean="0"/>
              <a:t> 	</a:t>
            </a:r>
            <a:r>
              <a:rPr lang="en-US" sz="2000" b="1" smtClean="0"/>
              <a:t>Dr. Elizabeth Ritchie</a:t>
            </a:r>
            <a:r>
              <a:rPr lang="en-US" sz="2000" smtClean="0"/>
              <a:t>, Associate Professor of 				Atmospheric Sciences, University of Arizona</a:t>
            </a:r>
          </a:p>
          <a:p>
            <a:pPr marL="230188" indent="-230188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sz="2000" smtClean="0"/>
              <a:t>	</a:t>
            </a:r>
          </a:p>
          <a:p>
            <a:pPr marL="230188" indent="-230188">
              <a:lnSpc>
                <a:spcPct val="80000"/>
              </a:lnSpc>
              <a:buFontTx/>
              <a:buNone/>
            </a:pPr>
            <a:r>
              <a:rPr lang="en-US" sz="2000" smtClean="0"/>
              <a:t>	</a:t>
            </a:r>
            <a:r>
              <a:rPr lang="en-US" sz="2000" b="1" smtClean="0"/>
              <a:t>Panelists:</a:t>
            </a:r>
            <a:r>
              <a:rPr lang="en-US" sz="2000" smtClean="0"/>
              <a:t> 	</a:t>
            </a:r>
          </a:p>
          <a:p>
            <a:pPr marL="230188" indent="-230188">
              <a:lnSpc>
                <a:spcPct val="80000"/>
              </a:lnSpc>
              <a:buFontTx/>
              <a:buNone/>
            </a:pPr>
            <a:r>
              <a:rPr lang="en-US" sz="2000" b="1" smtClean="0"/>
              <a:t>			Dr. Frank Marks</a:t>
            </a:r>
            <a:r>
              <a:rPr lang="en-US" sz="2000" smtClean="0"/>
              <a:t>, Co-chair, Working Group for Tropical</a:t>
            </a:r>
            <a:br>
              <a:rPr lang="en-US" sz="2000" smtClean="0"/>
            </a:br>
            <a:r>
              <a:rPr lang="en-US" sz="2000" smtClean="0"/>
              <a:t>                           Cyclone Research and Director, Hurricane Research </a:t>
            </a:r>
            <a:br>
              <a:rPr lang="en-US" sz="2000" smtClean="0"/>
            </a:br>
            <a:r>
              <a:rPr lang="en-US" sz="2000" smtClean="0"/>
              <a:t>                           Division, NOAA/AOML</a:t>
            </a:r>
          </a:p>
          <a:p>
            <a:pPr marL="230188" indent="-230188">
              <a:lnSpc>
                <a:spcPct val="80000"/>
              </a:lnSpc>
              <a:buFontTx/>
              <a:buNone/>
            </a:pPr>
            <a:r>
              <a:rPr lang="en-US" sz="2000" smtClean="0"/>
              <a:t>			</a:t>
            </a:r>
            <a:r>
              <a:rPr lang="en-US" sz="2000" b="1" smtClean="0"/>
              <a:t>Mr. James Franklin</a:t>
            </a:r>
            <a:r>
              <a:rPr lang="en-US" sz="2000" smtClean="0"/>
              <a:t>, Branch Chief, Hurricane Specialists Unit,</a:t>
            </a:r>
            <a:br>
              <a:rPr lang="en-US" sz="2000" smtClean="0"/>
            </a:br>
            <a:r>
              <a:rPr lang="en-US" sz="2000" smtClean="0"/>
              <a:t>                           NOAA/NWS/NHC</a:t>
            </a:r>
          </a:p>
          <a:p>
            <a:pPr marL="230188" indent="-230188">
              <a:lnSpc>
                <a:spcPct val="80000"/>
              </a:lnSpc>
              <a:buFontTx/>
              <a:buNone/>
            </a:pPr>
            <a:r>
              <a:rPr lang="en-US" sz="2000" smtClean="0"/>
              <a:t>			</a:t>
            </a:r>
            <a:r>
              <a:rPr lang="en-US" sz="2000" b="1" smtClean="0"/>
              <a:t>Mr. Robert Falvey</a:t>
            </a:r>
            <a:r>
              <a:rPr lang="en-US" sz="2000" smtClean="0"/>
              <a:t>, Director, Joint Typhoon Warning Center</a:t>
            </a:r>
          </a:p>
          <a:p>
            <a:pPr marL="230188" indent="-230188">
              <a:lnSpc>
                <a:spcPct val="80000"/>
              </a:lnSpc>
              <a:buFontTx/>
              <a:buNone/>
            </a:pPr>
            <a:r>
              <a:rPr lang="en-US" sz="2000" smtClean="0"/>
              <a:t>	 		</a:t>
            </a:r>
            <a:r>
              <a:rPr lang="en-US" sz="2000" b="1" smtClean="0"/>
              <a:t>Dr. Ronald Ferek</a:t>
            </a:r>
            <a:r>
              <a:rPr lang="en-US" sz="2000" smtClean="0"/>
              <a:t>, Co-chair, Working Group for Tropical </a:t>
            </a:r>
            <a:br>
              <a:rPr lang="en-US" sz="2000" smtClean="0"/>
            </a:br>
            <a:r>
              <a:rPr lang="en-US" sz="2000" smtClean="0"/>
              <a:t>                           Cyclone Research and Program Officer, Marine Meteorology</a:t>
            </a:r>
            <a:br>
              <a:rPr lang="en-US" sz="2000" smtClean="0"/>
            </a:br>
            <a:r>
              <a:rPr lang="en-US" sz="2000" smtClean="0"/>
              <a:t>                           Program, Office of Naval Research</a:t>
            </a:r>
          </a:p>
        </p:txBody>
      </p:sp>
      <p:sp>
        <p:nvSpPr>
          <p:cNvPr id="36866" name="Text Box 4"/>
          <p:cNvSpPr txBox="1">
            <a:spLocks noChangeArrowheads="1"/>
          </p:cNvSpPr>
          <p:nvPr/>
        </p:nvSpPr>
        <p:spPr bwMode="auto">
          <a:xfrm>
            <a:off x="663575" y="198438"/>
            <a:ext cx="7802563" cy="646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600"/>
              <a:t>Conference Highlights</a:t>
            </a:r>
          </a:p>
        </p:txBody>
      </p:sp>
      <p:sp>
        <p:nvSpPr>
          <p:cNvPr id="36867" name="Rectangle 6"/>
          <p:cNvSpPr>
            <a:spLocks noChangeArrowheads="1"/>
          </p:cNvSpPr>
          <p:nvPr/>
        </p:nvSpPr>
        <p:spPr bwMode="auto">
          <a:xfrm>
            <a:off x="276225" y="1077913"/>
            <a:ext cx="8531225" cy="18161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3038" indent="-173038" algn="ctr" eaLnBrk="0" hangingPunct="0">
              <a:spcBef>
                <a:spcPct val="5000"/>
              </a:spcBef>
              <a:spcAft>
                <a:spcPct val="5000"/>
              </a:spcAft>
              <a:tabLst>
                <a:tab pos="4572000" algn="l"/>
              </a:tabLst>
            </a:pPr>
            <a:r>
              <a:rPr lang="en-US" sz="2800">
                <a:solidFill>
                  <a:srgbClr val="0000CC"/>
                </a:solidFill>
              </a:rPr>
              <a:t>Workshop/Panel: Assessment of the Tropical Cyclone R&amp;D Activities in Contributing to the Operational Priorities of the Tropical Cyclone Forecasting and Warning Centers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2728913"/>
            <a:ext cx="9144000" cy="3992562"/>
          </a:xfrm>
        </p:spPr>
        <p:txBody>
          <a:bodyPr/>
          <a:lstStyle/>
          <a:p>
            <a:pPr marL="230188" indent="-230188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sz="2000" b="1" smtClean="0"/>
              <a:t>   Moderator:</a:t>
            </a:r>
            <a:r>
              <a:rPr lang="en-US" sz="2000" smtClean="0"/>
              <a:t> 	</a:t>
            </a:r>
            <a:r>
              <a:rPr lang="en-US" sz="2000" b="1" smtClean="0"/>
              <a:t>Mr. Max Mayfield</a:t>
            </a:r>
            <a:r>
              <a:rPr lang="en-US" sz="2000" smtClean="0"/>
              <a:t>, Sr. Executive Vice President of </a:t>
            </a:r>
            <a:br>
              <a:rPr lang="en-US" sz="2000" smtClean="0"/>
            </a:br>
            <a:r>
              <a:rPr lang="en-US" sz="2000" smtClean="0"/>
              <a:t>                       Governmental Relations, America’s Emergency Network, </a:t>
            </a:r>
            <a:br>
              <a:rPr lang="en-US" sz="2000" smtClean="0"/>
            </a:br>
            <a:r>
              <a:rPr lang="en-US" sz="2000" smtClean="0"/>
              <a:t>                       and WPLG-TV Hurricane Specialist</a:t>
            </a:r>
          </a:p>
          <a:p>
            <a:pPr marL="230188" indent="-230188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sz="2000" smtClean="0"/>
              <a:t>	</a:t>
            </a:r>
            <a:r>
              <a:rPr lang="en-US" sz="2000" b="1" smtClean="0"/>
              <a:t>Panelists:</a:t>
            </a:r>
            <a:r>
              <a:rPr lang="en-US" sz="2000" smtClean="0"/>
              <a:t> 	</a:t>
            </a:r>
          </a:p>
          <a:p>
            <a:pPr marL="230188" indent="-230188">
              <a:lnSpc>
                <a:spcPct val="80000"/>
              </a:lnSpc>
              <a:buFontTx/>
              <a:buNone/>
            </a:pPr>
            <a:r>
              <a:rPr lang="en-US" sz="2000" b="1" smtClean="0"/>
              <a:t>			Mr. David Caldwell</a:t>
            </a:r>
            <a:r>
              <a:rPr lang="en-US" sz="2000" smtClean="0"/>
              <a:t>, Director, Office of Climate, Water, and </a:t>
            </a:r>
            <a:br>
              <a:rPr lang="en-US" sz="2000" smtClean="0"/>
            </a:br>
            <a:r>
              <a:rPr lang="en-US" sz="2000" smtClean="0"/>
              <a:t>                            Weather Services, NOAA/NWS</a:t>
            </a:r>
          </a:p>
          <a:p>
            <a:pPr marL="230188" indent="-230188">
              <a:lnSpc>
                <a:spcPct val="80000"/>
              </a:lnSpc>
              <a:buFontTx/>
              <a:buNone/>
            </a:pPr>
            <a:r>
              <a:rPr lang="en-US" sz="2000" smtClean="0"/>
              <a:t>			</a:t>
            </a:r>
            <a:r>
              <a:rPr lang="en-US" sz="2000" b="1" smtClean="0"/>
              <a:t>Dr. Brenda Phillips</a:t>
            </a:r>
            <a:r>
              <a:rPr lang="en-US" sz="2000" smtClean="0"/>
              <a:t>, Sr. Researcher, Center for the Study of</a:t>
            </a:r>
            <a:br>
              <a:rPr lang="en-US" sz="2000" smtClean="0"/>
            </a:br>
            <a:r>
              <a:rPr lang="en-US" sz="2000" smtClean="0"/>
              <a:t>                             Disasters and Extreme Events, Oklahoma State University</a:t>
            </a:r>
          </a:p>
          <a:p>
            <a:pPr marL="230188" indent="-230188">
              <a:lnSpc>
                <a:spcPct val="80000"/>
              </a:lnSpc>
              <a:buFontTx/>
              <a:buNone/>
            </a:pPr>
            <a:r>
              <a:rPr lang="en-US" sz="2000" smtClean="0"/>
              <a:t>			</a:t>
            </a:r>
            <a:r>
              <a:rPr lang="en-US" sz="2000" b="1" smtClean="0"/>
              <a:t>Dr. Jeffrey Lazo</a:t>
            </a:r>
            <a:r>
              <a:rPr lang="en-US" sz="2000" smtClean="0"/>
              <a:t>, Director, Societal Impacts Program, NCAR</a:t>
            </a:r>
          </a:p>
          <a:p>
            <a:pPr marL="230188" indent="-230188">
              <a:lnSpc>
                <a:spcPct val="80000"/>
              </a:lnSpc>
              <a:buFontTx/>
              <a:buNone/>
            </a:pPr>
            <a:r>
              <a:rPr lang="en-US" sz="2000" smtClean="0"/>
              <a:t>	 		</a:t>
            </a:r>
            <a:r>
              <a:rPr lang="en-US" sz="2000" b="1" smtClean="0"/>
              <a:t>Ms. Jenniffer Santos-Hernandez</a:t>
            </a:r>
            <a:r>
              <a:rPr lang="en-US" sz="2000" smtClean="0"/>
              <a:t>, Graduate Research</a:t>
            </a:r>
            <a:br>
              <a:rPr lang="en-US" sz="2000" smtClean="0"/>
            </a:br>
            <a:r>
              <a:rPr lang="en-US" sz="2000" smtClean="0"/>
              <a:t>                             Assistant, Dept of Sociology and Criminal Justice,</a:t>
            </a:r>
            <a:br>
              <a:rPr lang="en-US" sz="2000" smtClean="0"/>
            </a:br>
            <a:r>
              <a:rPr lang="en-US" sz="2000" smtClean="0"/>
              <a:t>                             University of Delaware</a:t>
            </a:r>
            <a:br>
              <a:rPr lang="en-US" sz="2000" smtClean="0"/>
            </a:br>
            <a:r>
              <a:rPr lang="en-US" sz="2000" smtClean="0"/>
              <a:t> 		</a:t>
            </a:r>
            <a:r>
              <a:rPr lang="en-US" sz="2000" b="1" smtClean="0"/>
              <a:t>Mr. Walter Dickerson</a:t>
            </a:r>
            <a:r>
              <a:rPr lang="en-US" sz="2000" smtClean="0"/>
              <a:t>, President, Diversified Emergency </a:t>
            </a:r>
            <a:br>
              <a:rPr lang="en-US" sz="2000" smtClean="0"/>
            </a:br>
            <a:r>
              <a:rPr lang="en-US" sz="2000" smtClean="0"/>
              <a:t>                             Management Associates, LLC</a:t>
            </a:r>
            <a:br>
              <a:rPr lang="en-US" sz="2000" smtClean="0"/>
            </a:br>
            <a:endParaRPr lang="en-US" sz="2000" smtClean="0"/>
          </a:p>
        </p:txBody>
      </p:sp>
      <p:sp>
        <p:nvSpPr>
          <p:cNvPr id="38914" name="Text Box 4"/>
          <p:cNvSpPr txBox="1">
            <a:spLocks noChangeArrowheads="1"/>
          </p:cNvSpPr>
          <p:nvPr/>
        </p:nvSpPr>
        <p:spPr bwMode="auto">
          <a:xfrm>
            <a:off x="663575" y="198438"/>
            <a:ext cx="7802563" cy="646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600"/>
              <a:t>Conference Highlights</a:t>
            </a:r>
          </a:p>
        </p:txBody>
      </p:sp>
      <p:sp>
        <p:nvSpPr>
          <p:cNvPr id="38915" name="Rectangle 6"/>
          <p:cNvSpPr>
            <a:spLocks noChangeArrowheads="1"/>
          </p:cNvSpPr>
          <p:nvPr/>
        </p:nvSpPr>
        <p:spPr bwMode="auto">
          <a:xfrm>
            <a:off x="276225" y="1077913"/>
            <a:ext cx="8531225" cy="1385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3038" indent="-173038" algn="ctr" eaLnBrk="0" hangingPunct="0">
              <a:spcBef>
                <a:spcPct val="5000"/>
              </a:spcBef>
              <a:spcAft>
                <a:spcPct val="5000"/>
              </a:spcAft>
              <a:tabLst>
                <a:tab pos="4572000" algn="l"/>
              </a:tabLst>
            </a:pPr>
            <a:r>
              <a:rPr lang="en-US" sz="2800">
                <a:solidFill>
                  <a:srgbClr val="0000CC"/>
                </a:solidFill>
              </a:rPr>
              <a:t>Workshop/Panel: Understanding Hurricane Response for Improved Stakeholder / User Reaction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7825" y="2641600"/>
            <a:ext cx="8388350" cy="3598863"/>
          </a:xfrm>
        </p:spPr>
        <p:txBody>
          <a:bodyPr/>
          <a:lstStyle/>
          <a:p>
            <a:pPr marL="0" indent="0" algn="ctr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en-US" b="1" dirty="0" smtClean="0"/>
              <a:t>Congratulations to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 Dr. James </a:t>
            </a:r>
            <a:r>
              <a:rPr lang="en-US" b="1" dirty="0" err="1" smtClean="0"/>
              <a:t>Goerss</a:t>
            </a:r>
            <a:r>
              <a:rPr lang="en-US" b="1" dirty="0" smtClean="0"/>
              <a:t> </a:t>
            </a:r>
            <a:br>
              <a:rPr lang="en-US" b="1" dirty="0" smtClean="0"/>
            </a:br>
            <a:r>
              <a:rPr lang="en-US" b="1" dirty="0" smtClean="0"/>
              <a:t>Naval Research Laboratory, Monterey, California!</a:t>
            </a:r>
          </a:p>
          <a:p>
            <a:pPr marL="230188" indent="-230188" algn="ctr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endParaRPr lang="en-US" b="1" dirty="0" smtClean="0"/>
          </a:p>
          <a:p>
            <a:pPr marL="230188" indent="-230188" algn="ctr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en-US" b="1" dirty="0" smtClean="0"/>
              <a:t>2010 winner of the </a:t>
            </a:r>
            <a:br>
              <a:rPr lang="en-US" b="1" dirty="0" smtClean="0"/>
            </a:br>
            <a:r>
              <a:rPr lang="en-US" b="1" dirty="0" smtClean="0"/>
              <a:t>Richard H. </a:t>
            </a:r>
            <a:r>
              <a:rPr lang="en-US" b="1" dirty="0" err="1" smtClean="0"/>
              <a:t>Hagemeyer</a:t>
            </a:r>
            <a:r>
              <a:rPr lang="en-US" b="1" dirty="0" smtClean="0"/>
              <a:t> Award</a:t>
            </a:r>
            <a:endParaRPr lang="en-US" dirty="0" smtClean="0"/>
          </a:p>
        </p:txBody>
      </p:sp>
      <p:sp>
        <p:nvSpPr>
          <p:cNvPr id="40962" name="Text Box 4"/>
          <p:cNvSpPr txBox="1">
            <a:spLocks noChangeArrowheads="1"/>
          </p:cNvSpPr>
          <p:nvPr/>
        </p:nvSpPr>
        <p:spPr bwMode="auto">
          <a:xfrm>
            <a:off x="663575" y="198438"/>
            <a:ext cx="7802563" cy="646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600"/>
              <a:t>Conference Highlights</a:t>
            </a:r>
          </a:p>
        </p:txBody>
      </p:sp>
      <p:sp>
        <p:nvSpPr>
          <p:cNvPr id="40963" name="Rectangle 6"/>
          <p:cNvSpPr>
            <a:spLocks noChangeArrowheads="1"/>
          </p:cNvSpPr>
          <p:nvPr/>
        </p:nvSpPr>
        <p:spPr bwMode="auto">
          <a:xfrm>
            <a:off x="306388" y="1543050"/>
            <a:ext cx="8531225" cy="646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3038" indent="-173038" algn="ctr" eaLnBrk="0" hangingPunct="0">
              <a:spcBef>
                <a:spcPct val="5000"/>
              </a:spcBef>
              <a:spcAft>
                <a:spcPct val="5000"/>
              </a:spcAft>
              <a:tabLst>
                <a:tab pos="4572000" algn="l"/>
              </a:tabLst>
            </a:pPr>
            <a:r>
              <a:rPr lang="en-US" sz="3600">
                <a:solidFill>
                  <a:srgbClr val="0000CC"/>
                </a:solidFill>
              </a:rPr>
              <a:t>Richard H. Hagemeyer Award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 Box 4"/>
          <p:cNvSpPr txBox="1">
            <a:spLocks noChangeArrowheads="1"/>
          </p:cNvSpPr>
          <p:nvPr/>
        </p:nvSpPr>
        <p:spPr bwMode="auto">
          <a:xfrm>
            <a:off x="663575" y="212725"/>
            <a:ext cx="7802563" cy="646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600"/>
              <a:t>Next Steps</a:t>
            </a:r>
          </a:p>
        </p:txBody>
      </p:sp>
      <p:sp>
        <p:nvSpPr>
          <p:cNvPr id="43010" name="TextBox 4"/>
          <p:cNvSpPr txBox="1">
            <a:spLocks noChangeArrowheads="1"/>
          </p:cNvSpPr>
          <p:nvPr/>
        </p:nvSpPr>
        <p:spPr bwMode="auto">
          <a:xfrm>
            <a:off x="0" y="1389063"/>
            <a:ext cx="6138863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65138" indent="-241300" eaLnBrk="0" hangingPunct="0">
              <a:buFont typeface="Arial" charset="0"/>
              <a:buChar char="•"/>
              <a:tabLst>
                <a:tab pos="620713" algn="l"/>
              </a:tabLst>
            </a:pPr>
            <a:r>
              <a:rPr lang="en-US" sz="2800"/>
              <a:t>Update the</a:t>
            </a:r>
            <a:r>
              <a:rPr lang="en-US" sz="2800" i="1"/>
              <a:t> National Hurricane Operations Plan, </a:t>
            </a:r>
            <a:r>
              <a:rPr lang="en-US" sz="2800"/>
              <a:t>reflecting changes accepted by the Working Group for Hurricane and Winter Storms Operations and Research, by May 1, 2010</a:t>
            </a:r>
          </a:p>
        </p:txBody>
      </p:sp>
      <p:pic>
        <p:nvPicPr>
          <p:cNvPr id="7" name="Picture 6" descr="NHOP08-Cov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6050" y="1209675"/>
            <a:ext cx="2357438" cy="3054350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127000" dist="1778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3013" name="TextBox 4"/>
          <p:cNvSpPr txBox="1">
            <a:spLocks noChangeArrowheads="1"/>
          </p:cNvSpPr>
          <p:nvPr/>
        </p:nvSpPr>
        <p:spPr bwMode="auto">
          <a:xfrm>
            <a:off x="0" y="4418013"/>
            <a:ext cx="8677275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65138" indent="-241300" eaLnBrk="0" hangingPunct="0">
              <a:buFont typeface="Arial" charset="0"/>
              <a:buChar char="•"/>
              <a:tabLst>
                <a:tab pos="620713" algn="l"/>
              </a:tabLst>
            </a:pPr>
            <a:r>
              <a:rPr lang="en-US" sz="2800"/>
              <a:t>Potential for further engagement concerning the eastern boundary for aircraft weather reconnaissance from 55 deg W to 52.5 deg 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 Box 4"/>
          <p:cNvSpPr txBox="1">
            <a:spLocks noChangeArrowheads="1"/>
          </p:cNvSpPr>
          <p:nvPr/>
        </p:nvSpPr>
        <p:spPr bwMode="auto">
          <a:xfrm>
            <a:off x="663575" y="212725"/>
            <a:ext cx="7802563" cy="646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600"/>
              <a:t>Next Steps</a:t>
            </a:r>
          </a:p>
        </p:txBody>
      </p:sp>
      <p:sp>
        <p:nvSpPr>
          <p:cNvPr id="44034" name="TextBox 4"/>
          <p:cNvSpPr txBox="1">
            <a:spLocks noChangeArrowheads="1"/>
          </p:cNvSpPr>
          <p:nvPr/>
        </p:nvSpPr>
        <p:spPr bwMode="auto">
          <a:xfrm>
            <a:off x="150813" y="998538"/>
            <a:ext cx="8818562" cy="564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65138" indent="-241300" eaLnBrk="0" hangingPunct="0">
              <a:spcAft>
                <a:spcPts val="1200"/>
              </a:spcAft>
              <a:buFont typeface="Arial" charset="0"/>
              <a:buChar char="•"/>
              <a:tabLst>
                <a:tab pos="620713" algn="l"/>
              </a:tabLst>
            </a:pPr>
            <a:r>
              <a:rPr lang="en-US" sz="2800"/>
              <a:t>Act on Tropical Cyclone R&amp;D issues</a:t>
            </a:r>
          </a:p>
          <a:p>
            <a:pPr marL="922338" lvl="1" indent="-241300" eaLnBrk="0" hangingPunct="0">
              <a:spcAft>
                <a:spcPts val="1200"/>
              </a:spcAft>
              <a:buFont typeface="Arial" charset="0"/>
              <a:buChar char="•"/>
              <a:tabLst>
                <a:tab pos="620713" algn="l"/>
              </a:tabLst>
            </a:pPr>
            <a:r>
              <a:rPr lang="en-US" sz="2600"/>
              <a:t>Convene the OFCM-sponsored Working Group for Tropical Cyclone Research and work with agencies to gather and analyze the FY2010 data</a:t>
            </a:r>
          </a:p>
          <a:p>
            <a:pPr marL="922338" lvl="1" indent="-241300" eaLnBrk="0" hangingPunct="0">
              <a:spcAft>
                <a:spcPts val="1200"/>
              </a:spcAft>
              <a:buFont typeface="Arial" charset="0"/>
              <a:buChar char="•"/>
              <a:tabLst>
                <a:tab pos="620713" algn="l"/>
              </a:tabLst>
            </a:pPr>
            <a:r>
              <a:rPr lang="en-US" sz="2600"/>
              <a:t>Brief the Interdepartmental Committee, then Federal Committee for Meteorological Services and Supporting Research (ICMSSR, FCMSSR)</a:t>
            </a:r>
          </a:p>
          <a:p>
            <a:pPr marL="922338" lvl="1" indent="-241300" eaLnBrk="0" hangingPunct="0">
              <a:spcAft>
                <a:spcPts val="1200"/>
              </a:spcAft>
              <a:buFont typeface="Arial" charset="0"/>
              <a:buChar char="•"/>
              <a:tabLst>
                <a:tab pos="620713" algn="l"/>
              </a:tabLst>
            </a:pPr>
            <a:r>
              <a:rPr lang="en-US" sz="2600"/>
              <a:t>As required, provide updates to the Office of Science and Technology Policy</a:t>
            </a:r>
          </a:p>
          <a:p>
            <a:pPr marL="922338" lvl="1" indent="-241300" eaLnBrk="0" hangingPunct="0">
              <a:spcAft>
                <a:spcPts val="1200"/>
              </a:spcAft>
              <a:buFont typeface="Arial" charset="0"/>
              <a:buChar char="•"/>
              <a:tabLst>
                <a:tab pos="620713" algn="l"/>
              </a:tabLst>
            </a:pPr>
            <a:r>
              <a:rPr lang="en-US" sz="2600"/>
              <a:t>Publish in </a:t>
            </a:r>
            <a:r>
              <a:rPr lang="en-US" sz="2600" i="1"/>
              <a:t>Bulletin of the AMS</a:t>
            </a:r>
            <a:r>
              <a:rPr lang="en-US" sz="2600"/>
              <a:t> or other similar publications</a:t>
            </a:r>
          </a:p>
          <a:p>
            <a:pPr marL="922338" lvl="1" indent="-241300" eaLnBrk="0" hangingPunct="0">
              <a:spcAft>
                <a:spcPts val="1200"/>
              </a:spcAft>
              <a:buFont typeface="Arial" charset="0"/>
              <a:buChar char="•"/>
              <a:tabLst>
                <a:tab pos="620713" algn="l"/>
              </a:tabLst>
            </a:pPr>
            <a:r>
              <a:rPr lang="en-US" sz="2600"/>
              <a:t>Report update at 65</a:t>
            </a:r>
            <a:r>
              <a:rPr lang="en-US" sz="2600" baseline="30000"/>
              <a:t>th</a:t>
            </a:r>
            <a:r>
              <a:rPr lang="en-US" sz="2600"/>
              <a:t> IHC next year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Box 4"/>
          <p:cNvSpPr txBox="1">
            <a:spLocks noChangeArrowheads="1"/>
          </p:cNvSpPr>
          <p:nvPr/>
        </p:nvSpPr>
        <p:spPr bwMode="auto">
          <a:xfrm>
            <a:off x="663575" y="212725"/>
            <a:ext cx="7802563" cy="646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600"/>
              <a:t>Next Steps</a:t>
            </a: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65100" y="998538"/>
            <a:ext cx="8818563" cy="578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1775" indent="-231775" eaLnBrk="0" hangingPunct="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620713" algn="l"/>
              </a:tabLst>
              <a:defRPr/>
            </a:pPr>
            <a:r>
              <a:rPr lang="en-US" sz="2800" dirty="0">
                <a:latin typeface="Arial" pitchFamily="34" charset="0"/>
              </a:rPr>
              <a:t>Act on </a:t>
            </a:r>
            <a:r>
              <a:rPr lang="en-US" sz="2800" i="1" dirty="0">
                <a:latin typeface="Arial" pitchFamily="34" charset="0"/>
              </a:rPr>
              <a:t>Understanding Hurricane Response</a:t>
            </a:r>
            <a:r>
              <a:rPr lang="en-US" sz="2800" dirty="0">
                <a:latin typeface="Arial" pitchFamily="34" charset="0"/>
              </a:rPr>
              <a:t> </a:t>
            </a:r>
          </a:p>
          <a:p>
            <a:pPr marL="465138" lvl="1" indent="-233363" eaLnBrk="0" hangingPunct="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620713" algn="l"/>
              </a:tabLst>
              <a:defRPr/>
            </a:pPr>
            <a:r>
              <a:rPr lang="en-US" sz="2600" dirty="0">
                <a:latin typeface="Arial" pitchFamily="34" charset="0"/>
              </a:rPr>
              <a:t>Briefed ICMSSR meeting on August 6, 2009</a:t>
            </a:r>
          </a:p>
          <a:p>
            <a:pPr marL="739775" lvl="1" indent="-231775" eaLnBrk="0" hangingPunct="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620713" algn="l"/>
              </a:tabLst>
              <a:defRPr/>
            </a:pPr>
            <a:r>
              <a:rPr lang="en-US" sz="2600" dirty="0">
                <a:latin typeface="Arial" pitchFamily="34" charset="0"/>
              </a:rPr>
              <a:t>Highlighted broader scope and need to expand social science effort to other natural hazards </a:t>
            </a:r>
          </a:p>
          <a:p>
            <a:pPr marL="508000" lvl="1" indent="-276225" eaLnBrk="0" hangingPunct="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620713" algn="l"/>
              </a:tabLst>
              <a:defRPr/>
            </a:pPr>
            <a:r>
              <a:rPr lang="en-US" sz="2600" dirty="0">
                <a:latin typeface="Arial" pitchFamily="34" charset="0"/>
              </a:rPr>
              <a:t>Organize two mini-workshops to develop an initial set of priorities</a:t>
            </a:r>
          </a:p>
          <a:p>
            <a:pPr marL="508000" lvl="1" indent="-276225" eaLnBrk="0" hangingPunct="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620713" algn="l"/>
              </a:tabLst>
              <a:defRPr/>
            </a:pPr>
            <a:r>
              <a:rPr lang="en-US" sz="2600" dirty="0">
                <a:latin typeface="Arial" pitchFamily="34" charset="0"/>
              </a:rPr>
              <a:t>Present results of the mini-workshops to the ICMSSR and FCMSSR</a:t>
            </a:r>
          </a:p>
          <a:p>
            <a:pPr marL="508000" lvl="1" indent="-276225" eaLnBrk="0" hangingPunct="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620713" algn="l"/>
              </a:tabLst>
              <a:defRPr/>
            </a:pPr>
            <a:r>
              <a:rPr lang="en-US" sz="2600" dirty="0">
                <a:latin typeface="Arial" pitchFamily="34" charset="0"/>
              </a:rPr>
              <a:t>Establish a working group, likely under the Committee for Environmental Services, Operations, and Research Needs (CESORN)</a:t>
            </a:r>
          </a:p>
          <a:p>
            <a:pPr marL="508000" lvl="1" indent="-276225" eaLnBrk="0" hangingPunct="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620713" algn="l"/>
              </a:tabLst>
              <a:defRPr/>
            </a:pPr>
            <a:r>
              <a:rPr lang="en-US" sz="2600" dirty="0">
                <a:latin typeface="Arial" pitchFamily="34" charset="0"/>
              </a:rPr>
              <a:t>Use working group to execute agreed-upon priorities</a:t>
            </a:r>
            <a:endParaRPr lang="en-US" sz="2600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ext Box 2"/>
          <p:cNvSpPr txBox="1">
            <a:spLocks noChangeArrowheads="1"/>
          </p:cNvSpPr>
          <p:nvPr/>
        </p:nvSpPr>
        <p:spPr bwMode="auto">
          <a:xfrm>
            <a:off x="4876800" y="1981200"/>
            <a:ext cx="40386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lnSpc>
                <a:spcPct val="55000"/>
              </a:lnSpc>
              <a:spcBef>
                <a:spcPct val="50000"/>
              </a:spcBef>
              <a:spcAft>
                <a:spcPct val="30000"/>
              </a:spcAft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46082" name="Text Box 6"/>
          <p:cNvSpPr txBox="1">
            <a:spLocks noChangeArrowheads="1"/>
          </p:cNvSpPr>
          <p:nvPr/>
        </p:nvSpPr>
        <p:spPr bwMode="auto">
          <a:xfrm>
            <a:off x="663575" y="198438"/>
            <a:ext cx="7802563" cy="646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600"/>
              <a:t>Conference Materials Available</a:t>
            </a:r>
          </a:p>
        </p:txBody>
      </p:sp>
      <p:pic>
        <p:nvPicPr>
          <p:cNvPr id="8" name="Picture 5" descr="OFCM home page screen captu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4000" y="1797050"/>
            <a:ext cx="4054475" cy="3103563"/>
          </a:xfrm>
          <a:prstGeom prst="rect">
            <a:avLst/>
          </a:prstGeom>
          <a:noFill/>
          <a:effectLst>
            <a:outerShdw blurRad="50800" dist="190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6084" name="Text Box 6"/>
          <p:cNvSpPr txBox="1">
            <a:spLocks noChangeArrowheads="1"/>
          </p:cNvSpPr>
          <p:nvPr/>
        </p:nvSpPr>
        <p:spPr bwMode="auto">
          <a:xfrm>
            <a:off x="4470400" y="1716088"/>
            <a:ext cx="4559300" cy="32940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/>
            <a:r>
              <a:rPr lang="en-US" sz="2600"/>
              <a:t>Presentations and other material will be available on the OFCM web site shortly after the IHC.</a:t>
            </a:r>
          </a:p>
          <a:p>
            <a:pPr eaLnBrk="0" hangingPunct="0"/>
            <a:endParaRPr lang="en-US" sz="2600"/>
          </a:p>
          <a:p>
            <a:pPr eaLnBrk="0" hangingPunct="0"/>
            <a:r>
              <a:rPr lang="en-US" sz="2600"/>
              <a:t>Click on “Special Projects” and navigate to the</a:t>
            </a:r>
            <a:br>
              <a:rPr lang="en-US" sz="2600"/>
            </a:br>
            <a:r>
              <a:rPr lang="en-US" sz="2600"/>
              <a:t>64th IHC.</a:t>
            </a:r>
          </a:p>
        </p:txBody>
      </p:sp>
      <p:sp>
        <p:nvSpPr>
          <p:cNvPr id="46085" name="Text Box 7"/>
          <p:cNvSpPr txBox="1">
            <a:spLocks noChangeArrowheads="1"/>
          </p:cNvSpPr>
          <p:nvPr/>
        </p:nvSpPr>
        <p:spPr bwMode="auto">
          <a:xfrm>
            <a:off x="1649413" y="5538788"/>
            <a:ext cx="5870575" cy="7699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4400">
                <a:solidFill>
                  <a:srgbClr val="0000CC"/>
                </a:solidFill>
              </a:rPr>
              <a:t>http://www.ofcm.gov/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 Box 6"/>
          <p:cNvSpPr txBox="1">
            <a:spLocks noChangeArrowheads="1"/>
          </p:cNvSpPr>
          <p:nvPr/>
        </p:nvSpPr>
        <p:spPr bwMode="auto">
          <a:xfrm>
            <a:off x="663575" y="182563"/>
            <a:ext cx="7802563" cy="646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600"/>
              <a:t>Special Recognition</a:t>
            </a:r>
          </a:p>
        </p:txBody>
      </p:sp>
      <p:sp>
        <p:nvSpPr>
          <p:cNvPr id="48130" name="Rectangle 5"/>
          <p:cNvSpPr>
            <a:spLocks noChangeArrowheads="1"/>
          </p:cNvSpPr>
          <p:nvPr/>
        </p:nvSpPr>
        <p:spPr bwMode="auto">
          <a:xfrm>
            <a:off x="409575" y="1044575"/>
            <a:ext cx="8305800" cy="547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Aft>
                <a:spcPts val="600"/>
              </a:spcAft>
            </a:pPr>
            <a:r>
              <a:rPr lang="en-US" sz="2600"/>
              <a:t>WG/Tropical Cyclone Research</a:t>
            </a:r>
            <a:br>
              <a:rPr lang="en-US" sz="2600"/>
            </a:br>
            <a:r>
              <a:rPr lang="en-US"/>
              <a:t>(Frank Marks, Ron Ferek, and members)</a:t>
            </a:r>
            <a:endParaRPr lang="en-US" sz="2600"/>
          </a:p>
          <a:p>
            <a:pPr marL="342900" indent="-342900" algn="ctr" eaLnBrk="0" hangingPunct="0">
              <a:spcAft>
                <a:spcPts val="600"/>
              </a:spcAft>
            </a:pPr>
            <a:r>
              <a:rPr lang="en-US" sz="2600"/>
              <a:t>WG/Hurricane and Winter Storms Ops</a:t>
            </a:r>
          </a:p>
          <a:p>
            <a:pPr marL="342900" indent="-342900" algn="ctr" eaLnBrk="0" hangingPunct="0">
              <a:spcAft>
                <a:spcPts val="600"/>
              </a:spcAft>
            </a:pPr>
            <a:r>
              <a:rPr lang="en-US" sz="2600"/>
              <a:t>Bill Read, Director, NHC</a:t>
            </a:r>
          </a:p>
          <a:p>
            <a:pPr marL="342900" indent="-342900" algn="ctr" eaLnBrk="0" hangingPunct="0">
              <a:spcAft>
                <a:spcPts val="600"/>
              </a:spcAft>
            </a:pPr>
            <a:r>
              <a:rPr lang="en-US" sz="2600"/>
              <a:t>Speakers, Session Leaders, Moderators, and Panelists</a:t>
            </a:r>
          </a:p>
          <a:p>
            <a:pPr marL="342900" indent="-342900" algn="ctr" eaLnBrk="0" hangingPunct="0">
              <a:spcAft>
                <a:spcPts val="600"/>
              </a:spcAft>
            </a:pPr>
            <a:r>
              <a:rPr lang="en-US" sz="2600"/>
              <a:t> OFCM and STC Staff</a:t>
            </a:r>
            <a:br>
              <a:rPr lang="en-US" sz="2600"/>
            </a:br>
            <a:r>
              <a:rPr lang="en-US"/>
              <a:t>(Vicki Babcock and Pat Welshinger)</a:t>
            </a:r>
          </a:p>
          <a:p>
            <a:pPr marL="342900" indent="-342900" algn="ctr" eaLnBrk="0" hangingPunct="0">
              <a:spcAft>
                <a:spcPts val="600"/>
              </a:spcAft>
            </a:pPr>
            <a:r>
              <a:rPr lang="en-US" sz="2600"/>
              <a:t>Hilton Savannah Desoto Hotel</a:t>
            </a:r>
            <a:br>
              <a:rPr lang="en-US" sz="2600"/>
            </a:br>
            <a:r>
              <a:rPr lang="en-US" sz="2600"/>
              <a:t>Beth Cowgill and the Staff</a:t>
            </a:r>
          </a:p>
          <a:p>
            <a:pPr marL="342900" indent="-342900" algn="ctr" eaLnBrk="0" hangingPunct="0">
              <a:spcAft>
                <a:spcPts val="600"/>
              </a:spcAft>
            </a:pPr>
            <a:r>
              <a:rPr lang="en-US" sz="2600"/>
              <a:t>Mayor Pro Tem Edna Jackson and Bret Bell, Public Information Director, for the City of </a:t>
            </a:r>
            <a:br>
              <a:rPr lang="en-US" sz="2600"/>
            </a:br>
            <a:r>
              <a:rPr lang="en-US" sz="2600"/>
              <a:t>Savannah, GA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6"/>
          <p:cNvSpPr txBox="1">
            <a:spLocks noChangeArrowheads="1"/>
          </p:cNvSpPr>
          <p:nvPr/>
        </p:nvSpPr>
        <p:spPr bwMode="auto">
          <a:xfrm>
            <a:off x="663575" y="182563"/>
            <a:ext cx="7802563" cy="646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600"/>
              <a:t>Next IHC</a:t>
            </a:r>
          </a:p>
        </p:txBody>
      </p:sp>
      <p:pic>
        <p:nvPicPr>
          <p:cNvPr id="1026" name="Picture 2" descr="C:\Users\Mike\AppData\Local\Microsoft\Windows\Temporary Internet Files\Content.IE5\1TOYRQQO\MCj0189589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54494" y="3293706"/>
            <a:ext cx="5550353" cy="4355301"/>
          </a:xfrm>
          <a:prstGeom prst="rect">
            <a:avLst/>
          </a:prstGeom>
          <a:noFill/>
          <a:effectLst>
            <a:outerShdw blurRad="127000" dist="127000" dir="8100000" algn="tr" rotWithShape="0">
              <a:prstClr val="black">
                <a:alpha val="40000"/>
              </a:prstClr>
            </a:outerShdw>
          </a:effectLst>
          <a:scene3d>
            <a:camera prst="isometricTopUp"/>
            <a:lightRig rig="threePt" dir="t"/>
          </a:scene3d>
        </p:spPr>
      </p:pic>
      <p:sp>
        <p:nvSpPr>
          <p:cNvPr id="50179" name="TextBox 3"/>
          <p:cNvSpPr txBox="1">
            <a:spLocks noChangeArrowheads="1"/>
          </p:cNvSpPr>
          <p:nvPr/>
        </p:nvSpPr>
        <p:spPr bwMode="auto">
          <a:xfrm>
            <a:off x="479425" y="1538288"/>
            <a:ext cx="6632575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200"/>
              <a:t>65</a:t>
            </a:r>
            <a:r>
              <a:rPr lang="en-US" sz="3200" baseline="30000"/>
              <a:t>th</a:t>
            </a:r>
            <a:r>
              <a:rPr lang="en-US" sz="3200"/>
              <a:t> Interdepartmental Hurricane Conference</a:t>
            </a:r>
          </a:p>
          <a:p>
            <a:pPr eaLnBrk="0" hangingPunct="0"/>
            <a:endParaRPr lang="en-US" sz="2800"/>
          </a:p>
          <a:p>
            <a:pPr eaLnBrk="0" hangingPunct="0"/>
            <a:r>
              <a:rPr lang="en-US" sz="2800"/>
              <a:t>Greater Miami, FL, Area</a:t>
            </a:r>
          </a:p>
        </p:txBody>
      </p:sp>
      <p:pic>
        <p:nvPicPr>
          <p:cNvPr id="50180" name="Picture 3" descr="C:\Users\Mike\AppData\Local\Microsoft\Windows\Temporary Internet Files\Content.IE5\RNYXTIST\MCj04325860000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77025" y="3894138"/>
            <a:ext cx="1828800" cy="182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2"/>
          <p:cNvSpPr txBox="1">
            <a:spLocks noChangeArrowheads="1"/>
          </p:cNvSpPr>
          <p:nvPr/>
        </p:nvSpPr>
        <p:spPr bwMode="auto">
          <a:xfrm>
            <a:off x="4876800" y="1981200"/>
            <a:ext cx="40386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1233488" y="1292225"/>
            <a:ext cx="6697662" cy="1027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5000"/>
              </a:lnSpc>
            </a:pPr>
            <a:r>
              <a:rPr lang="en-US" sz="3600"/>
              <a:t>Mr. Samuel P. Williamson</a:t>
            </a:r>
          </a:p>
          <a:p>
            <a:pPr algn="ctr" eaLnBrk="0" hangingPunct="0">
              <a:lnSpc>
                <a:spcPct val="95000"/>
              </a:lnSpc>
            </a:pPr>
            <a:r>
              <a:rPr lang="en-US" sz="2800"/>
              <a:t>Federal Coordinator for Meteorology</a:t>
            </a:r>
          </a:p>
        </p:txBody>
      </p:sp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4049713" y="3270250"/>
            <a:ext cx="4819650" cy="19081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2000"/>
              <a:t>Conference sponsored and hosted by:</a:t>
            </a:r>
          </a:p>
          <a:p>
            <a:pPr algn="ctr" eaLnBrk="0" hangingPunct="0">
              <a:lnSpc>
                <a:spcPct val="50000"/>
              </a:lnSpc>
            </a:pPr>
            <a:endParaRPr lang="en-US" sz="2000"/>
          </a:p>
          <a:p>
            <a:pPr algn="ctr" eaLnBrk="0" hangingPunct="0">
              <a:lnSpc>
                <a:spcPct val="90000"/>
              </a:lnSpc>
            </a:pPr>
            <a:r>
              <a:rPr lang="en-US" sz="2000"/>
              <a:t>The Office of the Federal Coordinator for Meteorological Services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2000"/>
              <a:t>and Supporting Research</a:t>
            </a:r>
            <a:r>
              <a:rPr lang="en-US" sz="2000" b="0"/>
              <a:t>      </a:t>
            </a:r>
          </a:p>
          <a:p>
            <a:pPr algn="ctr" eaLnBrk="0" hangingPunct="0">
              <a:lnSpc>
                <a:spcPct val="90000"/>
              </a:lnSpc>
            </a:pPr>
            <a:endParaRPr lang="en-US" sz="2000"/>
          </a:p>
        </p:txBody>
      </p:sp>
      <p:sp>
        <p:nvSpPr>
          <p:cNvPr id="18436" name="Rectangle 5"/>
          <p:cNvSpPr>
            <a:spLocks noChangeArrowheads="1"/>
          </p:cNvSpPr>
          <p:nvPr/>
        </p:nvSpPr>
        <p:spPr bwMode="auto">
          <a:xfrm>
            <a:off x="393700" y="5381625"/>
            <a:ext cx="8362950" cy="1331913"/>
          </a:xfrm>
          <a:prstGeom prst="rect">
            <a:avLst/>
          </a:prstGeom>
          <a:noFill/>
          <a:ln w="28575">
            <a:solidFill>
              <a:srgbClr val="00008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20000"/>
              </a:lnSpc>
            </a:pPr>
            <a:r>
              <a:rPr lang="en-US" sz="2800">
                <a:solidFill>
                  <a:srgbClr val="0000CC"/>
                </a:solidFill>
              </a:rPr>
              <a:t>64</a:t>
            </a:r>
            <a:r>
              <a:rPr lang="en-US" sz="2800" baseline="30000">
                <a:solidFill>
                  <a:srgbClr val="0000CC"/>
                </a:solidFill>
              </a:rPr>
              <a:t>th</a:t>
            </a:r>
            <a:r>
              <a:rPr lang="en-US" sz="2800">
                <a:solidFill>
                  <a:srgbClr val="0000CC"/>
                </a:solidFill>
              </a:rPr>
              <a:t> Interdepartmental Hurricane Conference</a:t>
            </a:r>
          </a:p>
          <a:p>
            <a:pPr algn="ctr" eaLnBrk="0" hangingPunct="0"/>
            <a:r>
              <a:rPr lang="en-US" sz="2200" i="1">
                <a:solidFill>
                  <a:srgbClr val="0000CC"/>
                </a:solidFill>
              </a:rPr>
              <a:t>“Meeting Operational Needs through Comprehensive Tropical Cyclone Research and Development”</a:t>
            </a:r>
          </a:p>
        </p:txBody>
      </p:sp>
      <p:sp>
        <p:nvSpPr>
          <p:cNvPr id="18437" name="Text Box 6"/>
          <p:cNvSpPr txBox="1">
            <a:spLocks noChangeArrowheads="1"/>
          </p:cNvSpPr>
          <p:nvPr/>
        </p:nvSpPr>
        <p:spPr bwMode="auto">
          <a:xfrm>
            <a:off x="663575" y="198438"/>
            <a:ext cx="7802563" cy="646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600"/>
              <a:t>Closing Remarks</a:t>
            </a:r>
          </a:p>
        </p:txBody>
      </p:sp>
      <p:pic>
        <p:nvPicPr>
          <p:cNvPr id="3079" name="Picture 10" descr="TRCbill232_M2"/>
          <p:cNvPicPr>
            <a:picLocks noChangeAspect="1" noChangeArrowheads="1"/>
          </p:cNvPicPr>
          <p:nvPr/>
        </p:nvPicPr>
        <p:blipFill>
          <a:blip r:embed="rId3"/>
          <a:srcRect t="17781" r="18103"/>
          <a:stretch>
            <a:fillRect/>
          </a:stretch>
        </p:blipFill>
        <p:spPr bwMode="auto">
          <a:xfrm>
            <a:off x="361950" y="2619375"/>
            <a:ext cx="3267075" cy="2622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8439" name="Picture 40" descr="OFCM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21325" y="2671763"/>
            <a:ext cx="18764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ChangeArrowheads="1"/>
          </p:cNvSpPr>
          <p:nvPr/>
        </p:nvSpPr>
        <p:spPr bwMode="auto">
          <a:xfrm>
            <a:off x="4257675" y="1920875"/>
            <a:ext cx="4224338" cy="22479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tabLst>
                <a:tab pos="4572000" algn="l"/>
              </a:tabLst>
            </a:pPr>
            <a:r>
              <a:rPr lang="en-US" sz="2800"/>
              <a:t>Thank you for attending and participating in the</a:t>
            </a:r>
            <a:br>
              <a:rPr lang="en-US" sz="2800"/>
            </a:br>
            <a:r>
              <a:rPr lang="en-US" sz="2800"/>
              <a:t>64th Interdepartmental Hurricane Conference!</a:t>
            </a:r>
          </a:p>
        </p:txBody>
      </p:sp>
      <p:sp>
        <p:nvSpPr>
          <p:cNvPr id="52226" name="Text Box 5"/>
          <p:cNvSpPr txBox="1">
            <a:spLocks noChangeArrowheads="1"/>
          </p:cNvSpPr>
          <p:nvPr/>
        </p:nvSpPr>
        <p:spPr bwMode="auto">
          <a:xfrm>
            <a:off x="647700" y="139700"/>
            <a:ext cx="7802563" cy="706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4000"/>
              <a:t>The 64th IHC is adjourned</a:t>
            </a:r>
          </a:p>
        </p:txBody>
      </p:sp>
      <p:sp>
        <p:nvSpPr>
          <p:cNvPr id="52227" name="Text Box 7"/>
          <p:cNvSpPr txBox="1">
            <a:spLocks noChangeArrowheads="1"/>
          </p:cNvSpPr>
          <p:nvPr/>
        </p:nvSpPr>
        <p:spPr bwMode="auto">
          <a:xfrm>
            <a:off x="3754438" y="4702175"/>
            <a:ext cx="5230812" cy="7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tabLst>
                <a:tab pos="4572000" algn="l"/>
              </a:tabLst>
            </a:pPr>
            <a:r>
              <a:rPr lang="en-US" sz="2000"/>
              <a:t>On behalf of the Office of the Federal Coordinator for Meteorology, </a:t>
            </a:r>
          </a:p>
        </p:txBody>
      </p:sp>
      <p:sp>
        <p:nvSpPr>
          <p:cNvPr id="52228" name="Text Box 8"/>
          <p:cNvSpPr txBox="1">
            <a:spLocks noChangeArrowheads="1"/>
          </p:cNvSpPr>
          <p:nvPr/>
        </p:nvSpPr>
        <p:spPr bwMode="auto">
          <a:xfrm>
            <a:off x="3875088" y="5500688"/>
            <a:ext cx="4989512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tabLst>
                <a:tab pos="4572000" algn="l"/>
              </a:tabLst>
            </a:pPr>
            <a:r>
              <a:rPr lang="en-US" sz="3400" i="1">
                <a:solidFill>
                  <a:schemeClr val="accent2"/>
                </a:solidFill>
              </a:rPr>
              <a:t>Have a safe trip home!</a:t>
            </a:r>
          </a:p>
        </p:txBody>
      </p:sp>
      <p:pic>
        <p:nvPicPr>
          <p:cNvPr id="7" name="Picture 10" descr="TRCbill232_M2"/>
          <p:cNvPicPr>
            <a:picLocks noChangeAspect="1" noChangeArrowheads="1"/>
          </p:cNvPicPr>
          <p:nvPr/>
        </p:nvPicPr>
        <p:blipFill>
          <a:blip r:embed="rId3"/>
          <a:srcRect l="24103" t="17781" r="18103"/>
          <a:stretch>
            <a:fillRect/>
          </a:stretch>
        </p:blipFill>
        <p:spPr bwMode="auto">
          <a:xfrm>
            <a:off x="217488" y="1846263"/>
            <a:ext cx="3425825" cy="3897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2"/>
          <p:cNvSpPr txBox="1">
            <a:spLocks noChangeArrowheads="1"/>
          </p:cNvSpPr>
          <p:nvPr/>
        </p:nvSpPr>
        <p:spPr bwMode="auto">
          <a:xfrm>
            <a:off x="4876800" y="1981200"/>
            <a:ext cx="40386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lnSpc>
                <a:spcPct val="55000"/>
              </a:lnSpc>
              <a:spcBef>
                <a:spcPct val="50000"/>
              </a:spcBef>
              <a:spcAft>
                <a:spcPct val="30000"/>
              </a:spcAft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20482" name="Text Box 6"/>
          <p:cNvSpPr txBox="1">
            <a:spLocks noChangeArrowheads="1"/>
          </p:cNvSpPr>
          <p:nvPr/>
        </p:nvSpPr>
        <p:spPr bwMode="auto">
          <a:xfrm>
            <a:off x="663575" y="198438"/>
            <a:ext cx="7802563" cy="646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600"/>
              <a:t>Overview</a:t>
            </a:r>
          </a:p>
        </p:txBody>
      </p:sp>
      <p:sp>
        <p:nvSpPr>
          <p:cNvPr id="20483" name="TextBox 9"/>
          <p:cNvSpPr txBox="1">
            <a:spLocks noChangeArrowheads="1"/>
          </p:cNvSpPr>
          <p:nvPr/>
        </p:nvSpPr>
        <p:spPr bwMode="auto">
          <a:xfrm>
            <a:off x="1349375" y="1873250"/>
            <a:ext cx="703580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Aft>
                <a:spcPts val="1200"/>
              </a:spcAft>
              <a:buFont typeface="Arial" charset="0"/>
              <a:buChar char="•"/>
            </a:pPr>
            <a:r>
              <a:rPr lang="en-US" sz="3200"/>
              <a:t> Motivation and Objectives </a:t>
            </a:r>
          </a:p>
          <a:p>
            <a:pPr eaLnBrk="0" hangingPunct="0">
              <a:spcAft>
                <a:spcPts val="1200"/>
              </a:spcAft>
              <a:buFont typeface="Arial" charset="0"/>
              <a:buChar char="•"/>
            </a:pPr>
            <a:r>
              <a:rPr lang="en-US" sz="3200"/>
              <a:t> Conference Highlights</a:t>
            </a:r>
          </a:p>
          <a:p>
            <a:pPr eaLnBrk="0" hangingPunct="0">
              <a:spcAft>
                <a:spcPts val="1200"/>
              </a:spcAft>
              <a:buFont typeface="Arial" charset="0"/>
              <a:buChar char="•"/>
            </a:pPr>
            <a:r>
              <a:rPr lang="en-US" sz="3200"/>
              <a:t> Next Steps</a:t>
            </a:r>
          </a:p>
          <a:p>
            <a:pPr eaLnBrk="0" hangingPunct="0">
              <a:spcAft>
                <a:spcPts val="1200"/>
              </a:spcAft>
              <a:buFont typeface="Arial" charset="0"/>
              <a:buChar char="•"/>
            </a:pPr>
            <a:r>
              <a:rPr lang="en-US" sz="3200"/>
              <a:t> Conference Materials</a:t>
            </a:r>
          </a:p>
          <a:p>
            <a:pPr eaLnBrk="0" hangingPunct="0">
              <a:spcAft>
                <a:spcPts val="1200"/>
              </a:spcAft>
              <a:buFont typeface="Arial" charset="0"/>
              <a:buChar char="•"/>
            </a:pPr>
            <a:r>
              <a:rPr lang="en-US" sz="3200"/>
              <a:t> Special Recognition</a:t>
            </a:r>
          </a:p>
          <a:p>
            <a:pPr eaLnBrk="0" hangingPunct="0">
              <a:spcAft>
                <a:spcPts val="1200"/>
              </a:spcAft>
              <a:buFont typeface="Arial" charset="0"/>
              <a:buChar char="•"/>
            </a:pPr>
            <a:r>
              <a:rPr lang="en-US" sz="3200"/>
              <a:t> Location of the Next IHC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08000" y="1465263"/>
            <a:ext cx="8113713" cy="4935537"/>
          </a:xfrm>
        </p:spPr>
        <p:txBody>
          <a:bodyPr/>
          <a:lstStyle/>
          <a:p>
            <a:pPr marL="230188" indent="-230188">
              <a:spcBef>
                <a:spcPct val="10000"/>
              </a:spcBef>
              <a:spcAft>
                <a:spcPct val="10000"/>
              </a:spcAft>
            </a:pPr>
            <a:r>
              <a:rPr lang="en-US" sz="2500" b="1" smtClean="0"/>
              <a:t>Improve operational capability to provide services to help prevent loss of life and injuries</a:t>
            </a:r>
          </a:p>
          <a:p>
            <a:pPr lvl="1">
              <a:spcBef>
                <a:spcPct val="10000"/>
              </a:spcBef>
              <a:spcAft>
                <a:spcPct val="10000"/>
              </a:spcAft>
            </a:pPr>
            <a:r>
              <a:rPr lang="en-US" sz="2500" b="1" smtClean="0"/>
              <a:t>Minimize the nation’s vulnerability to nature’s most destructive forces</a:t>
            </a:r>
          </a:p>
          <a:p>
            <a:pPr lvl="1">
              <a:spcBef>
                <a:spcPct val="10000"/>
              </a:spcBef>
              <a:spcAft>
                <a:spcPct val="10000"/>
              </a:spcAft>
            </a:pPr>
            <a:r>
              <a:rPr lang="en-US" sz="2500" b="1" smtClean="0"/>
              <a:t>Enable a strong homeland defense through a safe overseas presence</a:t>
            </a:r>
          </a:p>
          <a:p>
            <a:pPr marL="230188" indent="-230188">
              <a:spcBef>
                <a:spcPct val="10000"/>
              </a:spcBef>
              <a:spcAft>
                <a:spcPct val="10000"/>
              </a:spcAft>
            </a:pPr>
            <a:r>
              <a:rPr lang="en-US" sz="2500" b="1" smtClean="0"/>
              <a:t>Build upon synergies and collaboration in the tropical cyclone community</a:t>
            </a:r>
          </a:p>
          <a:p>
            <a:pPr marL="230188" indent="-230188">
              <a:spcBef>
                <a:spcPct val="10000"/>
              </a:spcBef>
              <a:spcAft>
                <a:spcPct val="10000"/>
              </a:spcAft>
            </a:pPr>
            <a:r>
              <a:rPr lang="en-US" sz="2500" b="1" smtClean="0"/>
              <a:t>Continue to improve observations, modeling, forecaster tools, and incorporation of social science results into operations to improve services to myriad stakeholders</a:t>
            </a:r>
          </a:p>
        </p:txBody>
      </p:sp>
      <p:sp>
        <p:nvSpPr>
          <p:cNvPr id="22530" name="Text Box 4"/>
          <p:cNvSpPr txBox="1">
            <a:spLocks noChangeArrowheads="1"/>
          </p:cNvSpPr>
          <p:nvPr/>
        </p:nvSpPr>
        <p:spPr bwMode="auto">
          <a:xfrm>
            <a:off x="649288" y="198438"/>
            <a:ext cx="7802562" cy="646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600"/>
              <a:t>Why Are We Here?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84225" y="1363663"/>
            <a:ext cx="8083550" cy="5380037"/>
          </a:xfrm>
        </p:spPr>
        <p:txBody>
          <a:bodyPr/>
          <a:lstStyle/>
          <a:p>
            <a:pPr marL="230188" indent="-230188">
              <a:spcBef>
                <a:spcPct val="10000"/>
              </a:spcBef>
              <a:spcAft>
                <a:spcPct val="10000"/>
              </a:spcAft>
            </a:pPr>
            <a:r>
              <a:rPr lang="en-US" sz="2400" b="1" smtClean="0"/>
              <a:t>Review the Nation’s tropical cyclone forecasting and warning program</a:t>
            </a:r>
          </a:p>
          <a:p>
            <a:pPr lvl="1">
              <a:spcBef>
                <a:spcPct val="10000"/>
              </a:spcBef>
              <a:spcAft>
                <a:spcPct val="10000"/>
              </a:spcAft>
            </a:pPr>
            <a:r>
              <a:rPr lang="en-US" sz="2400" b="1" smtClean="0"/>
              <a:t>Address actions from previous IHC</a:t>
            </a:r>
          </a:p>
          <a:p>
            <a:pPr lvl="1">
              <a:spcBef>
                <a:spcPct val="10000"/>
              </a:spcBef>
              <a:spcAft>
                <a:spcPct val="10000"/>
              </a:spcAft>
            </a:pPr>
            <a:r>
              <a:rPr lang="en-US" sz="2400" b="1" smtClean="0"/>
              <a:t>Update the National Hurricane Operations Plan for 2010</a:t>
            </a:r>
          </a:p>
          <a:p>
            <a:pPr marL="230188" indent="-230188">
              <a:spcBef>
                <a:spcPct val="10000"/>
              </a:spcBef>
              <a:spcAft>
                <a:spcPct val="10000"/>
              </a:spcAft>
            </a:pPr>
            <a:r>
              <a:rPr lang="en-US" sz="2400" b="1" smtClean="0"/>
              <a:t>Review an assessment of tropical cyclone research and development activities and their contributions toward the forecasting and warning centers’ operational priorities</a:t>
            </a:r>
          </a:p>
          <a:p>
            <a:pPr marL="230188" indent="-230188">
              <a:spcBef>
                <a:spcPct val="10000"/>
              </a:spcBef>
              <a:spcAft>
                <a:spcPct val="10000"/>
              </a:spcAft>
            </a:pPr>
            <a:r>
              <a:rPr lang="en-US" sz="2400" b="1" smtClean="0"/>
              <a:t>Review Joint Hurricane Testbed (JHT) projects and recognize candidates that may be successfully transitioned into operations</a:t>
            </a:r>
          </a:p>
        </p:txBody>
      </p:sp>
      <p:sp>
        <p:nvSpPr>
          <p:cNvPr id="24578" name="Text Box 4"/>
          <p:cNvSpPr txBox="1">
            <a:spLocks noChangeArrowheads="1"/>
          </p:cNvSpPr>
          <p:nvPr/>
        </p:nvSpPr>
        <p:spPr bwMode="auto">
          <a:xfrm>
            <a:off x="649288" y="198438"/>
            <a:ext cx="7802562" cy="646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600"/>
              <a:t>Conference Objectives</a:t>
            </a:r>
          </a:p>
        </p:txBody>
      </p:sp>
      <p:pic>
        <p:nvPicPr>
          <p:cNvPr id="24579" name="Picture 5" descr="C:\Program Files\Microsoft Office\MEDIA\OFFICE12\Bullets\BD21301_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7800" y="1557338"/>
            <a:ext cx="4254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5" descr="C:\Program Files\Microsoft Office\MEDIA\OFFICE12\Bullets\BD21301_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7800" y="5156200"/>
            <a:ext cx="4254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 descr="C:\Program Files\Microsoft Office\MEDIA\OFFICE12\Bullets\BD21301_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7800" y="3617913"/>
            <a:ext cx="4254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4063" y="1741488"/>
            <a:ext cx="7940675" cy="5002212"/>
          </a:xfrm>
        </p:spPr>
        <p:txBody>
          <a:bodyPr/>
          <a:lstStyle/>
          <a:p>
            <a:pPr marL="230188" indent="-230188">
              <a:spcBef>
                <a:spcPct val="10000"/>
              </a:spcBef>
              <a:spcAft>
                <a:spcPct val="10000"/>
              </a:spcAft>
            </a:pPr>
            <a:r>
              <a:rPr lang="en-US" sz="2400" b="1" smtClean="0"/>
              <a:t>Examine aspects of the hurricane forecasting and warning process and ongoing social sciences-related research to aid in improved stakeholder / user response </a:t>
            </a:r>
            <a:r>
              <a:rPr lang="en-US" sz="2400" smtClean="0"/>
              <a:t> </a:t>
            </a:r>
            <a:endParaRPr lang="en-US" sz="2400" b="1" smtClean="0"/>
          </a:p>
          <a:p>
            <a:pPr marL="230188" indent="-230188">
              <a:spcBef>
                <a:spcPct val="10000"/>
              </a:spcBef>
              <a:spcAft>
                <a:spcPct val="10000"/>
              </a:spcAft>
            </a:pPr>
            <a:r>
              <a:rPr lang="en-US" sz="2400" b="1" smtClean="0"/>
              <a:t>Build upon tropical cyclone partnerships, leveraging agency capabilities to meet the operational needs of the tropical cyclone forecasting and warning centers</a:t>
            </a:r>
            <a:endParaRPr lang="en-US" sz="2400" smtClean="0"/>
          </a:p>
        </p:txBody>
      </p:sp>
      <p:sp>
        <p:nvSpPr>
          <p:cNvPr id="26626" name="Text Box 4"/>
          <p:cNvSpPr txBox="1">
            <a:spLocks noChangeArrowheads="1"/>
          </p:cNvSpPr>
          <p:nvPr/>
        </p:nvSpPr>
        <p:spPr bwMode="auto">
          <a:xfrm>
            <a:off x="649288" y="198438"/>
            <a:ext cx="7802562" cy="646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600"/>
              <a:t>Conference Objectives</a:t>
            </a:r>
          </a:p>
        </p:txBody>
      </p:sp>
      <p:pic>
        <p:nvPicPr>
          <p:cNvPr id="26627" name="Picture 5" descr="C:\Program Files\Microsoft Office\MEDIA\OFFICE12\Bullets\BD21301_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7800" y="1862138"/>
            <a:ext cx="4254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5" descr="C:\Program Files\Microsoft Office\MEDIA\OFFICE12\Bullets\BD21301_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4150" y="3436938"/>
            <a:ext cx="4254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ChangeArrowheads="1"/>
          </p:cNvSpPr>
          <p:nvPr/>
        </p:nvSpPr>
        <p:spPr bwMode="auto">
          <a:xfrm>
            <a:off x="109538" y="6019800"/>
            <a:ext cx="8915400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 i="1"/>
              <a:t>Welcome from the City of Savannah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98488" y="1260475"/>
            <a:ext cx="7975600" cy="1052513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b="1" smtClean="0"/>
              <a:t>The Honorable Edna Jackson</a:t>
            </a:r>
          </a:p>
          <a:p>
            <a:pPr>
              <a:spcBef>
                <a:spcPct val="0"/>
              </a:spcBef>
            </a:pPr>
            <a:r>
              <a:rPr lang="en-US" sz="2600" b="1" smtClean="0"/>
              <a:t>Mayor Pro Tem, Savannah, Georgia</a:t>
            </a:r>
          </a:p>
          <a:p>
            <a:pPr>
              <a:spcBef>
                <a:spcPct val="0"/>
              </a:spcBef>
            </a:pPr>
            <a:endParaRPr lang="en-US" sz="1000" b="1" smtClean="0"/>
          </a:p>
        </p:txBody>
      </p:sp>
      <p:sp>
        <p:nvSpPr>
          <p:cNvPr id="28675" name="Text Box 4"/>
          <p:cNvSpPr txBox="1">
            <a:spLocks noChangeArrowheads="1"/>
          </p:cNvSpPr>
          <p:nvPr/>
        </p:nvSpPr>
        <p:spPr bwMode="auto">
          <a:xfrm>
            <a:off x="649288" y="198438"/>
            <a:ext cx="7802562" cy="646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600"/>
              <a:t>Conference Highlights</a:t>
            </a:r>
          </a:p>
        </p:txBody>
      </p:sp>
      <p:pic>
        <p:nvPicPr>
          <p:cNvPr id="4101" name="Picture 14" descr="Springtime in Savannah, Georg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57888" y="2960688"/>
            <a:ext cx="2781300" cy="20986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103" name="Picture 22" descr="Mayor Pro Tem Edna Jacks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95650" y="2486025"/>
            <a:ext cx="2438400" cy="30480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4" descr="http://www.savcvb.com/images/downloads/ecards/20060717_14230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5" y="2970213"/>
            <a:ext cx="2771775" cy="2079625"/>
          </a:xfrm>
          <a:prstGeom prst="rect">
            <a:avLst/>
          </a:prstGeom>
          <a:noFill/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2"/>
          <p:cNvSpPr txBox="1">
            <a:spLocks noChangeArrowheads="1"/>
          </p:cNvSpPr>
          <p:nvPr/>
        </p:nvSpPr>
        <p:spPr bwMode="auto">
          <a:xfrm>
            <a:off x="663575" y="198438"/>
            <a:ext cx="7802563" cy="646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600"/>
              <a:t>Conference Highlights</a:t>
            </a:r>
          </a:p>
        </p:txBody>
      </p:sp>
      <p:sp>
        <p:nvSpPr>
          <p:cNvPr id="30722" name="Text Box 4"/>
          <p:cNvSpPr txBox="1">
            <a:spLocks noChangeArrowheads="1"/>
          </p:cNvSpPr>
          <p:nvPr/>
        </p:nvSpPr>
        <p:spPr bwMode="auto">
          <a:xfrm>
            <a:off x="4765675" y="2078038"/>
            <a:ext cx="4132263" cy="21955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15000"/>
              </a:spcBef>
              <a:spcAft>
                <a:spcPct val="15000"/>
              </a:spcAft>
            </a:pPr>
            <a:r>
              <a:rPr lang="en-US" sz="3200"/>
              <a:t>Mr. William Craig Fugate</a:t>
            </a:r>
          </a:p>
          <a:p>
            <a:pPr algn="ctr" eaLnBrk="0" hangingPunct="0">
              <a:spcBef>
                <a:spcPct val="15000"/>
              </a:spcBef>
              <a:spcAft>
                <a:spcPct val="15000"/>
              </a:spcAft>
            </a:pPr>
            <a:r>
              <a:rPr lang="en-US" sz="2200"/>
              <a:t>Administrator of the Federal Emergency Management Agency (DHS/FEMA)</a:t>
            </a:r>
            <a:endParaRPr lang="en-US" sz="2200" i="1"/>
          </a:p>
        </p:txBody>
      </p:sp>
      <p:pic>
        <p:nvPicPr>
          <p:cNvPr id="19461" name="Picture 8" descr="t_wfuga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4513" y="1828800"/>
            <a:ext cx="3584575" cy="37274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24" name="Picture 10" descr="800px-FEMA_logo_sv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48275" y="4354513"/>
            <a:ext cx="3167063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2"/>
          <p:cNvSpPr txBox="1">
            <a:spLocks noChangeArrowheads="1"/>
          </p:cNvSpPr>
          <p:nvPr/>
        </p:nvSpPr>
        <p:spPr bwMode="auto">
          <a:xfrm>
            <a:off x="663575" y="198438"/>
            <a:ext cx="7802563" cy="646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600"/>
              <a:t>Conference Highlights</a:t>
            </a:r>
          </a:p>
        </p:txBody>
      </p:sp>
      <p:sp>
        <p:nvSpPr>
          <p:cNvPr id="32770" name="Text Box 4"/>
          <p:cNvSpPr txBox="1">
            <a:spLocks noChangeArrowheads="1"/>
          </p:cNvSpPr>
          <p:nvPr/>
        </p:nvSpPr>
        <p:spPr bwMode="auto">
          <a:xfrm>
            <a:off x="4533900" y="1890713"/>
            <a:ext cx="4132263" cy="2082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spcAft>
                <a:spcPct val="20000"/>
              </a:spcAft>
            </a:pPr>
            <a:r>
              <a:rPr lang="en-US" sz="3200"/>
              <a:t>Ms. Monica Medina</a:t>
            </a:r>
          </a:p>
          <a:p>
            <a:pPr algn="ctr" eaLnBrk="0" hangingPunct="0">
              <a:spcBef>
                <a:spcPct val="20000"/>
              </a:spcBef>
              <a:spcAft>
                <a:spcPct val="20000"/>
              </a:spcAft>
            </a:pPr>
            <a:r>
              <a:rPr lang="en-US" sz="2200"/>
              <a:t>Principal Deputy Under Secretary of Commerce for Oceans and Atmosphere (DOC/NOAA)</a:t>
            </a:r>
            <a:endParaRPr lang="en-US"/>
          </a:p>
        </p:txBody>
      </p:sp>
      <p:pic>
        <p:nvPicPr>
          <p:cNvPr id="32771" name="Picture 10" descr="NOAA%20seal%20-%20ultra%20high%20quality%20cop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76938" y="4216400"/>
            <a:ext cx="1246187" cy="1246188"/>
          </a:xfrm>
          <a:prstGeom prst="rect">
            <a:avLst/>
          </a:prstGeom>
          <a:noFill/>
          <a:ln w="28575">
            <a:solidFill>
              <a:srgbClr val="000080"/>
            </a:solidFill>
            <a:miter lim="800000"/>
            <a:headEnd/>
            <a:tailEnd/>
          </a:ln>
        </p:spPr>
      </p:pic>
      <p:pic>
        <p:nvPicPr>
          <p:cNvPr id="20486" name="Picture 12" descr="MonicaMedin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57263" y="1781175"/>
            <a:ext cx="2647950" cy="398938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2_summaries">
  <a:themeElements>
    <a:clrScheme name="02_summaries.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02_summaries.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73038" marR="0" indent="-173038" algn="l" defTabSz="914400" rtl="0" eaLnBrk="0" fontAlgn="base" latinLnBrk="0" hangingPunct="0">
          <a:lnSpc>
            <a:spcPct val="55000"/>
          </a:lnSpc>
          <a:spcBef>
            <a:spcPct val="30000"/>
          </a:spcBef>
          <a:spcAft>
            <a:spcPct val="30000"/>
          </a:spcAft>
          <a:buClrTx/>
          <a:buSzTx/>
          <a:buFontTx/>
          <a:buNone/>
          <a:tabLst>
            <a:tab pos="4572000" algn="l"/>
          </a:tabLst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73038" marR="0" indent="-173038" algn="l" defTabSz="914400" rtl="0" eaLnBrk="0" fontAlgn="base" latinLnBrk="0" hangingPunct="0">
          <a:lnSpc>
            <a:spcPct val="55000"/>
          </a:lnSpc>
          <a:spcBef>
            <a:spcPct val="30000"/>
          </a:spcBef>
          <a:spcAft>
            <a:spcPct val="30000"/>
          </a:spcAft>
          <a:buClrTx/>
          <a:buSzTx/>
          <a:buFontTx/>
          <a:buNone/>
          <a:tabLst>
            <a:tab pos="4572000" algn="l"/>
          </a:tabLst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02_summaries.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2_summaries.pp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2_summaries.pp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2_summaries.pp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2_summaries.pp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2_summaries.pp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2_summaries.pp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19115</TotalTime>
  <Words>926</Words>
  <Application>Microsoft Office PowerPoint</Application>
  <PresentationFormat>On-screen Show (4:3)</PresentationFormat>
  <Paragraphs>132</Paragraphs>
  <Slides>21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Times New Roman</vt:lpstr>
      <vt:lpstr>02_summaries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>OFCM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OFCM</dc:creator>
  <cp:lastModifiedBy>markw</cp:lastModifiedBy>
  <cp:revision>1173</cp:revision>
  <cp:lastPrinted>2003-03-07T14:34:22Z</cp:lastPrinted>
  <dcterms:created xsi:type="dcterms:W3CDTF">2000-07-17T19:13:09Z</dcterms:created>
  <dcterms:modified xsi:type="dcterms:W3CDTF">2010-03-23T15:00:33Z</dcterms:modified>
</cp:coreProperties>
</file>