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28" r:id="rId2"/>
    <p:sldId id="301" r:id="rId3"/>
    <p:sldId id="347" r:id="rId4"/>
    <p:sldId id="319" r:id="rId5"/>
    <p:sldId id="304" r:id="rId6"/>
    <p:sldId id="324" r:id="rId7"/>
    <p:sldId id="344" r:id="rId8"/>
    <p:sldId id="345" r:id="rId9"/>
    <p:sldId id="346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B2B2B2"/>
    <a:srgbClr val="000099"/>
    <a:srgbClr val="FFFF00"/>
    <a:srgbClr val="FF3300"/>
    <a:srgbClr val="00CC00"/>
    <a:srgbClr val="EAEAEA"/>
    <a:srgbClr val="66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21816" autoAdjust="0"/>
    <p:restoredTop sz="94676" autoAdjust="0"/>
  </p:normalViewPr>
  <p:slideViewPr>
    <p:cSldViewPr>
      <p:cViewPr>
        <p:scale>
          <a:sx n="66" d="100"/>
          <a:sy n="66" d="100"/>
        </p:scale>
        <p:origin x="-894" y="-198"/>
      </p:cViewPr>
      <p:guideLst>
        <p:guide orient="horz" pos="211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1488" y="-7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72A454B-DF60-4A31-84E3-AA4F529F3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9BD2E40-0B76-4E8A-95C4-0FD54D40E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990600"/>
            <a:ext cx="86868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>
              <a:latin typeface="Times New Roman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0" y="6272213"/>
            <a:ext cx="9144000" cy="579437"/>
          </a:xfrm>
          <a:prstGeom prst="rect">
            <a:avLst/>
          </a:prstGeom>
          <a:solidFill>
            <a:srgbClr val="5F5F5F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49263" y="6430963"/>
            <a:ext cx="5646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b="1">
                <a:solidFill>
                  <a:schemeClr val="bg1"/>
                </a:solidFill>
              </a:rPr>
              <a:t>OFCM-Sponsored Working Group for Tropical Cyclone Research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8451850" y="6553200"/>
            <a:ext cx="6159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9FF208AD-2388-4686-9702-BDD5997CA168}" type="slidenum">
              <a:rPr lang="en-US" sz="1000" b="1">
                <a:solidFill>
                  <a:schemeClr val="bg1"/>
                </a:solidFill>
              </a:rPr>
              <a:pPr algn="r">
                <a:defRPr/>
              </a:pPr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8" name="Text Box 9"/>
          <p:cNvSpPr txBox="1">
            <a:spLocks noChangeArrowheads="1"/>
          </p:cNvSpPr>
          <p:nvPr userDrawn="1"/>
        </p:nvSpPr>
        <p:spPr bwMode="auto">
          <a:xfrm>
            <a:off x="6705600" y="6384925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b="1" i="1">
                <a:solidFill>
                  <a:schemeClr val="bg1"/>
                </a:solidFill>
                <a:latin typeface="Arial Black" pitchFamily="34" charset="0"/>
              </a:rPr>
              <a:t>WG/TCR</a:t>
            </a:r>
            <a:endParaRPr lang="en-US" sz="1200" i="1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20875"/>
            <a:ext cx="7772400" cy="1889126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685800"/>
            <a:ext cx="86868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>
              <a:latin typeface="Times New Roman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0" y="6272213"/>
            <a:ext cx="9144000" cy="579437"/>
          </a:xfrm>
          <a:prstGeom prst="rect">
            <a:avLst/>
          </a:prstGeom>
          <a:solidFill>
            <a:srgbClr val="5F5F5F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ext Box 7"/>
          <p:cNvSpPr txBox="1">
            <a:spLocks noChangeArrowheads="1"/>
          </p:cNvSpPr>
          <p:nvPr userDrawn="1"/>
        </p:nvSpPr>
        <p:spPr bwMode="auto">
          <a:xfrm>
            <a:off x="449263" y="6430963"/>
            <a:ext cx="5646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b="1">
                <a:solidFill>
                  <a:schemeClr val="bg1"/>
                </a:solidFill>
              </a:rPr>
              <a:t>OFCM-Sponsored Working Group for Tropical Cyclone Research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8451850" y="6553200"/>
            <a:ext cx="6159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8996D5FB-B80E-4637-880F-DD2E4E31E5AA}" type="slidenum">
              <a:rPr lang="en-US" sz="1000" b="1">
                <a:solidFill>
                  <a:schemeClr val="bg1"/>
                </a:solidFill>
              </a:rPr>
              <a:pPr algn="r">
                <a:defRPr/>
              </a:pPr>
              <a:t>‹#›</a:t>
            </a:fld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8" name="Text Box 9"/>
          <p:cNvSpPr txBox="1">
            <a:spLocks noChangeArrowheads="1"/>
          </p:cNvSpPr>
          <p:nvPr userDrawn="1"/>
        </p:nvSpPr>
        <p:spPr bwMode="auto">
          <a:xfrm>
            <a:off x="6705600" y="6384925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b="1" i="1">
                <a:solidFill>
                  <a:schemeClr val="bg1"/>
                </a:solidFill>
                <a:latin typeface="Arial Black" pitchFamily="34" charset="0"/>
              </a:rPr>
              <a:t>WG/TCR</a:t>
            </a:r>
            <a:endParaRPr lang="en-US" sz="1200" i="1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50242-ED1D-490F-989D-59CE7EF3B57E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1616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4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1616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03D6F-018F-4509-B7E6-C4E529F0C45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9ADEF-C550-465F-B927-50D661EE1D5B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70B3F-298C-41D1-9FD4-706EB3AC7880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3053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6300" y="1600200"/>
            <a:ext cx="43053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F749E-1609-4464-875C-8AA9A62F94D0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ith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762000" y="1600200"/>
            <a:ext cx="7696200" cy="1066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762000" y="2819400"/>
            <a:ext cx="3810000" cy="2895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4724400" y="2819400"/>
            <a:ext cx="3733800" cy="2895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762000" y="5715000"/>
            <a:ext cx="7696200" cy="53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55D71-48EE-4F2A-85A2-3E07228B5FD4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228600"/>
            <a:ext cx="6172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Presentation Title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US" sz="1000" b="0" kern="120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975FCE1F-4C87-4DFB-90B6-4720943558BF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228600" y="1524000"/>
            <a:ext cx="86868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>
              <a:latin typeface="Times New Roman" charset="0"/>
            </a:endParaRPr>
          </a:p>
        </p:txBody>
      </p:sp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739063" y="228600"/>
            <a:ext cx="1201737" cy="1201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32" name="Picture 12" descr="doc_logo"/>
          <p:cNvPicPr>
            <a:picLocks noChangeAspect="1" noChangeArrowheads="1"/>
          </p:cNvPicPr>
          <p:nvPr userDrawn="1"/>
        </p:nvPicPr>
        <p:blipFill>
          <a:blip r:embed="rId11"/>
          <a:srcRect/>
          <a:stretch>
            <a:fillRect/>
          </a:stretch>
        </p:blipFill>
        <p:spPr bwMode="auto">
          <a:xfrm>
            <a:off x="228600" y="228600"/>
            <a:ext cx="1219200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68" r:id="rId3"/>
    <p:sldLayoutId id="2147483667" r:id="rId4"/>
    <p:sldLayoutId id="2147483666" r:id="rId5"/>
    <p:sldLayoutId id="2147483665" r:id="rId6"/>
    <p:sldLayoutId id="2147483664" r:id="rId7"/>
    <p:sldLayoutId id="2147483663" r:id="rId8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6200" y="1981200"/>
            <a:ext cx="4495800" cy="2667000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ts val="725"/>
              </a:spcBef>
              <a:spcAft>
                <a:spcPts val="125"/>
              </a:spcAft>
            </a:pPr>
            <a:r>
              <a:rPr lang="en-US" smtClean="0">
                <a:latin typeface="Arial Black" pitchFamily="34" charset="0"/>
              </a:rPr>
              <a:t>Working Group/Tropical Cyclone Research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5029200"/>
            <a:ext cx="9144000" cy="1143000"/>
          </a:xfrm>
        </p:spPr>
        <p:txBody>
          <a:bodyPr anchor="ctr" anchorCtr="1"/>
          <a:lstStyle/>
          <a:p>
            <a:pPr marL="0" indent="0" algn="ctr">
              <a:buFontTx/>
              <a:buNone/>
            </a:pPr>
            <a:r>
              <a:rPr lang="en-US" sz="2600" b="1" dirty="0" smtClean="0">
                <a:latin typeface="Arial Black" pitchFamily="34" charset="0"/>
              </a:rPr>
              <a:t>Final Plenary Session</a:t>
            </a:r>
          </a:p>
        </p:txBody>
      </p:sp>
      <p:pic>
        <p:nvPicPr>
          <p:cNvPr id="12291" name="Picture 5" descr="Web Page hurricane-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1674813"/>
            <a:ext cx="4114800" cy="3278187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3"/>
          <p:cNvSpPr>
            <a:spLocks noChangeArrowheads="1"/>
          </p:cNvSpPr>
          <p:nvPr/>
        </p:nvSpPr>
        <p:spPr bwMode="auto">
          <a:xfrm>
            <a:off x="2590800" y="152400"/>
            <a:ext cx="39399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 dirty="0" smtClean="0"/>
              <a:t>Tropical </a:t>
            </a:r>
            <a:r>
              <a:rPr lang="en-US" sz="2800" b="1" dirty="0"/>
              <a:t>Cyclone R&amp;D</a:t>
            </a:r>
          </a:p>
        </p:txBody>
      </p:sp>
      <p:sp>
        <p:nvSpPr>
          <p:cNvPr id="56324" name="Rectangle 21"/>
          <p:cNvSpPr>
            <a:spLocks noChangeArrowheads="1"/>
          </p:cNvSpPr>
          <p:nvPr/>
        </p:nvSpPr>
        <p:spPr bwMode="auto">
          <a:xfrm>
            <a:off x="0" y="762000"/>
            <a:ext cx="9144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10000"/>
              </a:spcBef>
              <a:spcAft>
                <a:spcPct val="10000"/>
              </a:spcAft>
              <a:buFontTx/>
              <a:buChar char="•"/>
            </a:pPr>
            <a:r>
              <a:rPr lang="en-US" b="1" dirty="0"/>
              <a:t>Was first-ever snapshot analysis of all identified agency R&amp;D efforts mapped against:</a:t>
            </a:r>
          </a:p>
          <a:p>
            <a:pPr marL="742950" lvl="1" indent="-285750" eaLnBrk="0" hangingPunct="0">
              <a:spcBef>
                <a:spcPct val="10000"/>
              </a:spcBef>
              <a:spcAft>
                <a:spcPct val="10000"/>
              </a:spcAft>
              <a:buFontTx/>
              <a:buChar char="–"/>
            </a:pPr>
            <a:r>
              <a:rPr lang="en-US" sz="1800" b="1" dirty="0"/>
              <a:t>Research needs (Table 2)</a:t>
            </a:r>
          </a:p>
          <a:p>
            <a:pPr marL="742950" lvl="1" indent="-285750" eaLnBrk="0" hangingPunct="0">
              <a:spcBef>
                <a:spcPct val="10000"/>
              </a:spcBef>
              <a:spcAft>
                <a:spcPct val="10000"/>
              </a:spcAft>
              <a:buFontTx/>
              <a:buChar char="–"/>
            </a:pPr>
            <a:r>
              <a:rPr lang="en-US" sz="1800" b="1" dirty="0"/>
              <a:t>Operational priorities of TC forecasting and warning centers (Table 1</a:t>
            </a:r>
            <a:r>
              <a:rPr lang="en-US" sz="1800" b="1" dirty="0" smtClean="0"/>
              <a:t>)</a:t>
            </a:r>
            <a:endParaRPr lang="en-US" sz="1800" b="1" dirty="0"/>
          </a:p>
        </p:txBody>
      </p:sp>
      <p:grpSp>
        <p:nvGrpSpPr>
          <p:cNvPr id="34" name="Group 43"/>
          <p:cNvGrpSpPr>
            <a:grpSpLocks/>
          </p:cNvGrpSpPr>
          <p:nvPr/>
        </p:nvGrpSpPr>
        <p:grpSpPr bwMode="auto">
          <a:xfrm>
            <a:off x="0" y="2209800"/>
            <a:ext cx="9144000" cy="1905000"/>
            <a:chOff x="0" y="4307231"/>
            <a:chExt cx="9144000" cy="1905000"/>
          </a:xfrm>
        </p:grpSpPr>
        <p:sp>
          <p:nvSpPr>
            <p:cNvPr id="35" name="Rectangle 2"/>
            <p:cNvSpPr txBox="1">
              <a:spLocks noChangeArrowheads="1"/>
            </p:cNvSpPr>
            <p:nvPr/>
          </p:nvSpPr>
          <p:spPr bwMode="auto">
            <a:xfrm>
              <a:off x="0" y="5831231"/>
              <a:ext cx="914400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 eaLnBrk="0" hangingPunct="0">
                <a:spcBef>
                  <a:spcPct val="25000"/>
                </a:spcBef>
                <a:spcAft>
                  <a:spcPct val="25000"/>
                </a:spcAft>
              </a:pPr>
              <a:endParaRPr lang="en-US" sz="1600" b="1" i="1">
                <a:solidFill>
                  <a:srgbClr val="000099"/>
                </a:solidFill>
              </a:endParaRPr>
            </a:p>
          </p:txBody>
        </p:sp>
        <p:sp>
          <p:nvSpPr>
            <p:cNvPr id="36" name="Rectangle 12"/>
            <p:cNvSpPr>
              <a:spLocks noChangeArrowheads="1"/>
            </p:cNvSpPr>
            <p:nvPr/>
          </p:nvSpPr>
          <p:spPr bwMode="auto">
            <a:xfrm>
              <a:off x="6512560" y="6113383"/>
              <a:ext cx="782320" cy="988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7" name="Group 34"/>
            <p:cNvGrpSpPr>
              <a:grpSpLocks/>
            </p:cNvGrpSpPr>
            <p:nvPr/>
          </p:nvGrpSpPr>
          <p:grpSpPr bwMode="auto">
            <a:xfrm>
              <a:off x="3200400" y="4331044"/>
              <a:ext cx="2819400" cy="1881187"/>
              <a:chOff x="2209800" y="4291013"/>
              <a:chExt cx="3129280" cy="1881187"/>
            </a:xfrm>
          </p:grpSpPr>
          <p:grpSp>
            <p:nvGrpSpPr>
              <p:cNvPr id="51" name="Group 3"/>
              <p:cNvGrpSpPr>
                <a:grpSpLocks/>
              </p:cNvGrpSpPr>
              <p:nvPr/>
            </p:nvGrpSpPr>
            <p:grpSpPr bwMode="auto">
              <a:xfrm>
                <a:off x="2209800" y="4291013"/>
                <a:ext cx="3129280" cy="1862667"/>
                <a:chOff x="566" y="591"/>
                <a:chExt cx="3600" cy="2345"/>
              </a:xfrm>
            </p:grpSpPr>
            <p:pic>
              <p:nvPicPr>
                <p:cNvPr id="54" name="Picture 4" descr="Figure 4a_Research Mapped to JTWC Priorities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l="2597" t="17618" r="2597" b="7062"/>
                <a:stretch>
                  <a:fillRect/>
                </a:stretch>
              </p:blipFill>
              <p:spPr bwMode="auto">
                <a:xfrm>
                  <a:off x="566" y="591"/>
                  <a:ext cx="3600" cy="2345"/>
                </a:xfrm>
                <a:prstGeom prst="rect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55" name="Oval 5"/>
                <p:cNvSpPr>
                  <a:spLocks noChangeArrowheads="1"/>
                </p:cNvSpPr>
                <p:nvPr/>
              </p:nvSpPr>
              <p:spPr bwMode="auto">
                <a:xfrm>
                  <a:off x="1622" y="1960"/>
                  <a:ext cx="864" cy="652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Oval 6"/>
                <p:cNvSpPr>
                  <a:spLocks noChangeArrowheads="1"/>
                </p:cNvSpPr>
                <p:nvPr/>
              </p:nvSpPr>
              <p:spPr bwMode="auto">
                <a:xfrm>
                  <a:off x="2582" y="2352"/>
                  <a:ext cx="288" cy="260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2" name="Rectangle 11"/>
              <p:cNvSpPr>
                <a:spLocks noChangeArrowheads="1"/>
              </p:cNvSpPr>
              <p:nvPr/>
            </p:nvSpPr>
            <p:spPr bwMode="auto">
              <a:xfrm>
                <a:off x="3383280" y="6042476"/>
                <a:ext cx="502920" cy="988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Rectangle 2"/>
              <p:cNvSpPr txBox="1">
                <a:spLocks noChangeArrowheads="1"/>
              </p:cNvSpPr>
              <p:nvPr/>
            </p:nvSpPr>
            <p:spPr bwMode="auto">
              <a:xfrm>
                <a:off x="2534920" y="5925080"/>
                <a:ext cx="2286000" cy="2471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 eaLnBrk="0" hangingPunct="0">
                  <a:spcBef>
                    <a:spcPct val="25000"/>
                  </a:spcBef>
                  <a:spcAft>
                    <a:spcPct val="25000"/>
                  </a:spcAft>
                </a:pPr>
                <a:r>
                  <a:rPr lang="en-US" sz="1400" b="1"/>
                  <a:t>JTWC Priorities</a:t>
                </a:r>
              </a:p>
            </p:txBody>
          </p:sp>
        </p:grpSp>
        <p:grpSp>
          <p:nvGrpSpPr>
            <p:cNvPr id="38" name="Group 4"/>
            <p:cNvGrpSpPr>
              <a:grpSpLocks/>
            </p:cNvGrpSpPr>
            <p:nvPr/>
          </p:nvGrpSpPr>
          <p:grpSpPr bwMode="auto">
            <a:xfrm>
              <a:off x="152400" y="4307231"/>
              <a:ext cx="2819400" cy="1905000"/>
              <a:chOff x="566" y="1036"/>
              <a:chExt cx="3744" cy="2431"/>
            </a:xfrm>
          </p:grpSpPr>
          <p:pic>
            <p:nvPicPr>
              <p:cNvPr id="46" name="Picture 5" descr="Figure 3_M-Y by Detailed Research Categories"/>
              <p:cNvPicPr>
                <a:picLocks noChangeAspect="1" noChangeArrowheads="1"/>
              </p:cNvPicPr>
              <p:nvPr/>
            </p:nvPicPr>
            <p:blipFill>
              <a:blip r:embed="rId3"/>
              <a:srcRect l="2939" t="18640" r="3012" b="6796"/>
              <a:stretch>
                <a:fillRect/>
              </a:stretch>
            </p:blipFill>
            <p:spPr bwMode="auto">
              <a:xfrm>
                <a:off x="566" y="1036"/>
                <a:ext cx="3744" cy="2431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</p:pic>
          <p:sp>
            <p:nvSpPr>
              <p:cNvPr id="47" name="Oval 6"/>
              <p:cNvSpPr>
                <a:spLocks noChangeArrowheads="1"/>
              </p:cNvSpPr>
              <p:nvPr/>
            </p:nvSpPr>
            <p:spPr bwMode="auto">
              <a:xfrm>
                <a:off x="2390" y="2861"/>
                <a:ext cx="288" cy="26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Oval 7"/>
              <p:cNvSpPr>
                <a:spLocks noChangeArrowheads="1"/>
              </p:cNvSpPr>
              <p:nvPr/>
            </p:nvSpPr>
            <p:spPr bwMode="auto">
              <a:xfrm>
                <a:off x="3014" y="2861"/>
                <a:ext cx="288" cy="26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Oval 8"/>
              <p:cNvSpPr>
                <a:spLocks noChangeArrowheads="1"/>
              </p:cNvSpPr>
              <p:nvPr/>
            </p:nvSpPr>
            <p:spPr bwMode="auto">
              <a:xfrm>
                <a:off x="1478" y="2926"/>
                <a:ext cx="336" cy="196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Oval 9"/>
              <p:cNvSpPr>
                <a:spLocks noChangeArrowheads="1"/>
              </p:cNvSpPr>
              <p:nvPr/>
            </p:nvSpPr>
            <p:spPr bwMode="auto">
              <a:xfrm>
                <a:off x="3446" y="2992"/>
                <a:ext cx="144" cy="13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9" name="Group 36"/>
            <p:cNvGrpSpPr>
              <a:grpSpLocks/>
            </p:cNvGrpSpPr>
            <p:nvPr/>
          </p:nvGrpSpPr>
          <p:grpSpPr bwMode="auto">
            <a:xfrm>
              <a:off x="6172200" y="4343400"/>
              <a:ext cx="2819400" cy="1868831"/>
              <a:chOff x="4363720" y="4303369"/>
              <a:chExt cx="3129280" cy="1868831"/>
            </a:xfrm>
          </p:grpSpPr>
          <p:grpSp>
            <p:nvGrpSpPr>
              <p:cNvPr id="40" name="Group 39"/>
              <p:cNvGrpSpPr>
                <a:grpSpLocks/>
              </p:cNvGrpSpPr>
              <p:nvPr/>
            </p:nvGrpSpPr>
            <p:grpSpPr bwMode="auto">
              <a:xfrm>
                <a:off x="4363720" y="4303369"/>
                <a:ext cx="3129280" cy="1850311"/>
                <a:chOff x="566" y="2048"/>
                <a:chExt cx="3600" cy="2277"/>
              </a:xfrm>
            </p:grpSpPr>
            <p:pic>
              <p:nvPicPr>
                <p:cNvPr id="43" name="Picture 8" descr="Figure 4b_Research Mapped to NHC-CPHC Priorities"/>
                <p:cNvPicPr>
                  <a:picLocks noChangeAspect="1" noChangeArrowheads="1"/>
                </p:cNvPicPr>
                <p:nvPr/>
              </p:nvPicPr>
              <p:blipFill>
                <a:blip r:embed="rId4"/>
                <a:srcRect l="2740" t="14891" r="4109" b="6538"/>
                <a:stretch>
                  <a:fillRect/>
                </a:stretch>
              </p:blipFill>
              <p:spPr bwMode="auto">
                <a:xfrm>
                  <a:off x="566" y="2048"/>
                  <a:ext cx="3600" cy="2277"/>
                </a:xfrm>
                <a:prstGeom prst="rect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44" name="Oval 9"/>
                <p:cNvSpPr>
                  <a:spLocks noChangeArrowheads="1"/>
                </p:cNvSpPr>
                <p:nvPr/>
              </p:nvSpPr>
              <p:spPr bwMode="auto">
                <a:xfrm>
                  <a:off x="1238" y="3378"/>
                  <a:ext cx="864" cy="652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Oval 10"/>
                <p:cNvSpPr>
                  <a:spLocks noChangeArrowheads="1"/>
                </p:cNvSpPr>
                <p:nvPr/>
              </p:nvSpPr>
              <p:spPr bwMode="auto">
                <a:xfrm>
                  <a:off x="2678" y="3769"/>
                  <a:ext cx="288" cy="261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1" name="Rectangle 12"/>
              <p:cNvSpPr>
                <a:spLocks noChangeArrowheads="1"/>
              </p:cNvSpPr>
              <p:nvPr/>
            </p:nvSpPr>
            <p:spPr bwMode="auto">
              <a:xfrm>
                <a:off x="5425440" y="6042476"/>
                <a:ext cx="782320" cy="988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Rectangle 2"/>
              <p:cNvSpPr txBox="1">
                <a:spLocks noChangeArrowheads="1"/>
              </p:cNvSpPr>
              <p:nvPr/>
            </p:nvSpPr>
            <p:spPr bwMode="auto">
              <a:xfrm>
                <a:off x="4648200" y="5925080"/>
                <a:ext cx="2413000" cy="2471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 eaLnBrk="0" hangingPunct="0">
                  <a:spcBef>
                    <a:spcPct val="25000"/>
                  </a:spcBef>
                  <a:spcAft>
                    <a:spcPct val="25000"/>
                  </a:spcAft>
                </a:pPr>
                <a:r>
                  <a:rPr lang="en-US" sz="1400" b="1"/>
                  <a:t>NHC / CPHC Priorities</a:t>
                </a:r>
              </a:p>
            </p:txBody>
          </p:sp>
        </p:grpSp>
      </p:grpSp>
      <p:sp>
        <p:nvSpPr>
          <p:cNvPr id="57" name="Rectangle 21"/>
          <p:cNvSpPr>
            <a:spLocks noChangeArrowheads="1"/>
          </p:cNvSpPr>
          <p:nvPr/>
        </p:nvSpPr>
        <p:spPr bwMode="auto">
          <a:xfrm>
            <a:off x="0" y="4267200"/>
            <a:ext cx="914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10000"/>
              </a:spcBef>
              <a:spcAft>
                <a:spcPct val="10000"/>
              </a:spcAft>
              <a:buFontTx/>
              <a:buChar char="•"/>
            </a:pPr>
            <a:r>
              <a:rPr lang="en-US" b="1" dirty="0" smtClean="0"/>
              <a:t>Periodic process needed and useful</a:t>
            </a:r>
          </a:p>
          <a:p>
            <a:pPr marL="742950" lvl="1" indent="-285750" eaLnBrk="0" hangingPunct="0">
              <a:spcBef>
                <a:spcPct val="10000"/>
              </a:spcBef>
              <a:spcAft>
                <a:spcPct val="10000"/>
              </a:spcAft>
              <a:buFontTx/>
              <a:buChar char="–"/>
            </a:pPr>
            <a:r>
              <a:rPr lang="en-US" sz="1800" b="1" dirty="0" smtClean="0"/>
              <a:t>TC community attending IHC supported work of the WG/TCR</a:t>
            </a:r>
          </a:p>
          <a:p>
            <a:pPr marL="742950" lvl="1" indent="-285750" eaLnBrk="0" hangingPunct="0">
              <a:spcBef>
                <a:spcPct val="10000"/>
              </a:spcBef>
              <a:spcAft>
                <a:spcPct val="10000"/>
              </a:spcAft>
              <a:buFontTx/>
              <a:buChar char="–"/>
            </a:pPr>
            <a:r>
              <a:rPr lang="en-US" sz="1800" b="1" dirty="0" smtClean="0"/>
              <a:t>Engages operational and research communities</a:t>
            </a:r>
          </a:p>
          <a:p>
            <a:pPr marL="742950" lvl="1" indent="-285750" eaLnBrk="0" hangingPunct="0">
              <a:spcBef>
                <a:spcPct val="10000"/>
              </a:spcBef>
              <a:spcAft>
                <a:spcPct val="10000"/>
              </a:spcAft>
              <a:buFontTx/>
              <a:buChar char="–"/>
            </a:pPr>
            <a:r>
              <a:rPr lang="en-US" sz="1800" b="1" dirty="0" smtClean="0"/>
              <a:t>Next compilation of TC projects and mapping will use FY10 data</a:t>
            </a:r>
          </a:p>
          <a:p>
            <a:pPr marL="285750" indent="-285750" eaLnBrk="0" hangingPunct="0">
              <a:spcBef>
                <a:spcPct val="10000"/>
              </a:spcBef>
              <a:spcAft>
                <a:spcPct val="10000"/>
              </a:spcAft>
              <a:buFont typeface="Arial" pitchFamily="34" charset="0"/>
              <a:buChar char="•"/>
            </a:pPr>
            <a:r>
              <a:rPr lang="en-US" b="1" dirty="0" smtClean="0"/>
              <a:t>Need to raise awareness of WG/TCR work</a:t>
            </a:r>
          </a:p>
          <a:p>
            <a:pPr marL="800100" lvl="1" indent="-342900" eaLnBrk="0" hangingPunct="0">
              <a:spcBef>
                <a:spcPct val="10000"/>
              </a:spcBef>
              <a:spcAft>
                <a:spcPct val="10000"/>
              </a:spcAft>
              <a:buFontTx/>
              <a:buChar char="•"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4"/>
          <p:cNvSpPr>
            <a:spLocks noChangeArrowheads="1"/>
          </p:cNvSpPr>
          <p:nvPr/>
        </p:nvSpPr>
        <p:spPr bwMode="auto">
          <a:xfrm>
            <a:off x="2209800" y="2697163"/>
            <a:ext cx="471475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6000" b="1" dirty="0" smtClean="0"/>
              <a:t>QUESTIONS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4"/>
          <p:cNvSpPr>
            <a:spLocks noChangeArrowheads="1"/>
          </p:cNvSpPr>
          <p:nvPr/>
        </p:nvSpPr>
        <p:spPr bwMode="auto">
          <a:xfrm>
            <a:off x="2561402" y="2697163"/>
            <a:ext cx="399179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6000" b="1" dirty="0" smtClean="0"/>
              <a:t>BACKUPS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ChangeArrowheads="1"/>
          </p:cNvSpPr>
          <p:nvPr/>
        </p:nvSpPr>
        <p:spPr bwMode="auto">
          <a:xfrm>
            <a:off x="1524000" y="152400"/>
            <a:ext cx="5921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/>
              <a:t>Analysis of Tropical Cyclone R&amp;D</a:t>
            </a:r>
          </a:p>
        </p:txBody>
      </p:sp>
      <p:sp>
        <p:nvSpPr>
          <p:cNvPr id="59394" name="Rectangle 4"/>
          <p:cNvSpPr>
            <a:spLocks noChangeArrowheads="1"/>
          </p:cNvSpPr>
          <p:nvPr/>
        </p:nvSpPr>
        <p:spPr bwMode="auto">
          <a:xfrm>
            <a:off x="0" y="4876800"/>
            <a:ext cx="9144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en-US" altLang="ko-KR" sz="1800" b="1">
                <a:ea typeface="Gulim" pitchFamily="34" charset="-127"/>
              </a:rPr>
              <a:t>Figure above summarizes the amount of research activity for each of the detailed research need categories described in Table 2</a:t>
            </a:r>
          </a:p>
          <a:p>
            <a:pPr marL="742950" lvl="1" indent="-285750" eaLnBrk="0" hangingPunct="0">
              <a:spcBef>
                <a:spcPct val="20000"/>
              </a:spcBef>
              <a:spcAft>
                <a:spcPct val="20000"/>
              </a:spcAft>
              <a:buFont typeface="Courier New" pitchFamily="49" charset="0"/>
              <a:buChar char="▬"/>
            </a:pPr>
            <a:r>
              <a:rPr lang="en-US" altLang="ko-KR" sz="1800" b="1">
                <a:ea typeface="Gulim" pitchFamily="34" charset="-127"/>
              </a:rPr>
              <a:t>Investment from multiple agencies for most research areas</a:t>
            </a:r>
          </a:p>
          <a:p>
            <a:pPr marL="342900" indent="-342900" eaLnBrk="0" hangingPunct="0"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en-US" altLang="ko-KR" sz="1800" b="1">
                <a:ea typeface="Gulim" pitchFamily="34" charset="-127"/>
              </a:rPr>
              <a:t>Members of the Working Group did not attempt to evaluate whether there was </a:t>
            </a:r>
            <a:r>
              <a:rPr lang="en-US" altLang="ko-KR" sz="1800" b="1" u="sng">
                <a:ea typeface="Gulim" pitchFamily="34" charset="-127"/>
              </a:rPr>
              <a:t>sufficient</a:t>
            </a:r>
            <a:r>
              <a:rPr lang="en-US" altLang="ko-KR" sz="1800" b="1">
                <a:ea typeface="Gulim" pitchFamily="34" charset="-127"/>
              </a:rPr>
              <a:t> research being conducted in each of the research categories </a:t>
            </a:r>
            <a:endParaRPr lang="en-US" sz="1800" b="1"/>
          </a:p>
        </p:txBody>
      </p:sp>
      <p:grpSp>
        <p:nvGrpSpPr>
          <p:cNvPr id="59395" name="Group 30"/>
          <p:cNvGrpSpPr>
            <a:grpSpLocks/>
          </p:cNvGrpSpPr>
          <p:nvPr/>
        </p:nvGrpSpPr>
        <p:grpSpPr bwMode="auto">
          <a:xfrm>
            <a:off x="1117600" y="762000"/>
            <a:ext cx="6959600" cy="4038600"/>
            <a:chOff x="704" y="480"/>
            <a:chExt cx="4384" cy="2544"/>
          </a:xfrm>
        </p:grpSpPr>
        <p:grpSp>
          <p:nvGrpSpPr>
            <p:cNvPr id="59414" name="Group 26"/>
            <p:cNvGrpSpPr>
              <a:grpSpLocks/>
            </p:cNvGrpSpPr>
            <p:nvPr/>
          </p:nvGrpSpPr>
          <p:grpSpPr bwMode="auto">
            <a:xfrm>
              <a:off x="710" y="480"/>
              <a:ext cx="4378" cy="2304"/>
              <a:chOff x="710" y="576"/>
              <a:chExt cx="4378" cy="2304"/>
            </a:xfrm>
          </p:grpSpPr>
          <p:grpSp>
            <p:nvGrpSpPr>
              <p:cNvPr id="59417" name="Group 24"/>
              <p:cNvGrpSpPr>
                <a:grpSpLocks/>
              </p:cNvGrpSpPr>
              <p:nvPr/>
            </p:nvGrpSpPr>
            <p:grpSpPr bwMode="auto">
              <a:xfrm>
                <a:off x="710" y="576"/>
                <a:ext cx="4330" cy="2256"/>
                <a:chOff x="710" y="576"/>
                <a:chExt cx="4330" cy="2468"/>
              </a:xfrm>
            </p:grpSpPr>
            <p:pic>
              <p:nvPicPr>
                <p:cNvPr id="59419" name="Picture 7" descr="Figure 3_M-Y by Detailed Research Categories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l="2939" t="18640" r="3012" b="6796"/>
                <a:stretch>
                  <a:fillRect/>
                </a:stretch>
              </p:blipFill>
              <p:spPr bwMode="auto">
                <a:xfrm>
                  <a:off x="710" y="576"/>
                  <a:ext cx="4330" cy="2468"/>
                </a:xfrm>
                <a:prstGeom prst="rect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59420" name="Rectangle 23"/>
                <p:cNvSpPr>
                  <a:spLocks noChangeArrowheads="1"/>
                </p:cNvSpPr>
                <p:nvPr/>
              </p:nvSpPr>
              <p:spPr bwMode="auto">
                <a:xfrm>
                  <a:off x="2352" y="2880"/>
                  <a:ext cx="912" cy="14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9418" name="Rectangle 25"/>
              <p:cNvSpPr>
                <a:spLocks noChangeArrowheads="1"/>
              </p:cNvSpPr>
              <p:nvPr/>
            </p:nvSpPr>
            <p:spPr bwMode="auto">
              <a:xfrm>
                <a:off x="4752" y="2784"/>
                <a:ext cx="336" cy="96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415" name="Rectangle 28"/>
            <p:cNvSpPr>
              <a:spLocks noChangeArrowheads="1"/>
            </p:cNvSpPr>
            <p:nvPr/>
          </p:nvSpPr>
          <p:spPr bwMode="auto">
            <a:xfrm>
              <a:off x="704" y="480"/>
              <a:ext cx="4336" cy="254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20" y="2708"/>
              <a:ext cx="4044" cy="1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>
                <a:solidFill>
                  <a:srgbClr val="FFFFFF"/>
                </a:solidFill>
                <a:ea typeface="MS PGothic" pitchFamily="34" charset="-128"/>
              </a:endParaRPr>
            </a:p>
          </p:txBody>
        </p:sp>
      </p:grpSp>
      <p:grpSp>
        <p:nvGrpSpPr>
          <p:cNvPr id="59396" name="Group 31"/>
          <p:cNvGrpSpPr>
            <a:grpSpLocks/>
          </p:cNvGrpSpPr>
          <p:nvPr/>
        </p:nvGrpSpPr>
        <p:grpSpPr bwMode="auto">
          <a:xfrm>
            <a:off x="1582738" y="4038600"/>
            <a:ext cx="6037262" cy="762000"/>
            <a:chOff x="997" y="2544"/>
            <a:chExt cx="3803" cy="480"/>
          </a:xfrm>
        </p:grpSpPr>
        <p:sp>
          <p:nvSpPr>
            <p:cNvPr id="59398" name="AutoShape 6"/>
            <p:cNvSpPr>
              <a:spLocks/>
            </p:cNvSpPr>
            <p:nvPr/>
          </p:nvSpPr>
          <p:spPr bwMode="auto">
            <a:xfrm rot="-5400000">
              <a:off x="1276" y="2314"/>
              <a:ext cx="96" cy="652"/>
            </a:xfrm>
            <a:prstGeom prst="leftBrace">
              <a:avLst>
                <a:gd name="adj1" fmla="val 56597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 sz="1200">
                <a:ea typeface="MS PGothic" pitchFamily="34" charset="-128"/>
              </a:endParaRPr>
            </a:p>
          </p:txBody>
        </p:sp>
        <p:sp>
          <p:nvSpPr>
            <p:cNvPr id="59399" name="Text Box 9"/>
            <p:cNvSpPr txBox="1">
              <a:spLocks noChangeArrowheads="1"/>
            </p:cNvSpPr>
            <p:nvPr/>
          </p:nvSpPr>
          <p:spPr bwMode="auto">
            <a:xfrm>
              <a:off x="997" y="2688"/>
              <a:ext cx="6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i="1">
                  <a:ea typeface="MS PGothic" pitchFamily="34" charset="-128"/>
                </a:rPr>
                <a:t>Intensity / Structure</a:t>
              </a:r>
            </a:p>
          </p:txBody>
        </p:sp>
        <p:sp>
          <p:nvSpPr>
            <p:cNvPr id="59400" name="AutoShape 6"/>
            <p:cNvSpPr>
              <a:spLocks/>
            </p:cNvSpPr>
            <p:nvPr/>
          </p:nvSpPr>
          <p:spPr bwMode="auto">
            <a:xfrm rot="-5400000">
              <a:off x="1855" y="2459"/>
              <a:ext cx="96" cy="362"/>
            </a:xfrm>
            <a:prstGeom prst="leftBrace">
              <a:avLst>
                <a:gd name="adj1" fmla="val 3142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 sz="1200">
                <a:ea typeface="MS PGothic" pitchFamily="34" charset="-128"/>
              </a:endParaRPr>
            </a:p>
          </p:txBody>
        </p:sp>
        <p:sp>
          <p:nvSpPr>
            <p:cNvPr id="59401" name="Text Box 9"/>
            <p:cNvSpPr txBox="1">
              <a:spLocks noChangeArrowheads="1"/>
            </p:cNvSpPr>
            <p:nvPr/>
          </p:nvSpPr>
          <p:spPr bwMode="auto">
            <a:xfrm>
              <a:off x="1577" y="2688"/>
              <a:ext cx="65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i="1">
                  <a:ea typeface="MS PGothic" pitchFamily="34" charset="-128"/>
                </a:rPr>
                <a:t>Track</a:t>
              </a:r>
            </a:p>
          </p:txBody>
        </p:sp>
        <p:sp>
          <p:nvSpPr>
            <p:cNvPr id="59402" name="AutoShape 6"/>
            <p:cNvSpPr>
              <a:spLocks/>
            </p:cNvSpPr>
            <p:nvPr/>
          </p:nvSpPr>
          <p:spPr bwMode="auto">
            <a:xfrm rot="-5400000">
              <a:off x="2290" y="2459"/>
              <a:ext cx="96" cy="362"/>
            </a:xfrm>
            <a:prstGeom prst="leftBrace">
              <a:avLst>
                <a:gd name="adj1" fmla="val 3142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 sz="1200">
                <a:ea typeface="MS PGothic" pitchFamily="34" charset="-128"/>
              </a:endParaRPr>
            </a:p>
          </p:txBody>
        </p:sp>
        <p:sp>
          <p:nvSpPr>
            <p:cNvPr id="59403" name="Text Box 9"/>
            <p:cNvSpPr txBox="1">
              <a:spLocks noChangeArrowheads="1"/>
            </p:cNvSpPr>
            <p:nvPr/>
          </p:nvSpPr>
          <p:spPr bwMode="auto">
            <a:xfrm>
              <a:off x="2012" y="2688"/>
              <a:ext cx="65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i="1">
                  <a:ea typeface="MS PGothic" pitchFamily="34" charset="-128"/>
                </a:rPr>
                <a:t>Genesis</a:t>
              </a:r>
            </a:p>
          </p:txBody>
        </p:sp>
        <p:sp>
          <p:nvSpPr>
            <p:cNvPr id="59404" name="AutoShape 6"/>
            <p:cNvSpPr>
              <a:spLocks/>
            </p:cNvSpPr>
            <p:nvPr/>
          </p:nvSpPr>
          <p:spPr bwMode="auto">
            <a:xfrm rot="-5400000">
              <a:off x="2652" y="2495"/>
              <a:ext cx="96" cy="290"/>
            </a:xfrm>
            <a:prstGeom prst="leftBrace">
              <a:avLst>
                <a:gd name="adj1" fmla="val 25174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 sz="1200">
                <a:ea typeface="MS PGothic" pitchFamily="34" charset="-128"/>
              </a:endParaRPr>
            </a:p>
          </p:txBody>
        </p:sp>
        <p:sp>
          <p:nvSpPr>
            <p:cNvPr id="59405" name="Text Box 9"/>
            <p:cNvSpPr txBox="1">
              <a:spLocks noChangeArrowheads="1"/>
            </p:cNvSpPr>
            <p:nvPr/>
          </p:nvSpPr>
          <p:spPr bwMode="auto">
            <a:xfrm>
              <a:off x="2519" y="2688"/>
              <a:ext cx="36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i="1">
                  <a:ea typeface="MS PGothic" pitchFamily="34" charset="-128"/>
                </a:rPr>
                <a:t>QPF</a:t>
              </a:r>
            </a:p>
          </p:txBody>
        </p:sp>
        <p:sp>
          <p:nvSpPr>
            <p:cNvPr id="59406" name="AutoShape 6"/>
            <p:cNvSpPr>
              <a:spLocks/>
            </p:cNvSpPr>
            <p:nvPr/>
          </p:nvSpPr>
          <p:spPr bwMode="auto">
            <a:xfrm rot="-5400000">
              <a:off x="2942" y="2531"/>
              <a:ext cx="96" cy="217"/>
            </a:xfrm>
            <a:prstGeom prst="leftBrace">
              <a:avLst>
                <a:gd name="adj1" fmla="val 18837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 sz="1200">
                <a:ea typeface="MS PGothic" pitchFamily="34" charset="-128"/>
              </a:endParaRPr>
            </a:p>
          </p:txBody>
        </p:sp>
        <p:sp>
          <p:nvSpPr>
            <p:cNvPr id="59407" name="Text Box 9"/>
            <p:cNvSpPr txBox="1">
              <a:spLocks noChangeArrowheads="1"/>
            </p:cNvSpPr>
            <p:nvPr/>
          </p:nvSpPr>
          <p:spPr bwMode="auto">
            <a:xfrm>
              <a:off x="2758" y="2688"/>
              <a:ext cx="43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i="1">
                  <a:ea typeface="MS PGothic" pitchFamily="34" charset="-128"/>
                </a:rPr>
                <a:t>Surge</a:t>
              </a:r>
            </a:p>
          </p:txBody>
        </p:sp>
        <p:sp>
          <p:nvSpPr>
            <p:cNvPr id="59408" name="Text Box 9"/>
            <p:cNvSpPr txBox="1">
              <a:spLocks noChangeArrowheads="1"/>
            </p:cNvSpPr>
            <p:nvPr/>
          </p:nvSpPr>
          <p:spPr bwMode="auto">
            <a:xfrm>
              <a:off x="2736" y="2851"/>
              <a:ext cx="65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i="1">
                  <a:ea typeface="MS PGothic" pitchFamily="34" charset="-128"/>
                </a:rPr>
                <a:t>[Seasonal]</a:t>
              </a:r>
            </a:p>
          </p:txBody>
        </p:sp>
        <p:sp>
          <p:nvSpPr>
            <p:cNvPr id="59409" name="Line 25"/>
            <p:cNvSpPr>
              <a:spLocks noChangeShapeType="1"/>
            </p:cNvSpPr>
            <p:nvPr/>
          </p:nvSpPr>
          <p:spPr bwMode="auto">
            <a:xfrm flipH="1" flipV="1">
              <a:off x="3134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10" name="AutoShape 6"/>
            <p:cNvSpPr>
              <a:spLocks/>
            </p:cNvSpPr>
            <p:nvPr/>
          </p:nvSpPr>
          <p:spPr bwMode="auto">
            <a:xfrm rot="-5400000">
              <a:off x="3612" y="2187"/>
              <a:ext cx="96" cy="905"/>
            </a:xfrm>
            <a:prstGeom prst="leftBrace">
              <a:avLst>
                <a:gd name="adj1" fmla="val 78559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 sz="1200">
                <a:ea typeface="MS PGothic" pitchFamily="34" charset="-128"/>
              </a:endParaRPr>
            </a:p>
          </p:txBody>
        </p:sp>
        <p:sp>
          <p:nvSpPr>
            <p:cNvPr id="59411" name="Text Box 9"/>
            <p:cNvSpPr txBox="1">
              <a:spLocks noChangeArrowheads="1"/>
            </p:cNvSpPr>
            <p:nvPr/>
          </p:nvSpPr>
          <p:spPr bwMode="auto">
            <a:xfrm>
              <a:off x="3244" y="2688"/>
              <a:ext cx="8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i="1">
                  <a:ea typeface="MS PGothic" pitchFamily="34" charset="-128"/>
                </a:rPr>
                <a:t>Model Development</a:t>
              </a:r>
            </a:p>
          </p:txBody>
        </p:sp>
        <p:sp>
          <p:nvSpPr>
            <p:cNvPr id="59412" name="AutoShape 6"/>
            <p:cNvSpPr>
              <a:spLocks/>
            </p:cNvSpPr>
            <p:nvPr/>
          </p:nvSpPr>
          <p:spPr bwMode="auto">
            <a:xfrm rot="-5400000">
              <a:off x="4354" y="2422"/>
              <a:ext cx="96" cy="435"/>
            </a:xfrm>
            <a:prstGeom prst="leftBrace">
              <a:avLst>
                <a:gd name="adj1" fmla="val 37760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 sz="1200">
                <a:ea typeface="MS PGothic" pitchFamily="34" charset="-128"/>
              </a:endParaRPr>
            </a:p>
          </p:txBody>
        </p:sp>
        <p:sp>
          <p:nvSpPr>
            <p:cNvPr id="59413" name="Text Box 9"/>
            <p:cNvSpPr txBox="1">
              <a:spLocks noChangeArrowheads="1"/>
            </p:cNvSpPr>
            <p:nvPr/>
          </p:nvSpPr>
          <p:spPr bwMode="auto">
            <a:xfrm>
              <a:off x="4077" y="2688"/>
              <a:ext cx="72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i="1">
                  <a:ea typeface="MS PGothic" pitchFamily="34" charset="-128"/>
                </a:rPr>
                <a:t>Obs</a:t>
              </a:r>
            </a:p>
          </p:txBody>
        </p:sp>
      </p:grpSp>
      <p:sp>
        <p:nvSpPr>
          <p:cNvPr id="59397" name="Line 7"/>
          <p:cNvSpPr>
            <a:spLocks noChangeShapeType="1"/>
          </p:cNvSpPr>
          <p:nvPr/>
        </p:nvSpPr>
        <p:spPr bwMode="auto">
          <a:xfrm>
            <a:off x="228600" y="685800"/>
            <a:ext cx="86868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ChangeArrowheads="1"/>
          </p:cNvSpPr>
          <p:nvPr/>
        </p:nvSpPr>
        <p:spPr bwMode="auto">
          <a:xfrm>
            <a:off x="1241425" y="1295400"/>
            <a:ext cx="667385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400" b="1"/>
              <a:t>Closing Comments</a:t>
            </a:r>
          </a:p>
          <a:p>
            <a:pPr algn="ctr"/>
            <a:r>
              <a:rPr lang="en-US" sz="4400" b="1"/>
              <a:t>and</a:t>
            </a:r>
          </a:p>
          <a:p>
            <a:pPr algn="ctr"/>
            <a:r>
              <a:rPr lang="en-US" sz="4400" b="1"/>
              <a:t>Way Ahead for WG/TCR </a:t>
            </a:r>
          </a:p>
        </p:txBody>
      </p:sp>
      <p:sp>
        <p:nvSpPr>
          <p:cNvPr id="88066" name="Rectangle 3"/>
          <p:cNvSpPr>
            <a:spLocks noChangeArrowheads="1"/>
          </p:cNvSpPr>
          <p:nvPr/>
        </p:nvSpPr>
        <p:spPr bwMode="auto">
          <a:xfrm>
            <a:off x="685800" y="3992563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400050" algn="l"/>
              </a:tabLst>
            </a:pPr>
            <a:r>
              <a:rPr lang="en-US" sz="2400" b="1"/>
              <a:t>Dr. Ronald Ferek</a:t>
            </a:r>
          </a:p>
          <a:p>
            <a:pPr algn="ctr">
              <a:tabLst>
                <a:tab pos="400050" algn="l"/>
              </a:tabLst>
            </a:pPr>
            <a:r>
              <a:rPr lang="en-US"/>
              <a:t>Co-Chair, Working Group for Tropical Cyclone Research</a:t>
            </a:r>
          </a:p>
          <a:p>
            <a:pPr algn="ctr">
              <a:tabLst>
                <a:tab pos="400050" algn="l"/>
              </a:tabLst>
            </a:pPr>
            <a:r>
              <a:rPr lang="en-US"/>
              <a:t>and</a:t>
            </a:r>
          </a:p>
          <a:p>
            <a:pPr algn="ctr">
              <a:tabLst>
                <a:tab pos="400050" algn="l"/>
              </a:tabLst>
            </a:pPr>
            <a:r>
              <a:rPr lang="en-US"/>
              <a:t>Program Officer, Marine Meteorology Program, ONR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16"/>
          <p:cNvSpPr>
            <a:spLocks noChangeArrowheads="1"/>
          </p:cNvSpPr>
          <p:nvPr/>
        </p:nvSpPr>
        <p:spPr bwMode="auto">
          <a:xfrm>
            <a:off x="1524000" y="152400"/>
            <a:ext cx="5921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/>
              <a:t>Analysis of Tropical Cyclone R&amp;D</a:t>
            </a:r>
          </a:p>
        </p:txBody>
      </p:sp>
      <p:sp>
        <p:nvSpPr>
          <p:cNvPr id="96259" name="Rectangle 17"/>
          <p:cNvSpPr>
            <a:spLocks noChangeArrowheads="1"/>
          </p:cNvSpPr>
          <p:nvPr/>
        </p:nvSpPr>
        <p:spPr bwMode="auto">
          <a:xfrm>
            <a:off x="2949575" y="838200"/>
            <a:ext cx="3194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altLang="ko-KR" sz="2600" b="1" i="1">
                <a:solidFill>
                  <a:srgbClr val="000099"/>
                </a:solidFill>
                <a:ea typeface="Gulim" pitchFamily="34" charset="-127"/>
              </a:rPr>
              <a:t>Closing Comments</a:t>
            </a:r>
            <a:endParaRPr lang="en-US" altLang="ko-KR" sz="2600" i="1">
              <a:solidFill>
                <a:srgbClr val="000099"/>
              </a:solidFill>
              <a:ea typeface="Gulim" pitchFamily="34" charset="-127"/>
            </a:endParaRPr>
          </a:p>
        </p:txBody>
      </p:sp>
      <p:grpSp>
        <p:nvGrpSpPr>
          <p:cNvPr id="96260" name="Group 43"/>
          <p:cNvGrpSpPr>
            <a:grpSpLocks/>
          </p:cNvGrpSpPr>
          <p:nvPr/>
        </p:nvGrpSpPr>
        <p:grpSpPr bwMode="auto">
          <a:xfrm>
            <a:off x="0" y="4306888"/>
            <a:ext cx="9144000" cy="1905000"/>
            <a:chOff x="0" y="4307231"/>
            <a:chExt cx="9144000" cy="1905000"/>
          </a:xfrm>
        </p:grpSpPr>
        <p:sp>
          <p:nvSpPr>
            <p:cNvPr id="96261" name="Rectangle 2"/>
            <p:cNvSpPr txBox="1">
              <a:spLocks noChangeArrowheads="1"/>
            </p:cNvSpPr>
            <p:nvPr/>
          </p:nvSpPr>
          <p:spPr bwMode="auto">
            <a:xfrm>
              <a:off x="0" y="5831231"/>
              <a:ext cx="914400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 eaLnBrk="0" hangingPunct="0">
                <a:spcBef>
                  <a:spcPct val="25000"/>
                </a:spcBef>
                <a:spcAft>
                  <a:spcPct val="25000"/>
                </a:spcAft>
              </a:pPr>
              <a:endParaRPr lang="en-US" sz="1600" b="1" i="1">
                <a:solidFill>
                  <a:srgbClr val="000099"/>
                </a:solidFill>
              </a:endParaRPr>
            </a:p>
          </p:txBody>
        </p:sp>
        <p:sp>
          <p:nvSpPr>
            <p:cNvPr id="96262" name="Rectangle 12"/>
            <p:cNvSpPr>
              <a:spLocks noChangeArrowheads="1"/>
            </p:cNvSpPr>
            <p:nvPr/>
          </p:nvSpPr>
          <p:spPr bwMode="auto">
            <a:xfrm>
              <a:off x="6512560" y="6113383"/>
              <a:ext cx="782320" cy="988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6263" name="Group 34"/>
            <p:cNvGrpSpPr>
              <a:grpSpLocks/>
            </p:cNvGrpSpPr>
            <p:nvPr/>
          </p:nvGrpSpPr>
          <p:grpSpPr bwMode="auto">
            <a:xfrm>
              <a:off x="3200400" y="4331044"/>
              <a:ext cx="2819400" cy="1881187"/>
              <a:chOff x="2209800" y="4291013"/>
              <a:chExt cx="3129280" cy="1881187"/>
            </a:xfrm>
          </p:grpSpPr>
          <p:grpSp>
            <p:nvGrpSpPr>
              <p:cNvPr id="96264" name="Group 3"/>
              <p:cNvGrpSpPr>
                <a:grpSpLocks/>
              </p:cNvGrpSpPr>
              <p:nvPr/>
            </p:nvGrpSpPr>
            <p:grpSpPr bwMode="auto">
              <a:xfrm>
                <a:off x="2209800" y="4291013"/>
                <a:ext cx="3129280" cy="1862667"/>
                <a:chOff x="566" y="591"/>
                <a:chExt cx="3600" cy="2345"/>
              </a:xfrm>
            </p:grpSpPr>
            <p:pic>
              <p:nvPicPr>
                <p:cNvPr id="96265" name="Picture 4" descr="Figure 4a_Research Mapped to JTWC Priorities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l="2597" t="17618" r="2597" b="7062"/>
                <a:stretch>
                  <a:fillRect/>
                </a:stretch>
              </p:blipFill>
              <p:spPr bwMode="auto">
                <a:xfrm>
                  <a:off x="566" y="591"/>
                  <a:ext cx="3600" cy="2345"/>
                </a:xfrm>
                <a:prstGeom prst="rect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96266" name="Oval 5"/>
                <p:cNvSpPr>
                  <a:spLocks noChangeArrowheads="1"/>
                </p:cNvSpPr>
                <p:nvPr/>
              </p:nvSpPr>
              <p:spPr bwMode="auto">
                <a:xfrm>
                  <a:off x="1622" y="1960"/>
                  <a:ext cx="864" cy="652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267" name="Oval 6"/>
                <p:cNvSpPr>
                  <a:spLocks noChangeArrowheads="1"/>
                </p:cNvSpPr>
                <p:nvPr/>
              </p:nvSpPr>
              <p:spPr bwMode="auto">
                <a:xfrm>
                  <a:off x="2582" y="2352"/>
                  <a:ext cx="288" cy="260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6268" name="Rectangle 11"/>
              <p:cNvSpPr>
                <a:spLocks noChangeArrowheads="1"/>
              </p:cNvSpPr>
              <p:nvPr/>
            </p:nvSpPr>
            <p:spPr bwMode="auto">
              <a:xfrm>
                <a:off x="3383280" y="6042476"/>
                <a:ext cx="502920" cy="988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269" name="Rectangle 2"/>
              <p:cNvSpPr txBox="1">
                <a:spLocks noChangeArrowheads="1"/>
              </p:cNvSpPr>
              <p:nvPr/>
            </p:nvSpPr>
            <p:spPr bwMode="auto">
              <a:xfrm>
                <a:off x="2534920" y="5925080"/>
                <a:ext cx="2286000" cy="2471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 eaLnBrk="0" hangingPunct="0">
                  <a:spcBef>
                    <a:spcPct val="25000"/>
                  </a:spcBef>
                  <a:spcAft>
                    <a:spcPct val="25000"/>
                  </a:spcAft>
                </a:pPr>
                <a:r>
                  <a:rPr lang="en-US" sz="1400" b="1"/>
                  <a:t>JTWC Priorities</a:t>
                </a:r>
              </a:p>
            </p:txBody>
          </p:sp>
        </p:grpSp>
        <p:grpSp>
          <p:nvGrpSpPr>
            <p:cNvPr id="96270" name="Group 4"/>
            <p:cNvGrpSpPr>
              <a:grpSpLocks/>
            </p:cNvGrpSpPr>
            <p:nvPr/>
          </p:nvGrpSpPr>
          <p:grpSpPr bwMode="auto">
            <a:xfrm>
              <a:off x="152400" y="4307231"/>
              <a:ext cx="2819400" cy="1905000"/>
              <a:chOff x="566" y="1036"/>
              <a:chExt cx="3744" cy="2431"/>
            </a:xfrm>
          </p:grpSpPr>
          <p:pic>
            <p:nvPicPr>
              <p:cNvPr id="96271" name="Picture 5" descr="Figure 3_M-Y by Detailed Research Categories"/>
              <p:cNvPicPr>
                <a:picLocks noChangeAspect="1" noChangeArrowheads="1"/>
              </p:cNvPicPr>
              <p:nvPr/>
            </p:nvPicPr>
            <p:blipFill>
              <a:blip r:embed="rId3"/>
              <a:srcRect l="2939" t="18640" r="3012" b="6796"/>
              <a:stretch>
                <a:fillRect/>
              </a:stretch>
            </p:blipFill>
            <p:spPr bwMode="auto">
              <a:xfrm>
                <a:off x="566" y="1036"/>
                <a:ext cx="3744" cy="2431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</p:pic>
          <p:sp>
            <p:nvSpPr>
              <p:cNvPr id="96272" name="Oval 6"/>
              <p:cNvSpPr>
                <a:spLocks noChangeArrowheads="1"/>
              </p:cNvSpPr>
              <p:nvPr/>
            </p:nvSpPr>
            <p:spPr bwMode="auto">
              <a:xfrm>
                <a:off x="2390" y="2861"/>
                <a:ext cx="288" cy="26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73" name="Oval 7"/>
              <p:cNvSpPr>
                <a:spLocks noChangeArrowheads="1"/>
              </p:cNvSpPr>
              <p:nvPr/>
            </p:nvSpPr>
            <p:spPr bwMode="auto">
              <a:xfrm>
                <a:off x="3014" y="2861"/>
                <a:ext cx="288" cy="26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74" name="Oval 8"/>
              <p:cNvSpPr>
                <a:spLocks noChangeArrowheads="1"/>
              </p:cNvSpPr>
              <p:nvPr/>
            </p:nvSpPr>
            <p:spPr bwMode="auto">
              <a:xfrm>
                <a:off x="1478" y="2926"/>
                <a:ext cx="336" cy="196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275" name="Oval 9"/>
              <p:cNvSpPr>
                <a:spLocks noChangeArrowheads="1"/>
              </p:cNvSpPr>
              <p:nvPr/>
            </p:nvSpPr>
            <p:spPr bwMode="auto">
              <a:xfrm>
                <a:off x="3446" y="2992"/>
                <a:ext cx="144" cy="13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6276" name="Group 36"/>
            <p:cNvGrpSpPr>
              <a:grpSpLocks/>
            </p:cNvGrpSpPr>
            <p:nvPr/>
          </p:nvGrpSpPr>
          <p:grpSpPr bwMode="auto">
            <a:xfrm>
              <a:off x="6172200" y="4343400"/>
              <a:ext cx="2819400" cy="1868831"/>
              <a:chOff x="4363720" y="4303369"/>
              <a:chExt cx="3129280" cy="1868831"/>
            </a:xfrm>
          </p:grpSpPr>
          <p:grpSp>
            <p:nvGrpSpPr>
              <p:cNvPr id="96277" name="Group 7"/>
              <p:cNvGrpSpPr>
                <a:grpSpLocks/>
              </p:cNvGrpSpPr>
              <p:nvPr/>
            </p:nvGrpSpPr>
            <p:grpSpPr bwMode="auto">
              <a:xfrm>
                <a:off x="4363720" y="4303369"/>
                <a:ext cx="3129280" cy="1850311"/>
                <a:chOff x="566" y="2048"/>
                <a:chExt cx="3600" cy="2277"/>
              </a:xfrm>
            </p:grpSpPr>
            <p:pic>
              <p:nvPicPr>
                <p:cNvPr id="96278" name="Picture 8" descr="Figure 4b_Research Mapped to NHC-CPHC Priorities"/>
                <p:cNvPicPr>
                  <a:picLocks noChangeAspect="1" noChangeArrowheads="1"/>
                </p:cNvPicPr>
                <p:nvPr/>
              </p:nvPicPr>
              <p:blipFill>
                <a:blip r:embed="rId4"/>
                <a:srcRect l="2740" t="14891" r="4109" b="6538"/>
                <a:stretch>
                  <a:fillRect/>
                </a:stretch>
              </p:blipFill>
              <p:spPr bwMode="auto">
                <a:xfrm>
                  <a:off x="566" y="2048"/>
                  <a:ext cx="3600" cy="2277"/>
                </a:xfrm>
                <a:prstGeom prst="rect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96279" name="Oval 9"/>
                <p:cNvSpPr>
                  <a:spLocks noChangeArrowheads="1"/>
                </p:cNvSpPr>
                <p:nvPr/>
              </p:nvSpPr>
              <p:spPr bwMode="auto">
                <a:xfrm>
                  <a:off x="1238" y="3378"/>
                  <a:ext cx="864" cy="652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6280" name="Oval 10"/>
                <p:cNvSpPr>
                  <a:spLocks noChangeArrowheads="1"/>
                </p:cNvSpPr>
                <p:nvPr/>
              </p:nvSpPr>
              <p:spPr bwMode="auto">
                <a:xfrm>
                  <a:off x="2678" y="3769"/>
                  <a:ext cx="288" cy="261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6281" name="Rectangle 12"/>
              <p:cNvSpPr>
                <a:spLocks noChangeArrowheads="1"/>
              </p:cNvSpPr>
              <p:nvPr/>
            </p:nvSpPr>
            <p:spPr bwMode="auto">
              <a:xfrm>
                <a:off x="5425440" y="6042476"/>
                <a:ext cx="782320" cy="988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282" name="Rectangle 2"/>
              <p:cNvSpPr txBox="1">
                <a:spLocks noChangeArrowheads="1"/>
              </p:cNvSpPr>
              <p:nvPr/>
            </p:nvSpPr>
            <p:spPr bwMode="auto">
              <a:xfrm>
                <a:off x="4648200" y="5925080"/>
                <a:ext cx="2413000" cy="2471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 eaLnBrk="0" hangingPunct="0">
                  <a:spcBef>
                    <a:spcPct val="25000"/>
                  </a:spcBef>
                  <a:spcAft>
                    <a:spcPct val="25000"/>
                  </a:spcAft>
                </a:pPr>
                <a:r>
                  <a:rPr lang="en-US" sz="1400" b="1"/>
                  <a:t>NHC / CPHC Priorities</a:t>
                </a:r>
              </a:p>
            </p:txBody>
          </p:sp>
        </p:grpSp>
      </p:grpSp>
      <p:sp>
        <p:nvSpPr>
          <p:cNvPr id="96283" name="Rectangle 2"/>
          <p:cNvSpPr txBox="1">
            <a:spLocks noChangeArrowheads="1"/>
          </p:cNvSpPr>
          <p:nvPr/>
        </p:nvSpPr>
        <p:spPr bwMode="auto">
          <a:xfrm>
            <a:off x="76200" y="1295400"/>
            <a:ext cx="9067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eaLnBrk="0" hangingPunct="0">
              <a:spcBef>
                <a:spcPct val="5000"/>
              </a:spcBef>
              <a:spcAft>
                <a:spcPct val="5000"/>
              </a:spcAft>
              <a:buFontTx/>
              <a:buChar char="•"/>
            </a:pPr>
            <a:r>
              <a:rPr lang="en-US" altLang="ko-KR" b="1">
                <a:ea typeface="Gulim" pitchFamily="34" charset="-127"/>
              </a:rPr>
              <a:t>There are differences in operational priorities between JTWC and    NHC / CPHC due to customer base</a:t>
            </a:r>
          </a:p>
          <a:p>
            <a:pPr marL="231775" indent="-231775" eaLnBrk="0" hangingPunct="0">
              <a:spcBef>
                <a:spcPct val="5000"/>
              </a:spcBef>
              <a:spcAft>
                <a:spcPct val="5000"/>
              </a:spcAft>
              <a:buFontTx/>
              <a:buChar char="•"/>
            </a:pPr>
            <a:r>
              <a:rPr lang="en-US" altLang="ko-KR" b="1">
                <a:ea typeface="Gulim" pitchFamily="34" charset="-127"/>
              </a:rPr>
              <a:t>Prioritized operational needs (Table 1) was not readily available and widely known when previous investment decisions were made</a:t>
            </a:r>
          </a:p>
          <a:p>
            <a:pPr marL="742950" lvl="1" indent="-285750" eaLnBrk="0" hangingPunct="0">
              <a:spcBef>
                <a:spcPct val="5000"/>
              </a:spcBef>
              <a:spcAft>
                <a:spcPct val="5000"/>
              </a:spcAft>
              <a:buFont typeface="Wingdings" pitchFamily="2" charset="2"/>
              <a:buChar char="§"/>
            </a:pPr>
            <a:r>
              <a:rPr lang="en-US" altLang="ko-KR" sz="1800" b="1">
                <a:ea typeface="Gulim" pitchFamily="34" charset="-127"/>
              </a:rPr>
              <a:t>Some of the apparent “mismatch” is understandable</a:t>
            </a:r>
          </a:p>
          <a:p>
            <a:pPr marL="742950" lvl="1" indent="-285750" eaLnBrk="0" hangingPunct="0">
              <a:spcBef>
                <a:spcPct val="5000"/>
              </a:spcBef>
              <a:spcAft>
                <a:spcPct val="5000"/>
              </a:spcAft>
              <a:buFont typeface="Wingdings" pitchFamily="2" charset="2"/>
              <a:buChar char="§"/>
            </a:pPr>
            <a:r>
              <a:rPr lang="en-US" altLang="ko-KR" sz="1800" b="1">
                <a:ea typeface="Gulim" pitchFamily="34" charset="-127"/>
              </a:rPr>
              <a:t>As HFIP rolls out much of this will be addressed</a:t>
            </a:r>
          </a:p>
          <a:p>
            <a:pPr marL="231775" indent="-231775" eaLnBrk="0" hangingPunct="0">
              <a:spcBef>
                <a:spcPct val="5000"/>
              </a:spcBef>
              <a:spcAft>
                <a:spcPct val="5000"/>
              </a:spcAft>
              <a:buFontTx/>
              <a:buChar char="•"/>
            </a:pPr>
            <a:r>
              <a:rPr lang="en-US" altLang="ko-KR" b="1">
                <a:ea typeface="Gulim" pitchFamily="34" charset="-127"/>
              </a:rPr>
              <a:t>Communication of ops priorities to research community is a good thing</a:t>
            </a:r>
          </a:p>
          <a:p>
            <a:pPr marL="742950" lvl="1" indent="-285750" eaLnBrk="0" hangingPunct="0">
              <a:spcBef>
                <a:spcPct val="5000"/>
              </a:spcBef>
              <a:spcAft>
                <a:spcPct val="5000"/>
              </a:spcAft>
              <a:buFont typeface="Wingdings" pitchFamily="2" charset="2"/>
              <a:buChar char="§"/>
            </a:pPr>
            <a:r>
              <a:rPr lang="en-US" altLang="ko-KR" sz="1800" b="1">
                <a:ea typeface="Gulim" pitchFamily="34" charset="-127"/>
              </a:rPr>
              <a:t>Need to strengthen the processes by which research investments are aligned to operational priorities</a:t>
            </a:r>
            <a:endParaRPr lang="en-US" sz="1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16"/>
          <p:cNvSpPr>
            <a:spLocks noChangeArrowheads="1"/>
          </p:cNvSpPr>
          <p:nvPr/>
        </p:nvSpPr>
        <p:spPr bwMode="auto">
          <a:xfrm>
            <a:off x="1524000" y="152400"/>
            <a:ext cx="5921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/>
              <a:t>Analysis of Tropical Cyclone R&amp;D</a:t>
            </a:r>
          </a:p>
        </p:txBody>
      </p:sp>
      <p:sp>
        <p:nvSpPr>
          <p:cNvPr id="97283" name="Rectangle 17"/>
          <p:cNvSpPr>
            <a:spLocks noChangeArrowheads="1"/>
          </p:cNvSpPr>
          <p:nvPr/>
        </p:nvSpPr>
        <p:spPr bwMode="auto">
          <a:xfrm>
            <a:off x="2949575" y="838200"/>
            <a:ext cx="3194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altLang="ko-KR" sz="2600" b="1" i="1">
                <a:solidFill>
                  <a:srgbClr val="000099"/>
                </a:solidFill>
                <a:ea typeface="Gulim" pitchFamily="34" charset="-127"/>
              </a:rPr>
              <a:t>Closing Comments</a:t>
            </a:r>
            <a:endParaRPr lang="en-US" altLang="ko-KR" sz="2600" i="1">
              <a:solidFill>
                <a:srgbClr val="000099"/>
              </a:solidFill>
              <a:ea typeface="Gulim" pitchFamily="34" charset="-127"/>
            </a:endParaRPr>
          </a:p>
        </p:txBody>
      </p:sp>
      <p:grpSp>
        <p:nvGrpSpPr>
          <p:cNvPr id="97284" name="Group 43"/>
          <p:cNvGrpSpPr>
            <a:grpSpLocks/>
          </p:cNvGrpSpPr>
          <p:nvPr/>
        </p:nvGrpSpPr>
        <p:grpSpPr bwMode="auto">
          <a:xfrm>
            <a:off x="0" y="4306888"/>
            <a:ext cx="9144000" cy="1905000"/>
            <a:chOff x="0" y="4307231"/>
            <a:chExt cx="9144000" cy="1905000"/>
          </a:xfrm>
        </p:grpSpPr>
        <p:sp>
          <p:nvSpPr>
            <p:cNvPr id="97285" name="Rectangle 2"/>
            <p:cNvSpPr txBox="1">
              <a:spLocks noChangeArrowheads="1"/>
            </p:cNvSpPr>
            <p:nvPr/>
          </p:nvSpPr>
          <p:spPr bwMode="auto">
            <a:xfrm>
              <a:off x="0" y="5831231"/>
              <a:ext cx="914400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 eaLnBrk="0" hangingPunct="0">
                <a:spcBef>
                  <a:spcPct val="25000"/>
                </a:spcBef>
                <a:spcAft>
                  <a:spcPct val="25000"/>
                </a:spcAft>
              </a:pPr>
              <a:endParaRPr lang="en-US" sz="1600" b="1" i="1">
                <a:solidFill>
                  <a:srgbClr val="000099"/>
                </a:solidFill>
              </a:endParaRPr>
            </a:p>
          </p:txBody>
        </p:sp>
        <p:sp>
          <p:nvSpPr>
            <p:cNvPr id="97286" name="Rectangle 12"/>
            <p:cNvSpPr>
              <a:spLocks noChangeArrowheads="1"/>
            </p:cNvSpPr>
            <p:nvPr/>
          </p:nvSpPr>
          <p:spPr bwMode="auto">
            <a:xfrm>
              <a:off x="6512560" y="6113383"/>
              <a:ext cx="782320" cy="988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7287" name="Group 34"/>
            <p:cNvGrpSpPr>
              <a:grpSpLocks/>
            </p:cNvGrpSpPr>
            <p:nvPr/>
          </p:nvGrpSpPr>
          <p:grpSpPr bwMode="auto">
            <a:xfrm>
              <a:off x="3200400" y="4331044"/>
              <a:ext cx="2819400" cy="1881187"/>
              <a:chOff x="2209800" y="4291013"/>
              <a:chExt cx="3129280" cy="1881187"/>
            </a:xfrm>
          </p:grpSpPr>
          <p:grpSp>
            <p:nvGrpSpPr>
              <p:cNvPr id="97288" name="Group 3"/>
              <p:cNvGrpSpPr>
                <a:grpSpLocks/>
              </p:cNvGrpSpPr>
              <p:nvPr/>
            </p:nvGrpSpPr>
            <p:grpSpPr bwMode="auto">
              <a:xfrm>
                <a:off x="2209800" y="4291013"/>
                <a:ext cx="3129280" cy="1862667"/>
                <a:chOff x="566" y="591"/>
                <a:chExt cx="3600" cy="2345"/>
              </a:xfrm>
            </p:grpSpPr>
            <p:pic>
              <p:nvPicPr>
                <p:cNvPr id="97289" name="Picture 4" descr="Figure 4a_Research Mapped to JTWC Priorities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l="2597" t="17618" r="2597" b="7062"/>
                <a:stretch>
                  <a:fillRect/>
                </a:stretch>
              </p:blipFill>
              <p:spPr bwMode="auto">
                <a:xfrm>
                  <a:off x="566" y="591"/>
                  <a:ext cx="3600" cy="2345"/>
                </a:xfrm>
                <a:prstGeom prst="rect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97290" name="Oval 5"/>
                <p:cNvSpPr>
                  <a:spLocks noChangeArrowheads="1"/>
                </p:cNvSpPr>
                <p:nvPr/>
              </p:nvSpPr>
              <p:spPr bwMode="auto">
                <a:xfrm>
                  <a:off x="1622" y="1960"/>
                  <a:ext cx="864" cy="652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291" name="Oval 6"/>
                <p:cNvSpPr>
                  <a:spLocks noChangeArrowheads="1"/>
                </p:cNvSpPr>
                <p:nvPr/>
              </p:nvSpPr>
              <p:spPr bwMode="auto">
                <a:xfrm>
                  <a:off x="2582" y="2352"/>
                  <a:ext cx="288" cy="260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7292" name="Rectangle 11"/>
              <p:cNvSpPr>
                <a:spLocks noChangeArrowheads="1"/>
              </p:cNvSpPr>
              <p:nvPr/>
            </p:nvSpPr>
            <p:spPr bwMode="auto">
              <a:xfrm>
                <a:off x="3383280" y="6042476"/>
                <a:ext cx="502920" cy="988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293" name="Rectangle 2"/>
              <p:cNvSpPr txBox="1">
                <a:spLocks noChangeArrowheads="1"/>
              </p:cNvSpPr>
              <p:nvPr/>
            </p:nvSpPr>
            <p:spPr bwMode="auto">
              <a:xfrm>
                <a:off x="2534920" y="5925080"/>
                <a:ext cx="2286000" cy="2471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 eaLnBrk="0" hangingPunct="0">
                  <a:spcBef>
                    <a:spcPct val="25000"/>
                  </a:spcBef>
                  <a:spcAft>
                    <a:spcPct val="25000"/>
                  </a:spcAft>
                </a:pPr>
                <a:r>
                  <a:rPr lang="en-US" sz="1400" b="1"/>
                  <a:t>JTWC Priorities</a:t>
                </a:r>
              </a:p>
            </p:txBody>
          </p:sp>
        </p:grpSp>
        <p:grpSp>
          <p:nvGrpSpPr>
            <p:cNvPr id="97294" name="Group 4"/>
            <p:cNvGrpSpPr>
              <a:grpSpLocks/>
            </p:cNvGrpSpPr>
            <p:nvPr/>
          </p:nvGrpSpPr>
          <p:grpSpPr bwMode="auto">
            <a:xfrm>
              <a:off x="152400" y="4307231"/>
              <a:ext cx="2819400" cy="1905000"/>
              <a:chOff x="566" y="1036"/>
              <a:chExt cx="3744" cy="2431"/>
            </a:xfrm>
          </p:grpSpPr>
          <p:pic>
            <p:nvPicPr>
              <p:cNvPr id="97295" name="Picture 5" descr="Figure 3_M-Y by Detailed Research Categories"/>
              <p:cNvPicPr>
                <a:picLocks noChangeAspect="1" noChangeArrowheads="1"/>
              </p:cNvPicPr>
              <p:nvPr/>
            </p:nvPicPr>
            <p:blipFill>
              <a:blip r:embed="rId3"/>
              <a:srcRect l="2939" t="18640" r="3012" b="6796"/>
              <a:stretch>
                <a:fillRect/>
              </a:stretch>
            </p:blipFill>
            <p:spPr bwMode="auto">
              <a:xfrm>
                <a:off x="566" y="1036"/>
                <a:ext cx="3744" cy="2431"/>
              </a:xfrm>
              <a:prstGeom prst="rect">
                <a:avLst/>
              </a:prstGeom>
              <a:noFill/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</p:pic>
          <p:sp>
            <p:nvSpPr>
              <p:cNvPr id="97296" name="Oval 6"/>
              <p:cNvSpPr>
                <a:spLocks noChangeArrowheads="1"/>
              </p:cNvSpPr>
              <p:nvPr/>
            </p:nvSpPr>
            <p:spPr bwMode="auto">
              <a:xfrm>
                <a:off x="2390" y="2861"/>
                <a:ext cx="288" cy="26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297" name="Oval 7"/>
              <p:cNvSpPr>
                <a:spLocks noChangeArrowheads="1"/>
              </p:cNvSpPr>
              <p:nvPr/>
            </p:nvSpPr>
            <p:spPr bwMode="auto">
              <a:xfrm>
                <a:off x="3014" y="2861"/>
                <a:ext cx="288" cy="26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298" name="Oval 8"/>
              <p:cNvSpPr>
                <a:spLocks noChangeArrowheads="1"/>
              </p:cNvSpPr>
              <p:nvPr/>
            </p:nvSpPr>
            <p:spPr bwMode="auto">
              <a:xfrm>
                <a:off x="1478" y="2926"/>
                <a:ext cx="336" cy="196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299" name="Oval 9"/>
              <p:cNvSpPr>
                <a:spLocks noChangeArrowheads="1"/>
              </p:cNvSpPr>
              <p:nvPr/>
            </p:nvSpPr>
            <p:spPr bwMode="auto">
              <a:xfrm>
                <a:off x="3446" y="2992"/>
                <a:ext cx="144" cy="13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7300" name="Group 36"/>
            <p:cNvGrpSpPr>
              <a:grpSpLocks/>
            </p:cNvGrpSpPr>
            <p:nvPr/>
          </p:nvGrpSpPr>
          <p:grpSpPr bwMode="auto">
            <a:xfrm>
              <a:off x="6172200" y="4343400"/>
              <a:ext cx="2819400" cy="1868831"/>
              <a:chOff x="4363720" y="4303369"/>
              <a:chExt cx="3129280" cy="1868831"/>
            </a:xfrm>
          </p:grpSpPr>
          <p:grpSp>
            <p:nvGrpSpPr>
              <p:cNvPr id="97301" name="Group 7"/>
              <p:cNvGrpSpPr>
                <a:grpSpLocks/>
              </p:cNvGrpSpPr>
              <p:nvPr/>
            </p:nvGrpSpPr>
            <p:grpSpPr bwMode="auto">
              <a:xfrm>
                <a:off x="4363720" y="4303369"/>
                <a:ext cx="3129280" cy="1850311"/>
                <a:chOff x="566" y="2048"/>
                <a:chExt cx="3600" cy="2277"/>
              </a:xfrm>
            </p:grpSpPr>
            <p:pic>
              <p:nvPicPr>
                <p:cNvPr id="97302" name="Picture 8" descr="Figure 4b_Research Mapped to NHC-CPHC Priorities"/>
                <p:cNvPicPr>
                  <a:picLocks noChangeAspect="1" noChangeArrowheads="1"/>
                </p:cNvPicPr>
                <p:nvPr/>
              </p:nvPicPr>
              <p:blipFill>
                <a:blip r:embed="rId4"/>
                <a:srcRect l="2740" t="14891" r="4109" b="6538"/>
                <a:stretch>
                  <a:fillRect/>
                </a:stretch>
              </p:blipFill>
              <p:spPr bwMode="auto">
                <a:xfrm>
                  <a:off x="566" y="2048"/>
                  <a:ext cx="3600" cy="2277"/>
                </a:xfrm>
                <a:prstGeom prst="rect">
                  <a:avLst/>
                </a:prstGeom>
                <a:noFill/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</p:pic>
            <p:sp>
              <p:nvSpPr>
                <p:cNvPr id="97303" name="Oval 9"/>
                <p:cNvSpPr>
                  <a:spLocks noChangeArrowheads="1"/>
                </p:cNvSpPr>
                <p:nvPr/>
              </p:nvSpPr>
              <p:spPr bwMode="auto">
                <a:xfrm>
                  <a:off x="1238" y="3378"/>
                  <a:ext cx="864" cy="652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304" name="Oval 10"/>
                <p:cNvSpPr>
                  <a:spLocks noChangeArrowheads="1"/>
                </p:cNvSpPr>
                <p:nvPr/>
              </p:nvSpPr>
              <p:spPr bwMode="auto">
                <a:xfrm>
                  <a:off x="2678" y="3769"/>
                  <a:ext cx="288" cy="261"/>
                </a:xfrm>
                <a:prstGeom prst="ellips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7305" name="Rectangle 12"/>
              <p:cNvSpPr>
                <a:spLocks noChangeArrowheads="1"/>
              </p:cNvSpPr>
              <p:nvPr/>
            </p:nvSpPr>
            <p:spPr bwMode="auto">
              <a:xfrm>
                <a:off x="5425440" y="6042476"/>
                <a:ext cx="782320" cy="988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306" name="Rectangle 2"/>
              <p:cNvSpPr txBox="1">
                <a:spLocks noChangeArrowheads="1"/>
              </p:cNvSpPr>
              <p:nvPr/>
            </p:nvSpPr>
            <p:spPr bwMode="auto">
              <a:xfrm>
                <a:off x="4648200" y="5925080"/>
                <a:ext cx="2413000" cy="2471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342900" indent="-342900" algn="ctr" eaLnBrk="0" hangingPunct="0">
                  <a:spcBef>
                    <a:spcPct val="25000"/>
                  </a:spcBef>
                  <a:spcAft>
                    <a:spcPct val="25000"/>
                  </a:spcAft>
                </a:pPr>
                <a:r>
                  <a:rPr lang="en-US" sz="1400" b="1"/>
                  <a:t>NHC / CPHC Priorities</a:t>
                </a:r>
              </a:p>
            </p:txBody>
          </p:sp>
        </p:grpSp>
      </p:grpSp>
      <p:sp>
        <p:nvSpPr>
          <p:cNvPr id="97307" name="Rectangle 2"/>
          <p:cNvSpPr txBox="1">
            <a:spLocks noChangeArrowheads="1"/>
          </p:cNvSpPr>
          <p:nvPr/>
        </p:nvSpPr>
        <p:spPr bwMode="auto">
          <a:xfrm>
            <a:off x="76200" y="1371600"/>
            <a:ext cx="9067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eaLnBrk="0" hangingPunct="0">
              <a:spcBef>
                <a:spcPct val="15000"/>
              </a:spcBef>
              <a:spcAft>
                <a:spcPct val="15000"/>
              </a:spcAft>
              <a:buFontTx/>
              <a:buChar char="•"/>
            </a:pPr>
            <a:r>
              <a:rPr lang="en-US" altLang="ko-KR" b="1">
                <a:ea typeface="Gulim" pitchFamily="34" charset="-127"/>
              </a:rPr>
              <a:t>Does not appear to be enough total investment to adequately address all priorities</a:t>
            </a:r>
          </a:p>
          <a:p>
            <a:pPr marL="742950" lvl="1" indent="-285750" eaLnBrk="0" hangingPunct="0">
              <a:spcBef>
                <a:spcPct val="15000"/>
              </a:spcBef>
              <a:spcAft>
                <a:spcPct val="15000"/>
              </a:spcAft>
              <a:buFont typeface="Wingdings" pitchFamily="2" charset="2"/>
              <a:buChar char="§"/>
            </a:pPr>
            <a:r>
              <a:rPr lang="en-US" altLang="ko-KR" sz="1800" b="1">
                <a:ea typeface="Gulim" pitchFamily="34" charset="-127"/>
              </a:rPr>
              <a:t>Advanced development funding (“6.4” in DoD) is inadequate to ensure that the discoveries of basic and applied research are efficiently transitioned to operations</a:t>
            </a:r>
          </a:p>
          <a:p>
            <a:pPr marL="231775" indent="-231775" eaLnBrk="0" hangingPunct="0">
              <a:spcBef>
                <a:spcPct val="15000"/>
              </a:spcBef>
              <a:spcAft>
                <a:spcPct val="15000"/>
              </a:spcAft>
              <a:buFontTx/>
              <a:buChar char="•"/>
            </a:pPr>
            <a:r>
              <a:rPr lang="en-US" altLang="ko-KR" b="1">
                <a:ea typeface="Gulim" pitchFamily="34" charset="-127"/>
              </a:rPr>
              <a:t>Would like research community to take more of an interest in the </a:t>
            </a:r>
            <a:r>
              <a:rPr lang="en-US" altLang="ko-KR" b="1" u="sng">
                <a:ea typeface="Gulim" pitchFamily="34" charset="-127"/>
              </a:rPr>
              <a:t>operational models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ea typeface="Gulim" pitchFamily="34" charset="-127"/>
              </a:rPr>
              <a:t>(e.g., guidance on guidance, diagnostics,</a:t>
            </a:r>
            <a:r>
              <a:rPr lang="en-US" altLang="ko-KR">
                <a:ea typeface="Gulim" pitchFamily="34" charset="-127"/>
              </a:rPr>
              <a:t> </a:t>
            </a:r>
            <a:r>
              <a:rPr lang="en-US" altLang="ko-KR" b="1">
                <a:ea typeface="Gulim" pitchFamily="34" charset="-127"/>
              </a:rPr>
              <a:t>model improvement)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 txBox="1">
            <a:spLocks noChangeArrowheads="1"/>
          </p:cNvSpPr>
          <p:nvPr/>
        </p:nvSpPr>
        <p:spPr bwMode="auto">
          <a:xfrm>
            <a:off x="0" y="1371600"/>
            <a:ext cx="9144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10000"/>
              </a:spcBef>
              <a:spcAft>
                <a:spcPct val="10000"/>
              </a:spcAft>
              <a:buFontTx/>
              <a:buChar char="•"/>
            </a:pPr>
            <a:r>
              <a:rPr lang="en-US" sz="2400" b="1"/>
              <a:t>Keep Tables 1 and 2 updated</a:t>
            </a:r>
          </a:p>
          <a:p>
            <a:pPr marL="800100" lvl="1" indent="-342900" eaLnBrk="0" hangingPunct="0">
              <a:spcBef>
                <a:spcPct val="10000"/>
              </a:spcBef>
              <a:spcAft>
                <a:spcPct val="10000"/>
              </a:spcAft>
              <a:buFont typeface="Wingdings" pitchFamily="2" charset="2"/>
              <a:buChar char="§"/>
            </a:pPr>
            <a:r>
              <a:rPr lang="en-US" b="1"/>
              <a:t>Table 1: Ops priorities</a:t>
            </a:r>
          </a:p>
          <a:p>
            <a:pPr marL="800100" lvl="1" indent="-342900" eaLnBrk="0" hangingPunct="0">
              <a:spcBef>
                <a:spcPct val="10000"/>
              </a:spcBef>
              <a:spcAft>
                <a:spcPct val="10000"/>
              </a:spcAft>
              <a:buFont typeface="Wingdings" pitchFamily="2" charset="2"/>
              <a:buChar char="§"/>
            </a:pPr>
            <a:r>
              <a:rPr lang="en-US" b="1"/>
              <a:t>Table 2: Research needs</a:t>
            </a:r>
          </a:p>
          <a:p>
            <a:pPr marL="342900" indent="-342900" eaLnBrk="0" hangingPunct="0">
              <a:spcBef>
                <a:spcPct val="10000"/>
              </a:spcBef>
              <a:spcAft>
                <a:spcPct val="10000"/>
              </a:spcAft>
              <a:buFontTx/>
              <a:buChar char="•"/>
            </a:pPr>
            <a:r>
              <a:rPr lang="en-US" sz="2400" b="1" u="sng"/>
              <a:t>Biennially</a:t>
            </a:r>
            <a:r>
              <a:rPr lang="en-US" sz="2400" b="1"/>
              <a:t> map agency research efforts against TC research needs and operational priorities</a:t>
            </a:r>
          </a:p>
          <a:p>
            <a:pPr marL="800100" lvl="1" indent="-342900" eaLnBrk="0" hangingPunct="0">
              <a:spcBef>
                <a:spcPct val="10000"/>
              </a:spcBef>
              <a:spcAft>
                <a:spcPct val="10000"/>
              </a:spcAft>
              <a:buFont typeface="Wingdings" pitchFamily="2" charset="2"/>
              <a:buChar char="§"/>
            </a:pPr>
            <a:r>
              <a:rPr lang="en-US" b="1"/>
              <a:t>Will do FY10 next</a:t>
            </a:r>
          </a:p>
          <a:p>
            <a:pPr marL="342900" indent="-342900" eaLnBrk="0" hangingPunct="0">
              <a:spcBef>
                <a:spcPct val="10000"/>
              </a:spcBef>
              <a:spcAft>
                <a:spcPct val="10000"/>
              </a:spcAft>
              <a:buFontTx/>
              <a:buChar char="•"/>
            </a:pPr>
            <a:r>
              <a:rPr lang="en-US" sz="2400" b="1"/>
              <a:t>WG/TCR meets as required to analyze, assess, and help inform agency research investments</a:t>
            </a:r>
          </a:p>
          <a:p>
            <a:pPr marL="342900" indent="-342900" eaLnBrk="0" hangingPunct="0">
              <a:spcBef>
                <a:spcPct val="10000"/>
              </a:spcBef>
              <a:spcAft>
                <a:spcPct val="10000"/>
              </a:spcAft>
              <a:buFontTx/>
              <a:buChar char="•"/>
            </a:pPr>
            <a:r>
              <a:rPr lang="en-US" sz="2400" b="1"/>
              <a:t>Brief ICMSSR / FCMSSR, as required</a:t>
            </a:r>
          </a:p>
          <a:p>
            <a:pPr marL="342900" indent="-342900" eaLnBrk="0" hangingPunct="0">
              <a:spcBef>
                <a:spcPct val="10000"/>
              </a:spcBef>
              <a:spcAft>
                <a:spcPct val="10000"/>
              </a:spcAft>
              <a:buFontTx/>
              <a:buChar char="•"/>
            </a:pPr>
            <a:r>
              <a:rPr lang="en-US" sz="2400" b="1"/>
              <a:t>Update information at IHC</a:t>
            </a:r>
          </a:p>
          <a:p>
            <a:pPr marL="342900" indent="-342900" eaLnBrk="0" hangingPunct="0">
              <a:spcBef>
                <a:spcPct val="10000"/>
              </a:spcBef>
              <a:spcAft>
                <a:spcPct val="10000"/>
              </a:spcAft>
              <a:buFontTx/>
              <a:buChar char="•"/>
            </a:pPr>
            <a:r>
              <a:rPr lang="en-US" sz="2400" b="1"/>
              <a:t>Publish results &amp; analysis of agency research</a:t>
            </a:r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766763" y="785813"/>
            <a:ext cx="76073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600" b="1" i="1">
                <a:solidFill>
                  <a:srgbClr val="000099"/>
                </a:solidFill>
              </a:rPr>
              <a:t>Interagency TC Research Assessment Strategy</a:t>
            </a:r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2668588" y="152400"/>
            <a:ext cx="36433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/>
              <a:t>WG/TCR Way Ahead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PNECStandardBrie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3657</TotalTime>
  <Words>427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NEPNECStandardBrief</vt:lpstr>
      <vt:lpstr>Working Group/Tropical Cyclone Research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NOAA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NEC Standard Presentation Format</dc:title>
  <dc:creator>kamos</dc:creator>
  <cp:lastModifiedBy>Administrator</cp:lastModifiedBy>
  <cp:revision>217</cp:revision>
  <dcterms:created xsi:type="dcterms:W3CDTF">2009-03-04T23:00:01Z</dcterms:created>
  <dcterms:modified xsi:type="dcterms:W3CDTF">2010-03-03T22:14:02Z</dcterms:modified>
</cp:coreProperties>
</file>