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7" r:id="rId4"/>
    <p:sldId id="288" r:id="rId5"/>
    <p:sldId id="291" r:id="rId6"/>
    <p:sldId id="299" r:id="rId7"/>
    <p:sldId id="309" r:id="rId8"/>
    <p:sldId id="319" r:id="rId9"/>
    <p:sldId id="320" r:id="rId10"/>
    <p:sldId id="329" r:id="rId11"/>
    <p:sldId id="330" r:id="rId12"/>
    <p:sldId id="331" r:id="rId13"/>
    <p:sldId id="332" r:id="rId14"/>
    <p:sldId id="333" r:id="rId15"/>
    <p:sldId id="334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AAEF6B-6D17-457E-BF89-6A95E5E05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CB862-326D-4119-9E4B-08C40147491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6412-8FF5-4B32-B602-B8AC50973B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6412-8FF5-4B32-B602-B8AC50973B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6412-8FF5-4B32-B602-B8AC50973B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6412-8FF5-4B32-B602-B8AC50973B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6412-8FF5-4B32-B602-B8AC50973B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6412-8FF5-4B32-B602-B8AC50973B9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983E8-2062-45AB-B671-85BCF8F28D4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E63E1-4799-4157-AFED-16B353F1459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FBC6-A162-4622-99AA-03E0EB096F9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D21D6-8B9D-4A53-BB0C-F253174FADB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EEC0D-FBB0-4F81-BFD7-D6DAF10B988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3604B-A374-4C17-99B7-115819F1344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4A05D-E42F-461E-9595-586760F91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FF665-47C7-430B-926F-D285A9753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7C30-C09C-49DA-9284-F4F9D864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3C5B-C9C7-4B66-B8A0-929FCFE7A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D699B-1568-4135-A2B0-6E8801B6E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65265-25FA-4A02-B232-5B7F9DC02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0144-77D2-4A00-8F3A-40CBD94DB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EEDAC-04AA-44B1-AF41-FA54B90DE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C1E27-CF5A-487F-97D1-C36CC184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7D20-C305-46DE-A0D3-736E69A5C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7CA99-2A42-47C8-B144-FE727D11A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EBFAE-1B7A-4095-9D54-04E9C9EA8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EBFAB9-B9C3-4598-9735-8D4353D63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229600" cy="14700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Advanced Applications of the Monte Carlo Wind Probability Model: </a:t>
            </a:r>
            <a:br>
              <a:rPr lang="en-US" sz="3200" b="1" dirty="0" smtClean="0"/>
            </a:br>
            <a:r>
              <a:rPr lang="en-US" sz="2400" b="1" dirty="0" smtClean="0"/>
              <a:t>A Year 1 Joint Hurricane </a:t>
            </a:r>
            <a:r>
              <a:rPr lang="en-US" sz="2400" b="1" dirty="0" err="1" smtClean="0"/>
              <a:t>Testbed</a:t>
            </a:r>
            <a:r>
              <a:rPr lang="en-US" sz="2400" b="1" dirty="0" smtClean="0"/>
              <a:t> Project Update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752600"/>
            <a:ext cx="76200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r>
              <a:rPr lang="en-US" sz="1800" dirty="0" smtClean="0"/>
              <a:t>Mark DeMaria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, Stan Kidder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Robert DeMaria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</a:t>
            </a:r>
          </a:p>
          <a:p>
            <a:r>
              <a:rPr lang="en-US" sz="1800" dirty="0" smtClean="0"/>
              <a:t>Andrea Schumacher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Daniel Brown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, Michael Brennan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, </a:t>
            </a:r>
          </a:p>
          <a:p>
            <a:r>
              <a:rPr lang="en-US" sz="1800" dirty="0" smtClean="0"/>
              <a:t>Richard Knabb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, Pablo Santos</a:t>
            </a:r>
            <a:r>
              <a:rPr lang="en-US" sz="1800" baseline="30000" dirty="0" smtClean="0"/>
              <a:t>5</a:t>
            </a:r>
            <a:r>
              <a:rPr lang="en-US" sz="1800" dirty="0" smtClean="0"/>
              <a:t> and David Sharp</a:t>
            </a:r>
            <a:r>
              <a:rPr lang="en-US" sz="1800" baseline="30000" dirty="0" smtClean="0"/>
              <a:t>6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r>
              <a:rPr lang="en-US" sz="1800" baseline="30000" dirty="0" smtClean="0"/>
              <a:t>1</a:t>
            </a:r>
            <a:r>
              <a:rPr lang="en-US" sz="1800" dirty="0" smtClean="0"/>
              <a:t>NOAA/NESDIS, Fort Collins, CO</a:t>
            </a:r>
          </a:p>
          <a:p>
            <a:r>
              <a:rPr lang="en-US" sz="1800" baseline="30000" dirty="0" smtClean="0"/>
              <a:t>2</a:t>
            </a:r>
            <a:r>
              <a:rPr lang="en-US" sz="1800" dirty="0" smtClean="0"/>
              <a:t>CIRA, Colorado State University, Fort Collins, CO</a:t>
            </a:r>
          </a:p>
          <a:p>
            <a:r>
              <a:rPr lang="en-US" sz="1800" baseline="30000" dirty="0" smtClean="0"/>
              <a:t>3</a:t>
            </a:r>
            <a:r>
              <a:rPr lang="en-US" sz="1800" dirty="0" smtClean="0"/>
              <a:t>NCEP National Hurricane Center, Miami, FL</a:t>
            </a:r>
          </a:p>
          <a:p>
            <a:r>
              <a:rPr lang="en-US" sz="1800" baseline="30000" dirty="0" smtClean="0"/>
              <a:t>4</a:t>
            </a:r>
            <a:r>
              <a:rPr lang="en-US" sz="1800" dirty="0" smtClean="0"/>
              <a:t>Central Pacific Hurricane Center, Honolulu, HI</a:t>
            </a:r>
          </a:p>
          <a:p>
            <a:r>
              <a:rPr lang="en-US" sz="1800" baseline="30000" dirty="0" smtClean="0"/>
              <a:t>5</a:t>
            </a:r>
            <a:r>
              <a:rPr lang="en-US" sz="1800" dirty="0" smtClean="0"/>
              <a:t>NOAA/National Weather Service, Miami, FL</a:t>
            </a:r>
          </a:p>
          <a:p>
            <a:r>
              <a:rPr lang="en-US" sz="1800" baseline="30000" dirty="0" smtClean="0"/>
              <a:t>6</a:t>
            </a:r>
            <a:r>
              <a:rPr lang="en-US" sz="1800" dirty="0" smtClean="0"/>
              <a:t>NOAA/National Weather Service, Melbourne, FL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Interdepartmental Hurricane Conference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March 2010</a:t>
            </a:r>
          </a:p>
        </p:txBody>
      </p:sp>
      <p:pic>
        <p:nvPicPr>
          <p:cNvPr id="8196" name="Picture 4" descr="noaalogo_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132430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WILMA_E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6007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IRA-CSU logo no satellit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071572"/>
            <a:ext cx="1524000" cy="786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A2. WFO Local Products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95800" cy="4525963"/>
          </a:xfrm>
        </p:spPr>
        <p:txBody>
          <a:bodyPr/>
          <a:lstStyle/>
          <a:p>
            <a:r>
              <a:rPr lang="en-US" sz="2800" dirty="0" smtClean="0"/>
              <a:t>Coordinated with P. Santos and D. Sharp on coastal and inland verification</a:t>
            </a:r>
          </a:p>
          <a:p>
            <a:pPr lvl="1"/>
            <a:r>
              <a:rPr lang="en-US" sz="2400" dirty="0" smtClean="0"/>
              <a:t>Presented by P. Santos at 2010 AMS Conference </a:t>
            </a:r>
          </a:p>
          <a:p>
            <a:r>
              <a:rPr lang="en-US" sz="2800" dirty="0" smtClean="0"/>
              <a:t>Used to define thresholds for product generation</a:t>
            </a:r>
          </a:p>
          <a:p>
            <a:pPr lvl="1"/>
            <a:r>
              <a:rPr lang="en-US" sz="2400" dirty="0" smtClean="0"/>
              <a:t>Threat score the most useful 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962400"/>
            <a:ext cx="2890709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oastal_and_inland_points_trac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19200"/>
            <a:ext cx="2362200" cy="25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43800" y="1752600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2004-08 cases</a:t>
            </a:r>
          </a:p>
          <a:p>
            <a:r>
              <a:rPr lang="en-US" dirty="0" smtClean="0"/>
              <a:t>400 forecasts</a:t>
            </a:r>
          </a:p>
          <a:p>
            <a:r>
              <a:rPr lang="en-US" dirty="0" smtClean="0"/>
              <a:t>20 TCs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A3. Coastal integrated probabilities</a:t>
            </a:r>
            <a:br>
              <a:rPr lang="en-US" sz="3600" b="1" dirty="0" smtClean="0"/>
            </a:br>
            <a:r>
              <a:rPr lang="en-US" sz="3600" b="1" dirty="0" smtClean="0"/>
              <a:t>A4. Watch/Warning guidance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Coastal integrated probabilities included in </a:t>
            </a:r>
            <a:r>
              <a:rPr lang="en-US" dirty="0" err="1" smtClean="0"/>
              <a:t>HuLPA</a:t>
            </a:r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Algorithm not complete yet</a:t>
            </a:r>
          </a:p>
          <a:p>
            <a:r>
              <a:rPr lang="en-US" dirty="0" smtClean="0"/>
              <a:t>Preliminary development of W/W guidance</a:t>
            </a:r>
          </a:p>
          <a:p>
            <a:pPr lvl="1"/>
            <a:r>
              <a:rPr lang="en-US" sz="2400" dirty="0" smtClean="0"/>
              <a:t>Threshold method developed for hurricane warnings and watches</a:t>
            </a:r>
          </a:p>
          <a:p>
            <a:pPr lvl="1"/>
            <a:r>
              <a:rPr lang="en-US" sz="2400" dirty="0" smtClean="0"/>
              <a:t>Tropical storm watches and warning under development</a:t>
            </a:r>
          </a:p>
          <a:p>
            <a:pPr lvl="1"/>
            <a:r>
              <a:rPr lang="en-US" sz="2400" dirty="0" smtClean="0"/>
              <a:t>Logic needed to decide between TS, Hurricane watches and warning</a:t>
            </a:r>
          </a:p>
          <a:p>
            <a:pPr lvl="1"/>
            <a:r>
              <a:rPr lang="en-US" sz="2400" dirty="0" smtClean="0"/>
              <a:t>Will be incorporated into </a:t>
            </a:r>
            <a:r>
              <a:rPr lang="en-US" sz="2400" dirty="0" err="1" smtClean="0"/>
              <a:t>HuLPA</a:t>
            </a:r>
            <a:r>
              <a:rPr lang="en-US" sz="2400" dirty="0" smtClean="0"/>
              <a:t> for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M1. Time Step Adjustment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Rule of thumb</a:t>
            </a:r>
          </a:p>
          <a:p>
            <a:pPr>
              <a:buNone/>
            </a:pPr>
            <a:r>
              <a:rPr lang="en-US" dirty="0" smtClean="0"/>
              <a:t>     ∆t ≤ R</a:t>
            </a:r>
            <a:r>
              <a:rPr lang="en-US" baseline="-25000" dirty="0" smtClean="0"/>
              <a:t>64</a:t>
            </a:r>
            <a:r>
              <a:rPr lang="en-US" dirty="0" smtClean="0"/>
              <a:t>/c </a:t>
            </a:r>
          </a:p>
          <a:p>
            <a:pPr>
              <a:buNone/>
            </a:pPr>
            <a:r>
              <a:rPr lang="en-US" dirty="0" smtClean="0"/>
              <a:t>     R64 = 40 </a:t>
            </a:r>
            <a:r>
              <a:rPr lang="en-US" dirty="0" err="1" smtClean="0"/>
              <a:t>nmi</a:t>
            </a:r>
            <a:r>
              <a:rPr lang="en-US" dirty="0" smtClean="0"/>
              <a:t>, c=20 </a:t>
            </a:r>
            <a:r>
              <a:rPr lang="en-US" dirty="0" err="1" smtClean="0"/>
              <a:t>kt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     ∆t = 2 hr</a:t>
            </a:r>
          </a:p>
          <a:p>
            <a:r>
              <a:rPr lang="en-US" dirty="0" smtClean="0"/>
              <a:t>2 hr too long for small, fast storms</a:t>
            </a:r>
          </a:p>
          <a:p>
            <a:r>
              <a:rPr lang="en-US" dirty="0" smtClean="0"/>
              <a:t>Code modified for variable time step</a:t>
            </a:r>
          </a:p>
          <a:p>
            <a:pPr lvl="1"/>
            <a:r>
              <a:rPr lang="en-US" dirty="0" smtClean="0"/>
              <a:t>∆t = 1 hr improves noisy probability fields</a:t>
            </a:r>
          </a:p>
          <a:p>
            <a:pPr lvl="1"/>
            <a:r>
              <a:rPr lang="en-US" dirty="0" smtClean="0"/>
              <a:t>Only increases run time by 10% </a:t>
            </a:r>
          </a:p>
          <a:p>
            <a:pPr lvl="1"/>
            <a:r>
              <a:rPr lang="en-US" dirty="0" smtClean="0"/>
              <a:t>∆t = 1 hr needed for landfall probabilities</a:t>
            </a:r>
          </a:p>
          <a:p>
            <a:pPr lvl="1"/>
            <a:r>
              <a:rPr lang="en-US" dirty="0" smtClean="0"/>
              <a:t>Suggest using 1 hr time step for all runs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M1. Time Step Adjustment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Hurricane Gordon, 19 Sept 2006 18 UTC</a:t>
            </a:r>
          </a:p>
          <a:p>
            <a:pPr>
              <a:buNone/>
            </a:pPr>
            <a:r>
              <a:rPr lang="en-US" dirty="0" smtClean="0"/>
              <a:t>              R</a:t>
            </a:r>
            <a:r>
              <a:rPr lang="en-US" baseline="-25000" dirty="0" smtClean="0"/>
              <a:t>64</a:t>
            </a:r>
            <a:r>
              <a:rPr lang="en-US" dirty="0" smtClean="0"/>
              <a:t> ~ 25 to 30 </a:t>
            </a:r>
            <a:r>
              <a:rPr lang="en-US" dirty="0" err="1" smtClean="0"/>
              <a:t>nmi</a:t>
            </a:r>
            <a:r>
              <a:rPr lang="en-US" dirty="0" smtClean="0"/>
              <a:t>, c = 28 </a:t>
            </a:r>
            <a:r>
              <a:rPr lang="en-US" dirty="0" err="1" smtClean="0"/>
              <a:t>kt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gordon_dt2"/>
          <p:cNvPicPr>
            <a:picLocks noChangeAspect="1" noChangeArrowheads="1"/>
          </p:cNvPicPr>
          <p:nvPr/>
        </p:nvPicPr>
        <p:blipFill>
          <a:blip r:embed="rId3" cstate="print"/>
          <a:srcRect t="-488"/>
          <a:stretch>
            <a:fillRect/>
          </a:stretch>
        </p:blipFill>
        <p:spPr bwMode="auto">
          <a:xfrm>
            <a:off x="1447800" y="2514600"/>
            <a:ext cx="3048000" cy="326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ordon_dt1"/>
          <p:cNvPicPr>
            <a:picLocks noChangeAspect="1" noChangeArrowheads="1"/>
          </p:cNvPicPr>
          <p:nvPr/>
        </p:nvPicPr>
        <p:blipFill>
          <a:blip r:embed="rId4" cstate="print"/>
          <a:srcRect t="-2935"/>
          <a:stretch>
            <a:fillRect/>
          </a:stretch>
        </p:blipFill>
        <p:spPr bwMode="auto">
          <a:xfrm>
            <a:off x="4724400" y="2438400"/>
            <a:ext cx="3048000" cy="332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5943600"/>
            <a:ext cx="512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∆t = 2 hr                               ∆t = 1 hr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Brief overview of the MC model</a:t>
            </a:r>
          </a:p>
          <a:p>
            <a:pPr eaLnBrk="1" hangingPunct="1"/>
            <a:r>
              <a:rPr lang="en-US" dirty="0" smtClean="0"/>
              <a:t>Summary of current project tasks</a:t>
            </a:r>
          </a:p>
          <a:p>
            <a:pPr eaLnBrk="1" hangingPunct="1"/>
            <a:r>
              <a:rPr lang="en-US" dirty="0" smtClean="0"/>
              <a:t>Progress report</a:t>
            </a:r>
          </a:p>
          <a:p>
            <a:pPr eaLnBrk="1" hangingPunct="1"/>
            <a:r>
              <a:rPr lang="en-US" dirty="0" smtClean="0"/>
              <a:t>Plans for Year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M2. Improve </a:t>
            </a:r>
            <a:r>
              <a:rPr lang="en-US" sz="3200" b="1" dirty="0" err="1" smtClean="0"/>
              <a:t>azimuthal</a:t>
            </a:r>
            <a:r>
              <a:rPr lang="en-US" sz="3200" b="1" dirty="0" smtClean="0"/>
              <a:t> radii interpolation</a:t>
            </a:r>
            <a:br>
              <a:rPr lang="en-US" sz="3200" b="1" dirty="0" smtClean="0"/>
            </a:br>
            <a:r>
              <a:rPr lang="en-US" sz="3200" b="1" dirty="0" smtClean="0"/>
              <a:t>M3. Improve spatial interpolation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err="1" smtClean="0"/>
              <a:t>Azimuthal</a:t>
            </a:r>
            <a:r>
              <a:rPr lang="en-US" dirty="0" smtClean="0"/>
              <a:t> interpolation</a:t>
            </a:r>
          </a:p>
          <a:p>
            <a:pPr lvl="1"/>
            <a:r>
              <a:rPr lang="en-US" dirty="0" smtClean="0"/>
              <a:t>Results in inconsistent 34 and 50 </a:t>
            </a:r>
            <a:r>
              <a:rPr lang="en-US" dirty="0" err="1" smtClean="0"/>
              <a:t>kt</a:t>
            </a:r>
            <a:r>
              <a:rPr lang="en-US" dirty="0" smtClean="0"/>
              <a:t> probabilities in rare cases</a:t>
            </a:r>
          </a:p>
          <a:p>
            <a:pPr lvl="1"/>
            <a:r>
              <a:rPr lang="en-US" dirty="0" smtClean="0"/>
              <a:t>Large RMW, 34 and 50 </a:t>
            </a:r>
            <a:r>
              <a:rPr lang="en-US" dirty="0" err="1" smtClean="0"/>
              <a:t>kt</a:t>
            </a:r>
            <a:r>
              <a:rPr lang="en-US" dirty="0" smtClean="0"/>
              <a:t> wind zero in most quadrants</a:t>
            </a:r>
          </a:p>
          <a:p>
            <a:pPr lvl="1"/>
            <a:r>
              <a:rPr lang="en-US" dirty="0" smtClean="0"/>
              <a:t>Use extrapolation instead of interpolation</a:t>
            </a:r>
          </a:p>
          <a:p>
            <a:r>
              <a:rPr lang="en-US" dirty="0" smtClean="0"/>
              <a:t>Spatial interpolation</a:t>
            </a:r>
          </a:p>
          <a:p>
            <a:pPr lvl="1"/>
            <a:r>
              <a:rPr lang="en-US" dirty="0" smtClean="0"/>
              <a:t>Inconsistency between gridded and text products in regions of high gradients</a:t>
            </a:r>
          </a:p>
          <a:p>
            <a:pPr lvl="1"/>
            <a:r>
              <a:rPr lang="en-US" dirty="0" smtClean="0"/>
              <a:t>Increase grid resolution or include coastal points in grid interpolation routine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M4. Evaluation of Wind Radii Model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radii from climatology and persistence model and its error distributions</a:t>
            </a:r>
          </a:p>
          <a:p>
            <a:r>
              <a:rPr lang="en-US" dirty="0" smtClean="0"/>
              <a:t>Only input are track and max wind </a:t>
            </a:r>
          </a:p>
          <a:p>
            <a:r>
              <a:rPr lang="en-US" dirty="0" smtClean="0"/>
              <a:t>Should produce realistic radii distributions</a:t>
            </a:r>
          </a:p>
          <a:p>
            <a:pPr lvl="1"/>
            <a:r>
              <a:rPr lang="en-US" dirty="0" smtClean="0"/>
              <a:t>Compare 5000 MC model radii and 1988-2008 “observed” distributions</a:t>
            </a:r>
          </a:p>
          <a:p>
            <a:pPr lvl="1"/>
            <a:r>
              <a:rPr lang="en-US" dirty="0" smtClean="0"/>
              <a:t>Model radii from 5 representative MC model runs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M4. Evaluation of Wind Radii Model</a:t>
            </a:r>
            <a:endParaRPr lang="en-US" sz="3600" b="1" dirty="0"/>
          </a:p>
        </p:txBody>
      </p:sp>
      <p:pic>
        <p:nvPicPr>
          <p:cNvPr id="2050" name="Chart 1"/>
          <p:cNvPicPr>
            <a:picLocks noChangeArrowheads="1"/>
          </p:cNvPicPr>
          <p:nvPr/>
        </p:nvPicPr>
        <p:blipFill>
          <a:blip r:embed="rId3" cstate="print"/>
          <a:srcRect b="-85"/>
          <a:stretch>
            <a:fillRect/>
          </a:stretch>
        </p:blipFill>
        <p:spPr bwMode="auto">
          <a:xfrm>
            <a:off x="1371600" y="1447800"/>
            <a:ext cx="6400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4802" y="5791200"/>
            <a:ext cx="900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MC model (t=72 hr) and observed distributions of 34 </a:t>
            </a:r>
            <a:r>
              <a:rPr lang="en-US" sz="2400" dirty="0" err="1" smtClean="0"/>
              <a:t>kt</a:t>
            </a:r>
            <a:r>
              <a:rPr lang="en-US" sz="2400" dirty="0" smtClean="0"/>
              <a:t> wind radii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Future Plans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2010 Season</a:t>
            </a:r>
          </a:p>
          <a:p>
            <a:pPr lvl="1"/>
            <a:r>
              <a:rPr lang="en-US" dirty="0" smtClean="0"/>
              <a:t>Test 2 of 3 </a:t>
            </a:r>
            <a:r>
              <a:rPr lang="en-US" dirty="0" err="1" smtClean="0"/>
              <a:t>HuLPA</a:t>
            </a:r>
            <a:r>
              <a:rPr lang="en-US" dirty="0" smtClean="0"/>
              <a:t> products in 2010 season</a:t>
            </a:r>
          </a:p>
          <a:p>
            <a:pPr lvl="2"/>
            <a:r>
              <a:rPr lang="en-US" dirty="0" smtClean="0"/>
              <a:t>Landfall distributions, Integrated probabilities</a:t>
            </a:r>
          </a:p>
          <a:p>
            <a:pPr lvl="1"/>
            <a:r>
              <a:rPr lang="en-US" dirty="0" smtClean="0"/>
              <a:t>Implement reduced time step, improved </a:t>
            </a:r>
            <a:r>
              <a:rPr lang="en-US" dirty="0" err="1" smtClean="0"/>
              <a:t>azimuthal</a:t>
            </a:r>
            <a:r>
              <a:rPr lang="en-US" dirty="0" smtClean="0"/>
              <a:t> interpolation</a:t>
            </a:r>
          </a:p>
          <a:p>
            <a:pPr lvl="1"/>
            <a:r>
              <a:rPr lang="en-US" dirty="0" smtClean="0"/>
              <a:t>Additional verifications for WFO applications</a:t>
            </a:r>
          </a:p>
          <a:p>
            <a:pPr lvl="1"/>
            <a:r>
              <a:rPr lang="en-US" dirty="0" smtClean="0"/>
              <a:t>Continue wind radii model evaluation</a:t>
            </a:r>
          </a:p>
          <a:p>
            <a:r>
              <a:rPr lang="en-US" dirty="0" smtClean="0"/>
              <a:t>2011 Season</a:t>
            </a:r>
          </a:p>
          <a:p>
            <a:pPr lvl="1"/>
            <a:r>
              <a:rPr lang="en-US" dirty="0" smtClean="0"/>
              <a:t>Test watch/warning guidance</a:t>
            </a:r>
          </a:p>
          <a:p>
            <a:pPr lvl="1"/>
            <a:r>
              <a:rPr lang="en-US" dirty="0" smtClean="0"/>
              <a:t>Improved spatial interpolation</a:t>
            </a:r>
          </a:p>
          <a:p>
            <a:pPr lvl="1"/>
            <a:r>
              <a:rPr lang="en-US" dirty="0" smtClean="0"/>
              <a:t>Refine </a:t>
            </a:r>
            <a:r>
              <a:rPr lang="en-US" dirty="0" err="1" smtClean="0"/>
              <a:t>HuLPA</a:t>
            </a:r>
            <a:r>
              <a:rPr lang="en-US" dirty="0" smtClean="0"/>
              <a:t> as needed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Monte Carlo Wind Probability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Estimates probability of 34, 50 and 64 </a:t>
            </a:r>
            <a:r>
              <a:rPr lang="en-US" sz="2400" dirty="0" err="1" smtClean="0"/>
              <a:t>kt</a:t>
            </a:r>
            <a:r>
              <a:rPr lang="en-US" sz="2400" dirty="0" smtClean="0"/>
              <a:t> wind to 5 days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1000 track realizations from random sampling of NHC/CPHC or JTWC  </a:t>
            </a:r>
            <a:r>
              <a:rPr lang="en-US" sz="2400" i="1" dirty="0" smtClean="0">
                <a:solidFill>
                  <a:srgbClr val="0066FF"/>
                </a:solidFill>
              </a:rPr>
              <a:t>track error</a:t>
            </a:r>
            <a:r>
              <a:rPr lang="en-US" sz="2400" dirty="0" smtClean="0"/>
              <a:t> distributions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Intensity of realizations from random sampling of NHC/CPHC or JTWC </a:t>
            </a:r>
            <a:r>
              <a:rPr lang="en-US" sz="2400" i="1" dirty="0" smtClean="0">
                <a:solidFill>
                  <a:srgbClr val="0066FF"/>
                </a:solidFill>
              </a:rPr>
              <a:t>intensity error</a:t>
            </a:r>
            <a:r>
              <a:rPr lang="en-US" sz="2400" dirty="0" smtClean="0"/>
              <a:t> distributions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Special treatment near land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Wind radii of realizations from radii CLIPER model and its </a:t>
            </a:r>
            <a:r>
              <a:rPr lang="en-US" sz="2400" i="1" dirty="0" smtClean="0">
                <a:solidFill>
                  <a:srgbClr val="0066FF"/>
                </a:solidFill>
              </a:rPr>
              <a:t>radii error</a:t>
            </a:r>
            <a:r>
              <a:rPr lang="en-US" sz="2400" dirty="0" smtClean="0"/>
              <a:t> distributions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Serial correlation of errors included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Probability at a point from counting number of realizations passing within the wind radii of interest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Replaced NHC strike probability program in 2006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5867400"/>
            <a:ext cx="819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1000 Track Realizations                     34 kt 0-120 h Cumulative Probabilities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7707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MC Probability Example</a:t>
            </a:r>
          </a:p>
          <a:p>
            <a:pPr algn="ctr"/>
            <a:r>
              <a:rPr lang="en-US" sz="3600" b="1"/>
              <a:t>Hurricane Bill 20 Aug 2009 00 UTC</a:t>
            </a:r>
          </a:p>
        </p:txBody>
      </p:sp>
      <p:pic>
        <p:nvPicPr>
          <p:cNvPr id="14340" name="Picture 3" descr="al032009_082000_animate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4013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mcprob_al032009_082000_034_c_000_120[1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91318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Forecast Dependent Track Errors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Use GPCE input as a measure of track uncertainty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GPCE = </a:t>
            </a:r>
            <a:r>
              <a:rPr lang="en-US" dirty="0" err="1" smtClean="0"/>
              <a:t>Goerss</a:t>
            </a:r>
            <a:r>
              <a:rPr lang="en-US" dirty="0" smtClean="0"/>
              <a:t> Predicted Consensus Error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Divide NHC track errors into three groups based on GPCE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Low, Medium and High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GPCE version under evaluation by NHC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Evaluation of GPCE Version in 2009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Two evaluation metrics: Brier Score, Threat Score</a:t>
            </a:r>
          </a:p>
          <a:p>
            <a:pPr eaLnBrk="1" hangingPunct="1"/>
            <a:r>
              <a:rPr lang="en-US" sz="2400" smtClean="0"/>
              <a:t>Compare operational and GPCE versions </a:t>
            </a:r>
          </a:p>
        </p:txBody>
      </p:sp>
      <p:pic>
        <p:nvPicPr>
          <p:cNvPr id="19460" name="Picture 3" descr="atlantic_dom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1908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epac_dom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0"/>
            <a:ext cx="31861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wpac_doma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667000"/>
            <a:ext cx="32305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3352800" y="5105400"/>
            <a:ext cx="923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WP01-WP28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6858000" y="5943600"/>
            <a:ext cx="849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EP01-EP20</a:t>
            </a: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6781800" y="4114800"/>
            <a:ext cx="852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AL01-AL11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Threat Score Improvements </a:t>
            </a:r>
            <a:br>
              <a:rPr lang="en-US" sz="3600" b="1" dirty="0" smtClean="0"/>
            </a:br>
            <a:r>
              <a:rPr lang="en-US" sz="3600" b="1" dirty="0" smtClean="0"/>
              <a:t>with GPCE version </a:t>
            </a:r>
          </a:p>
        </p:txBody>
      </p:sp>
      <p:pic>
        <p:nvPicPr>
          <p:cNvPr id="21507" name="Picture 5" descr="ts_atl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447800"/>
            <a:ext cx="3810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ts_epac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38600"/>
            <a:ext cx="3657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ts_wpac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038600"/>
            <a:ext cx="3733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4876800" y="15240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Atlantic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2895600" y="4114800"/>
            <a:ext cx="1449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West Pacific</a:t>
            </a: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6781800" y="411480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East Pacific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JHT Project Tasks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Advanced Applications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Landfall timing and intensity distributions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Application to WFO local products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Probabilities integrated over coastal segments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Automated guidance for watch/warnings</a:t>
            </a:r>
          </a:p>
          <a:p>
            <a:r>
              <a:rPr lang="en-US" dirty="0" smtClean="0"/>
              <a:t>Model Improvements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Adjust time step for small/fast storms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Improve </a:t>
            </a:r>
            <a:r>
              <a:rPr lang="en-US" sz="2400" dirty="0" err="1" smtClean="0"/>
              <a:t>azimuthal</a:t>
            </a:r>
            <a:r>
              <a:rPr lang="en-US" sz="2400" dirty="0" smtClean="0"/>
              <a:t> interpolation of wind radii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Improve spatial interpolation for text/grid product consistency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Evaluate wind radii model 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A1. Landfall timing/intensity distributions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New output file with track, intensity, radii of all 1000 realizations</a:t>
            </a:r>
          </a:p>
          <a:p>
            <a:r>
              <a:rPr lang="en-US" sz="2800" dirty="0" smtClean="0"/>
              <a:t>User interface written for coastal point selection</a:t>
            </a:r>
          </a:p>
          <a:p>
            <a:pPr lvl="1"/>
            <a:r>
              <a:rPr lang="en-US" sz="2400" dirty="0" smtClean="0"/>
              <a:t>Hurricane Landfall Probability Applications (</a:t>
            </a:r>
            <a:r>
              <a:rPr lang="en-US" sz="2400" dirty="0" err="1" smtClean="0"/>
              <a:t>HuLPA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Java program as ATCF prototype</a:t>
            </a:r>
          </a:p>
          <a:p>
            <a:r>
              <a:rPr lang="en-US" sz="2800" dirty="0" smtClean="0"/>
              <a:t>Algorithm for landfall timing distributions completed</a:t>
            </a:r>
          </a:p>
          <a:p>
            <a:r>
              <a:rPr lang="en-US" sz="2800" dirty="0" smtClean="0"/>
              <a:t>Algorithm for timing of 34, 50, 64 </a:t>
            </a:r>
            <a:r>
              <a:rPr lang="en-US" sz="2800" dirty="0" err="1" smtClean="0"/>
              <a:t>kt</a:t>
            </a:r>
            <a:r>
              <a:rPr lang="en-US" sz="2800" dirty="0" smtClean="0"/>
              <a:t> winds under development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804</Words>
  <Application>Microsoft Office PowerPoint</Application>
  <PresentationFormat>On-screen Show (4:3)</PresentationFormat>
  <Paragraphs>149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Advanced Applications of the Monte Carlo Wind Probability Model:  A Year 1 Joint Hurricane Testbed Project Update   </vt:lpstr>
      <vt:lpstr>Outline</vt:lpstr>
      <vt:lpstr>Monte Carlo Wind Probability Model</vt:lpstr>
      <vt:lpstr>Slide 4</vt:lpstr>
      <vt:lpstr>Forecast Dependent Track Errors</vt:lpstr>
      <vt:lpstr>Evaluation of GPCE Version in 2009</vt:lpstr>
      <vt:lpstr>Threat Score Improvements  with GPCE version </vt:lpstr>
      <vt:lpstr>Current JHT Project Tasks</vt:lpstr>
      <vt:lpstr>A1. Landfall timing/intensity distributions</vt:lpstr>
      <vt:lpstr>Slide 10</vt:lpstr>
      <vt:lpstr>Slide 11</vt:lpstr>
      <vt:lpstr>Slide 12</vt:lpstr>
      <vt:lpstr>Slide 13</vt:lpstr>
      <vt:lpstr>Slide 14</vt:lpstr>
      <vt:lpstr>Slide 15</vt:lpstr>
      <vt:lpstr>A2. WFO Local Products</vt:lpstr>
      <vt:lpstr>A3. Coastal integrated probabilities A4. Watch/Warning guidance </vt:lpstr>
      <vt:lpstr>M1. Time Step Adjustment</vt:lpstr>
      <vt:lpstr>M1. Time Step Adjustment </vt:lpstr>
      <vt:lpstr>M2. Improve azimuthal radii interpolation M3. Improve spatial interpolation</vt:lpstr>
      <vt:lpstr>M4. Evaluation of Wind Radii Model </vt:lpstr>
      <vt:lpstr>M4. Evaluation of Wind Radii Model</vt:lpstr>
      <vt:lpstr>Future Plans</vt:lpstr>
    </vt:vector>
  </TitlesOfParts>
  <Company>CIRA\RAMMB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Predictable Is Tropical Cyclone Intensity Change?</dc:title>
  <dc:creator>Mark DeMaria</dc:creator>
  <cp:lastModifiedBy>Mark DeMaria</cp:lastModifiedBy>
  <cp:revision>117</cp:revision>
  <dcterms:created xsi:type="dcterms:W3CDTF">2007-12-27T18:08:28Z</dcterms:created>
  <dcterms:modified xsi:type="dcterms:W3CDTF">2010-02-26T18:00:48Z</dcterms:modified>
</cp:coreProperties>
</file>