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2"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Lucida Grande" pitchFamily="-108" charset="0"/>
        <a:ea typeface="ＭＳ Ｐゴシック" pitchFamily="-108" charset="-128"/>
        <a:cs typeface="+mn-cs"/>
      </a:defRPr>
    </a:lvl1pPr>
    <a:lvl2pPr marL="457200" algn="l" defTabSz="457200" rtl="0" fontAlgn="base">
      <a:spcBef>
        <a:spcPct val="0"/>
      </a:spcBef>
      <a:spcAft>
        <a:spcPct val="0"/>
      </a:spcAft>
      <a:defRPr kern="1200">
        <a:solidFill>
          <a:schemeClr val="tx1"/>
        </a:solidFill>
        <a:latin typeface="Lucida Grande" pitchFamily="-108" charset="0"/>
        <a:ea typeface="ＭＳ Ｐゴシック" pitchFamily="-108" charset="-128"/>
        <a:cs typeface="+mn-cs"/>
      </a:defRPr>
    </a:lvl2pPr>
    <a:lvl3pPr marL="914400" algn="l" defTabSz="457200" rtl="0" fontAlgn="base">
      <a:spcBef>
        <a:spcPct val="0"/>
      </a:spcBef>
      <a:spcAft>
        <a:spcPct val="0"/>
      </a:spcAft>
      <a:defRPr kern="1200">
        <a:solidFill>
          <a:schemeClr val="tx1"/>
        </a:solidFill>
        <a:latin typeface="Lucida Grande" pitchFamily="-108" charset="0"/>
        <a:ea typeface="ＭＳ Ｐゴシック" pitchFamily="-108" charset="-128"/>
        <a:cs typeface="+mn-cs"/>
      </a:defRPr>
    </a:lvl3pPr>
    <a:lvl4pPr marL="1371600" algn="l" defTabSz="457200" rtl="0" fontAlgn="base">
      <a:spcBef>
        <a:spcPct val="0"/>
      </a:spcBef>
      <a:spcAft>
        <a:spcPct val="0"/>
      </a:spcAft>
      <a:defRPr kern="1200">
        <a:solidFill>
          <a:schemeClr val="tx1"/>
        </a:solidFill>
        <a:latin typeface="Lucida Grande" pitchFamily="-108" charset="0"/>
        <a:ea typeface="ＭＳ Ｐゴシック" pitchFamily="-108" charset="-128"/>
        <a:cs typeface="+mn-cs"/>
      </a:defRPr>
    </a:lvl4pPr>
    <a:lvl5pPr marL="1828800" algn="l" defTabSz="457200" rtl="0" fontAlgn="base">
      <a:spcBef>
        <a:spcPct val="0"/>
      </a:spcBef>
      <a:spcAft>
        <a:spcPct val="0"/>
      </a:spcAft>
      <a:defRPr kern="1200">
        <a:solidFill>
          <a:schemeClr val="tx1"/>
        </a:solidFill>
        <a:latin typeface="Lucida Grande" pitchFamily="-108" charset="0"/>
        <a:ea typeface="ＭＳ Ｐゴシック" pitchFamily="-108" charset="-128"/>
        <a:cs typeface="+mn-cs"/>
      </a:defRPr>
    </a:lvl5pPr>
    <a:lvl6pPr marL="2286000" algn="l" defTabSz="914400" rtl="0" eaLnBrk="1" latinLnBrk="0" hangingPunct="1">
      <a:defRPr kern="1200">
        <a:solidFill>
          <a:schemeClr val="tx1"/>
        </a:solidFill>
        <a:latin typeface="Lucida Grande" pitchFamily="-108" charset="0"/>
        <a:ea typeface="ＭＳ Ｐゴシック" pitchFamily="-108" charset="-128"/>
        <a:cs typeface="+mn-cs"/>
      </a:defRPr>
    </a:lvl6pPr>
    <a:lvl7pPr marL="2743200" algn="l" defTabSz="914400" rtl="0" eaLnBrk="1" latinLnBrk="0" hangingPunct="1">
      <a:defRPr kern="1200">
        <a:solidFill>
          <a:schemeClr val="tx1"/>
        </a:solidFill>
        <a:latin typeface="Lucida Grande" pitchFamily="-108" charset="0"/>
        <a:ea typeface="ＭＳ Ｐゴシック" pitchFamily="-108" charset="-128"/>
        <a:cs typeface="+mn-cs"/>
      </a:defRPr>
    </a:lvl7pPr>
    <a:lvl8pPr marL="3200400" algn="l" defTabSz="914400" rtl="0" eaLnBrk="1" latinLnBrk="0" hangingPunct="1">
      <a:defRPr kern="1200">
        <a:solidFill>
          <a:schemeClr val="tx1"/>
        </a:solidFill>
        <a:latin typeface="Lucida Grande" pitchFamily="-108" charset="0"/>
        <a:ea typeface="ＭＳ Ｐゴシック" pitchFamily="-108" charset="-128"/>
        <a:cs typeface="+mn-cs"/>
      </a:defRPr>
    </a:lvl8pPr>
    <a:lvl9pPr marL="3657600" algn="l" defTabSz="914400" rtl="0" eaLnBrk="1" latinLnBrk="0" hangingPunct="1">
      <a:defRPr kern="1200">
        <a:solidFill>
          <a:schemeClr val="tx1"/>
        </a:solidFill>
        <a:latin typeface="Lucida Grande" pitchFamily="-108" charset="0"/>
        <a:ea typeface="ＭＳ Ｐゴシック" pitchFamily="-108"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0" d="100"/>
          <a:sy n="110" d="100"/>
        </p:scale>
        <p:origin x="-1026"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8CC8F-34E9-4266-9A35-C5B23A36D89C}" type="datetimeFigureOut">
              <a:rPr lang="en-US" smtClean="0"/>
              <a:t>2/24/2010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010BF4-303A-4247-8890-DA58033A0385}"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4" name="Picture 6" descr="CoverGlyph.png"/>
          <p:cNvPicPr>
            <a:picLocks noChangeAspect="1"/>
          </p:cNvPicPr>
          <p:nvPr/>
        </p:nvPicPr>
        <p:blipFill>
          <a:blip r:embed="rId3"/>
          <a:srcRect/>
          <a:stretch>
            <a:fillRect/>
          </a:stretch>
        </p:blipFill>
        <p:spPr bwMode="auto">
          <a:xfrm>
            <a:off x="4010025" y="3048000"/>
            <a:ext cx="1123950" cy="771525"/>
          </a:xfrm>
          <a:prstGeom prst="rect">
            <a:avLst/>
          </a:prstGeom>
          <a:noFill/>
          <a:ln w="9525">
            <a:noFill/>
            <a:miter lim="800000"/>
            <a:headEnd/>
            <a:tailEnd/>
          </a:ln>
        </p:spPr>
      </p:pic>
      <p:sp>
        <p:nvSpPr>
          <p:cNvPr id="2" name="Title 1"/>
          <p:cNvSpPr>
            <a:spLocks noGrp="1"/>
          </p:cNvSpPr>
          <p:nvPr>
            <p:ph type="ctrTitle"/>
          </p:nvPr>
        </p:nvSpPr>
        <p:spPr>
          <a:xfrm>
            <a:off x="685800" y="1627094"/>
            <a:ext cx="7772400" cy="1470025"/>
          </a:xfrm>
        </p:spPr>
        <p:txBody>
          <a:bodyPr anchor="b"/>
          <a:lstStyle>
            <a:lvl1pPr>
              <a:defRPr sz="5400">
                <a:gradFill>
                  <a:gsLst>
                    <a:gs pos="0">
                      <a:schemeClr val="tx2"/>
                    </a:gs>
                    <a:gs pos="100000">
                      <a:schemeClr val="tx2">
                        <a:lumMod val="75000"/>
                      </a:schemeClr>
                    </a:gs>
                  </a:gsLst>
                  <a:lin ang="5400000" scaled="0"/>
                </a:gradFill>
                <a:effectLst>
                  <a:outerShdw blurRad="50800" dist="25400" dir="5400000" algn="t" rotWithShape="0">
                    <a:prstClr val="black">
                      <a:alpha val="40000"/>
                    </a:prst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685801" y="3810000"/>
            <a:ext cx="7770812" cy="1752600"/>
          </a:xfrm>
        </p:spPr>
        <p:txBody>
          <a:bodyPr>
            <a:normAutofit/>
          </a:bodyPr>
          <a:lstStyle>
            <a:lvl1pPr marL="0" indent="0" algn="ctr">
              <a:spcBef>
                <a:spcPts val="300"/>
              </a:spcBef>
              <a:buNone/>
              <a:defRPr sz="1600">
                <a:gradFill>
                  <a:gsLst>
                    <a:gs pos="0">
                      <a:schemeClr val="tx2"/>
                    </a:gs>
                    <a:gs pos="100000">
                      <a:schemeClr val="tx2">
                        <a:lumMod val="75000"/>
                      </a:schemeClr>
                    </a:gs>
                  </a:gsLst>
                  <a:lin ang="5400000" scaled="0"/>
                </a:gradFill>
                <a:effectLst>
                  <a:outerShdw blurRad="50800" dist="38100" dir="5400000" algn="t"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Date Placeholder 3"/>
          <p:cNvSpPr>
            <a:spLocks noGrp="1"/>
          </p:cNvSpPr>
          <p:nvPr>
            <p:ph type="dt" sz="half" idx="10"/>
          </p:nvPr>
        </p:nvSpPr>
        <p:spPr/>
        <p:txBody>
          <a:bodyPr/>
          <a:lstStyle>
            <a:lvl1pPr>
              <a:defRPr>
                <a:solidFill>
                  <a:srgbClr val="FFFFFF"/>
                </a:solidFill>
              </a:defRPr>
            </a:lvl1pPr>
          </a:lstStyle>
          <a:p>
            <a:fld id="{64619B97-4E6B-49F6-95E4-8A5601BF8EDD}" type="datetime1">
              <a:rPr lang="en-US" smtClean="0"/>
              <a:t>2/24/2010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5" name="Picture 2" descr="HR-Glyph-R3.png"/>
          <p:cNvPicPr>
            <a:picLocks noChangeAspect="1" noChangeArrowheads="1"/>
          </p:cNvPicPr>
          <p:nvPr/>
        </p:nvPicPr>
        <p:blipFill>
          <a:blip r:embed="rId2"/>
          <a:srcRect/>
          <a:stretch>
            <a:fillRect/>
          </a:stretch>
        </p:blipFill>
        <p:spPr bwMode="auto">
          <a:xfrm>
            <a:off x="3749675" y="4889500"/>
            <a:ext cx="1644650" cy="171450"/>
          </a:xfrm>
          <a:prstGeom prst="rect">
            <a:avLst/>
          </a:prstGeom>
          <a:noFill/>
          <a:ln w="9525">
            <a:noFill/>
            <a:miter lim="800000"/>
            <a:headEnd/>
            <a:tailEnd/>
          </a:ln>
        </p:spPr>
      </p:pic>
      <p:sp>
        <p:nvSpPr>
          <p:cNvPr id="2" name="Title 1"/>
          <p:cNvSpPr>
            <a:spLocks noGrp="1"/>
          </p:cNvSpPr>
          <p:nvPr>
            <p:ph type="title"/>
          </p:nvPr>
        </p:nvSpPr>
        <p:spPr>
          <a:xfrm>
            <a:off x="685800" y="3738282"/>
            <a:ext cx="7770813" cy="1048870"/>
          </a:xfrm>
          <a:effectLst/>
        </p:spPr>
        <p:txBody>
          <a:bodyPr anchor="b"/>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286000" y="457200"/>
            <a:ext cx="4572000" cy="3173506"/>
          </a:xfrm>
          <a:ln w="101600">
            <a:solidFill>
              <a:schemeClr val="tx1"/>
            </a:solidFill>
            <a:miter lim="800000"/>
          </a:ln>
          <a:effectLst>
            <a:outerShdw blurRad="50800" dist="38100" dir="2700000" algn="tl" rotWithShape="0">
              <a:prstClr val="black">
                <a:alpha val="40000"/>
              </a:prstClr>
            </a:outerShdw>
          </a:effectLst>
        </p:spPr>
        <p:txBody>
          <a:bodyPr rtlCol="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685800" y="5181600"/>
            <a:ext cx="7770813" cy="685800"/>
          </a:xfrm>
        </p:spPr>
        <p:txBody>
          <a:bodyPr rtlCol="0">
            <a:normAutofit/>
          </a:bodyPr>
          <a:lstStyle>
            <a:lvl1pPr marL="0" indent="0" algn="ctr">
              <a:spcBef>
                <a:spcPts val="3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fld id="{D75D2DB2-8B0F-4588-BB71-776447999D47}" type="datetime1">
              <a:rPr lang="en-US" smtClean="0"/>
              <a:t>2/24/2010</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46E5C939-1B77-4EE8-825F-543099FAD53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2" descr="HR-Glyph-R3.png"/>
          <p:cNvPicPr>
            <a:picLocks noChangeAspect="1" noChangeArrowheads="1"/>
          </p:cNvPicPr>
          <p:nvPr/>
        </p:nvPicPr>
        <p:blipFill>
          <a:blip r:embed="rId2"/>
          <a:srcRect/>
          <a:stretch>
            <a:fillRect/>
          </a:stretch>
        </p:blipFill>
        <p:spPr bwMode="auto">
          <a:xfrm>
            <a:off x="3749675" y="1658938"/>
            <a:ext cx="1644650" cy="169862"/>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fld id="{B6329689-5366-44D5-BF44-49E970848193}" type="datetime1">
              <a:rPr lang="en-US" smtClean="0"/>
              <a:t>2/24/2010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2DB0CEE-C653-45E4-A2CB-5B5F66F28470}"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2" descr="HR-Glyph-R3.png"/>
          <p:cNvPicPr>
            <a:picLocks noChangeAspect="1" noChangeArrowheads="1"/>
          </p:cNvPicPr>
          <p:nvPr/>
        </p:nvPicPr>
        <p:blipFill>
          <a:blip r:embed="rId2"/>
          <a:srcRect/>
          <a:stretch>
            <a:fillRect/>
          </a:stretch>
        </p:blipFill>
        <p:spPr bwMode="auto">
          <a:xfrm rot="5400000">
            <a:off x="6053932" y="3115468"/>
            <a:ext cx="1644650" cy="169863"/>
          </a:xfrm>
          <a:prstGeom prst="rect">
            <a:avLst/>
          </a:prstGeom>
          <a:noFill/>
          <a:ln w="9525">
            <a:noFill/>
            <a:miter lim="800000"/>
            <a:headEnd/>
            <a:tailEnd/>
          </a:ln>
        </p:spPr>
      </p:pic>
      <p:sp>
        <p:nvSpPr>
          <p:cNvPr id="2" name="Vertical Title 1"/>
          <p:cNvSpPr>
            <a:spLocks noGrp="1"/>
          </p:cNvSpPr>
          <p:nvPr>
            <p:ph type="title" orient="vert"/>
          </p:nvPr>
        </p:nvSpPr>
        <p:spPr>
          <a:xfrm>
            <a:off x="7162800" y="537882"/>
            <a:ext cx="1524000" cy="5325036"/>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7882"/>
            <a:ext cx="5889812" cy="532503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fld id="{1336BF2F-1E2E-469A-886E-A7C8692094E0}" type="datetime1">
              <a:rPr lang="en-US" smtClean="0"/>
              <a:t>2/24/2010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DEEE6BA-BD48-44F6-B5ED-4D6B833E77E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HR-Glyph-R3.png"/>
          <p:cNvPicPr>
            <a:picLocks noChangeAspect="1" noChangeArrowheads="1"/>
          </p:cNvPicPr>
          <p:nvPr/>
        </p:nvPicPr>
        <p:blipFill>
          <a:blip r:embed="rId2"/>
          <a:srcRect/>
          <a:stretch>
            <a:fillRect/>
          </a:stretch>
        </p:blipFill>
        <p:spPr bwMode="auto">
          <a:xfrm>
            <a:off x="3749675" y="1658938"/>
            <a:ext cx="1644650" cy="169862"/>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fld id="{A3CCBC98-372F-4FDC-AE72-84993DE773F2}" type="datetime1">
              <a:rPr lang="en-US" smtClean="0"/>
              <a:t>2/24/2010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5C1BEFF-7653-4AD3-938D-4FA61DAF3A9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Glyph-SectionHeader.png"/>
          <p:cNvPicPr>
            <a:picLocks noChangeAspect="1"/>
          </p:cNvPicPr>
          <p:nvPr/>
        </p:nvPicPr>
        <p:blipFill>
          <a:blip r:embed="rId2"/>
          <a:srcRect/>
          <a:stretch>
            <a:fillRect/>
          </a:stretch>
        </p:blipFill>
        <p:spPr bwMode="auto">
          <a:xfrm>
            <a:off x="4038600" y="3173413"/>
            <a:ext cx="1066800" cy="590550"/>
          </a:xfrm>
          <a:prstGeom prst="rect">
            <a:avLst/>
          </a:prstGeom>
          <a:noFill/>
          <a:ln w="9525">
            <a:noFill/>
            <a:miter lim="800000"/>
            <a:headEnd/>
            <a:tailEnd/>
          </a:ln>
        </p:spPr>
      </p:pic>
      <p:sp>
        <p:nvSpPr>
          <p:cNvPr id="2" name="Title 1"/>
          <p:cNvSpPr>
            <a:spLocks noGrp="1"/>
          </p:cNvSpPr>
          <p:nvPr>
            <p:ph type="title"/>
          </p:nvPr>
        </p:nvSpPr>
        <p:spPr>
          <a:xfrm>
            <a:off x="685800" y="1626440"/>
            <a:ext cx="7770813" cy="1472184"/>
          </a:xfrm>
        </p:spPr>
        <p:txBody>
          <a:bodyPr anchor="b"/>
          <a:lstStyle>
            <a:lvl1pPr algn="ctr">
              <a:defRPr sz="5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685800" y="3813048"/>
            <a:ext cx="7770813" cy="1755648"/>
          </a:xfrm>
        </p:spPr>
        <p:txBody>
          <a:bodyPr>
            <a:normAutofit/>
          </a:bodyPr>
          <a:lstStyle>
            <a:lvl1pPr marL="0" indent="0" algn="ctr">
              <a:spcBef>
                <a:spcPts val="30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CE63660-08E3-4B01-A7D4-870E3330A708}" type="datetime1">
              <a:rPr lang="en-US" smtClean="0"/>
              <a:t>2/24/2010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32A17A8-B5A3-4926-8859-3EA131B5F99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2" descr="HR-Glyph-R3.png"/>
          <p:cNvPicPr>
            <a:picLocks noChangeAspect="1" noChangeArrowheads="1"/>
          </p:cNvPicPr>
          <p:nvPr/>
        </p:nvPicPr>
        <p:blipFill>
          <a:blip r:embed="rId2"/>
          <a:srcRect/>
          <a:stretch>
            <a:fillRect/>
          </a:stretch>
        </p:blipFill>
        <p:spPr bwMode="auto">
          <a:xfrm>
            <a:off x="3749675" y="1658938"/>
            <a:ext cx="1644650" cy="169862"/>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2209801"/>
            <a:ext cx="3657600" cy="36576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00600" y="2209801"/>
            <a:ext cx="3657600" cy="36576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4"/>
          <p:cNvSpPr>
            <a:spLocks noGrp="1"/>
          </p:cNvSpPr>
          <p:nvPr>
            <p:ph type="dt" sz="half" idx="10"/>
          </p:nvPr>
        </p:nvSpPr>
        <p:spPr/>
        <p:txBody>
          <a:bodyPr/>
          <a:lstStyle>
            <a:lvl1pPr>
              <a:defRPr/>
            </a:lvl1pPr>
          </a:lstStyle>
          <a:p>
            <a:fld id="{8BB9D1AB-8B3E-46A1-B18E-31330C0B07ED}" type="datetime1">
              <a:rPr lang="en-US" smtClean="0"/>
              <a:t>2/24/2010</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E85F90A5-DE10-4716-8C03-3D1C897AD40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2" descr="HR-Glyph-R3.png"/>
          <p:cNvPicPr>
            <a:picLocks noChangeAspect="1" noChangeArrowheads="1"/>
          </p:cNvPicPr>
          <p:nvPr/>
        </p:nvPicPr>
        <p:blipFill>
          <a:blip r:embed="rId2"/>
          <a:srcRect/>
          <a:stretch>
            <a:fillRect/>
          </a:stretch>
        </p:blipFill>
        <p:spPr bwMode="auto">
          <a:xfrm>
            <a:off x="3749675" y="1658938"/>
            <a:ext cx="1644650" cy="169862"/>
          </a:xfrm>
          <a:prstGeom prst="rect">
            <a:avLst/>
          </a:prstGeom>
          <a:noFill/>
          <a:ln w="9525">
            <a:noFill/>
            <a:miter lim="800000"/>
            <a:headEnd/>
            <a:tailEnd/>
          </a:ln>
        </p:spPr>
      </p:pic>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2027238"/>
            <a:ext cx="3657600" cy="639762"/>
          </a:xfrm>
        </p:spPr>
        <p:txBody>
          <a:bodyPr anchor="ctr"/>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819400"/>
            <a:ext cx="3657600" cy="3048000"/>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00600" y="2027238"/>
            <a:ext cx="3657600" cy="639762"/>
          </a:xfrm>
        </p:spPr>
        <p:txBody>
          <a:bodyPr anchor="ctr"/>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2819400"/>
            <a:ext cx="3657600" cy="3048000"/>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6"/>
          <p:cNvSpPr>
            <a:spLocks noGrp="1"/>
          </p:cNvSpPr>
          <p:nvPr>
            <p:ph type="dt" sz="half" idx="10"/>
          </p:nvPr>
        </p:nvSpPr>
        <p:spPr/>
        <p:txBody>
          <a:bodyPr/>
          <a:lstStyle>
            <a:lvl1pPr>
              <a:defRPr/>
            </a:lvl1pPr>
          </a:lstStyle>
          <a:p>
            <a:fld id="{9EE5B349-A036-434E-8CEF-F142B22AA42A}" type="datetime1">
              <a:rPr lang="en-US" smtClean="0"/>
              <a:t>2/24/2010</a:t>
            </a:fld>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fld id="{CCA0C621-793B-4805-9447-780A181376B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HR-Glyph-R3.png"/>
          <p:cNvPicPr>
            <a:picLocks noChangeAspect="1" noChangeArrowheads="1"/>
          </p:cNvPicPr>
          <p:nvPr/>
        </p:nvPicPr>
        <p:blipFill>
          <a:blip r:embed="rId2"/>
          <a:srcRect/>
          <a:stretch>
            <a:fillRect/>
          </a:stretch>
        </p:blipFill>
        <p:spPr bwMode="auto">
          <a:xfrm>
            <a:off x="3749675" y="1658938"/>
            <a:ext cx="1644650" cy="169862"/>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a:p>
        </p:txBody>
      </p:sp>
      <p:sp>
        <p:nvSpPr>
          <p:cNvPr id="4" name="Date Placeholder 2"/>
          <p:cNvSpPr>
            <a:spLocks noGrp="1"/>
          </p:cNvSpPr>
          <p:nvPr>
            <p:ph type="dt" sz="half" idx="10"/>
          </p:nvPr>
        </p:nvSpPr>
        <p:spPr/>
        <p:txBody>
          <a:bodyPr/>
          <a:lstStyle>
            <a:lvl1pPr>
              <a:defRPr/>
            </a:lvl1pPr>
          </a:lstStyle>
          <a:p>
            <a:fld id="{76C407AB-905A-4F4B-AA9E-3C0F276648F8}" type="datetime1">
              <a:rPr lang="en-US" smtClean="0"/>
              <a:t>2/24/2010</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fld id="{E2CAC3CA-3EB5-413D-A995-C2128030CB1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FB5281D7-9023-4B75-8C75-F7F2FCC0D48F}" type="slidenum">
              <a:rPr lang="en-US"/>
              <a:pPr/>
              <a:t>‹#›</a:t>
            </a:fld>
            <a:endParaRPr lang="en-US"/>
          </a:p>
        </p:txBody>
      </p:sp>
      <p:sp>
        <p:nvSpPr>
          <p:cNvPr id="3" name="Date Placeholder 3"/>
          <p:cNvSpPr>
            <a:spLocks noGrp="1"/>
          </p:cNvSpPr>
          <p:nvPr>
            <p:ph type="dt" sz="half" idx="11"/>
          </p:nvPr>
        </p:nvSpPr>
        <p:spPr/>
        <p:txBody>
          <a:bodyPr/>
          <a:lstStyle>
            <a:lvl1pPr>
              <a:defRPr/>
            </a:lvl1pPr>
          </a:lstStyle>
          <a:p>
            <a:fld id="{C3D54090-73F7-4B65-8E1F-856B6E92EFAD}" type="datetime1">
              <a:rPr lang="en-US" smtClean="0"/>
              <a:t>2/24/2010</a:t>
            </a:fld>
            <a:endParaRPr lang="en-US"/>
          </a:p>
        </p:txBody>
      </p:sp>
      <p:sp>
        <p:nvSpPr>
          <p:cNvPr id="4" name="Footer Placeholder 4"/>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2" descr="HR-Glyph-R3.png"/>
          <p:cNvPicPr>
            <a:picLocks noChangeAspect="1" noChangeArrowheads="1"/>
          </p:cNvPicPr>
          <p:nvPr/>
        </p:nvPicPr>
        <p:blipFill>
          <a:blip r:embed="rId2"/>
          <a:srcRect/>
          <a:stretch>
            <a:fillRect/>
          </a:stretch>
        </p:blipFill>
        <p:spPr bwMode="auto">
          <a:xfrm>
            <a:off x="1665288" y="2286000"/>
            <a:ext cx="1644650" cy="169863"/>
          </a:xfrm>
          <a:prstGeom prst="rect">
            <a:avLst/>
          </a:prstGeom>
          <a:noFill/>
          <a:ln w="9525">
            <a:noFill/>
            <a:miter lim="800000"/>
            <a:headEnd/>
            <a:tailEnd/>
          </a:ln>
        </p:spPr>
      </p:pic>
      <p:sp>
        <p:nvSpPr>
          <p:cNvPr id="2" name="Title 1"/>
          <p:cNvSpPr>
            <a:spLocks noGrp="1"/>
          </p:cNvSpPr>
          <p:nvPr>
            <p:ph type="title"/>
          </p:nvPr>
        </p:nvSpPr>
        <p:spPr>
          <a:xfrm>
            <a:off x="658906" y="914400"/>
            <a:ext cx="3657600" cy="1162050"/>
          </a:xfrm>
        </p:spPr>
        <p:txBody>
          <a:bodyPr anchor="b"/>
          <a:lstStyle>
            <a:lvl1pPr algn="ctr">
              <a:defRPr sz="3800" b="0"/>
            </a:lvl1pPr>
          </a:lstStyle>
          <a:p>
            <a:r>
              <a:rPr lang="en-US" smtClean="0"/>
              <a:t>Click to edit Master title style</a:t>
            </a:r>
            <a:endParaRPr/>
          </a:p>
        </p:txBody>
      </p:sp>
      <p:sp>
        <p:nvSpPr>
          <p:cNvPr id="3" name="Content Placeholder 2"/>
          <p:cNvSpPr>
            <a:spLocks noGrp="1"/>
          </p:cNvSpPr>
          <p:nvPr>
            <p:ph idx="1"/>
          </p:nvPr>
        </p:nvSpPr>
        <p:spPr>
          <a:xfrm>
            <a:off x="4796118" y="457199"/>
            <a:ext cx="3657600" cy="5410201"/>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58906" y="2590799"/>
            <a:ext cx="3657600" cy="2895601"/>
          </a:xfrm>
        </p:spPr>
        <p:txBody>
          <a:bodyPr>
            <a:normAutofit/>
          </a:bodyPr>
          <a:lstStyle>
            <a:lvl1pPr marL="0" indent="0" algn="ctr">
              <a:lnSpc>
                <a:spcPct val="110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fld id="{442C2A7E-647F-4BE5-A1F1-C06F648D6EA4}" type="datetime1">
              <a:rPr lang="en-US" smtClean="0"/>
              <a:t>2/24/2010</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E7724F99-31F5-4FF0-845D-6980195B83E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2" descr="HR-Glyph-R3.png"/>
          <p:cNvPicPr>
            <a:picLocks noChangeAspect="1" noChangeArrowheads="1"/>
          </p:cNvPicPr>
          <p:nvPr/>
        </p:nvPicPr>
        <p:blipFill>
          <a:blip r:embed="rId2"/>
          <a:srcRect/>
          <a:stretch>
            <a:fillRect/>
          </a:stretch>
        </p:blipFill>
        <p:spPr bwMode="auto">
          <a:xfrm>
            <a:off x="5805488" y="2286000"/>
            <a:ext cx="1644650" cy="169863"/>
          </a:xfrm>
          <a:prstGeom prst="rect">
            <a:avLst/>
          </a:prstGeom>
          <a:noFill/>
          <a:ln w="9525">
            <a:noFill/>
            <a:miter lim="800000"/>
            <a:headEnd/>
            <a:tailEnd/>
          </a:ln>
        </p:spPr>
      </p:pic>
      <p:sp>
        <p:nvSpPr>
          <p:cNvPr id="2" name="Title 1"/>
          <p:cNvSpPr>
            <a:spLocks noGrp="1"/>
          </p:cNvSpPr>
          <p:nvPr>
            <p:ph type="title"/>
          </p:nvPr>
        </p:nvSpPr>
        <p:spPr>
          <a:xfrm>
            <a:off x="4799013" y="914400"/>
            <a:ext cx="3657600" cy="1161288"/>
          </a:xfrm>
          <a:effectLst/>
        </p:spPr>
        <p:txBody>
          <a:bodyPr anchor="b"/>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58906" y="457200"/>
            <a:ext cx="3657600" cy="5413248"/>
          </a:xfrm>
          <a:ln w="101600">
            <a:solidFill>
              <a:schemeClr val="tx1"/>
            </a:solidFill>
            <a:miter lim="800000"/>
          </a:ln>
          <a:effectLst>
            <a:outerShdw blurRad="50800" dist="38100" dir="2700000" algn="tl" rotWithShape="0">
              <a:prstClr val="black">
                <a:alpha val="40000"/>
              </a:prstClr>
            </a:outerShdw>
          </a:effectLst>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4799013" y="2587752"/>
            <a:ext cx="3657600" cy="2898648"/>
          </a:xfrm>
        </p:spPr>
        <p:txBody>
          <a:bodyPr rtlCol="0">
            <a:normAutofit/>
          </a:bodyPr>
          <a:lstStyle>
            <a:lvl1pPr marL="0" indent="0" algn="ctr">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fld id="{ECB55CC9-B931-48BE-805D-C258B5F717C8}" type="datetime1">
              <a:rPr lang="en-US" smtClean="0"/>
              <a:t>2/24/2010</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B4C76B2A-884B-4237-859A-D5DEAAD0053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305300" y="6289675"/>
            <a:ext cx="5334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sto MT" pitchFamily="-108" charset="0"/>
              </a:defRPr>
            </a:lvl1pPr>
          </a:lstStyle>
          <a:p>
            <a:fld id="{2C8BEDA8-0CD1-4096-A83F-10E081FCB959}" type="slidenum">
              <a:rPr lang="en-US"/>
              <a:pPr/>
              <a:t>‹#›</a:t>
            </a:fld>
            <a:endParaRPr lang="en-US"/>
          </a:p>
        </p:txBody>
      </p:sp>
      <p:sp>
        <p:nvSpPr>
          <p:cNvPr id="2" name="Title Placeholder 1"/>
          <p:cNvSpPr>
            <a:spLocks noGrp="1"/>
          </p:cNvSpPr>
          <p:nvPr>
            <p:ph type="title"/>
          </p:nvPr>
        </p:nvSpPr>
        <p:spPr>
          <a:xfrm>
            <a:off x="685800" y="66675"/>
            <a:ext cx="7770813" cy="1371600"/>
          </a:xfrm>
          <a:prstGeom prst="rect">
            <a:avLst/>
          </a:prstGeom>
          <a:effectLst/>
        </p:spPr>
        <p:txBody>
          <a:bodyPr vert="horz" lIns="91440" tIns="45720" rIns="91440" bIns="45720" rtlCol="0" anchor="ctr" anchorCtr="0">
            <a:noAutofit/>
          </a:bodyPr>
          <a:lstStyle/>
          <a:p>
            <a:r>
              <a:rPr lang="en-US" smtClean="0"/>
              <a:t>Click to edit Master title style</a:t>
            </a:r>
            <a:endParaRPr/>
          </a:p>
        </p:txBody>
      </p:sp>
      <p:sp>
        <p:nvSpPr>
          <p:cNvPr id="1028" name="Text Placeholder 2"/>
          <p:cNvSpPr>
            <a:spLocks noGrp="1"/>
          </p:cNvSpPr>
          <p:nvPr>
            <p:ph type="body" idx="1"/>
          </p:nvPr>
        </p:nvSpPr>
        <p:spPr bwMode="auto">
          <a:xfrm>
            <a:off x="685800" y="2209800"/>
            <a:ext cx="7770813"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400800" y="6289675"/>
            <a:ext cx="23749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sto MT" pitchFamily="-108" charset="0"/>
              </a:defRPr>
            </a:lvl1pPr>
          </a:lstStyle>
          <a:p>
            <a:fld id="{49E6B2AD-952C-4DDE-9AEA-1A4C7C4325CD}" type="datetime1">
              <a:rPr lang="en-US" smtClean="0"/>
              <a:t>2/24/2010</a:t>
            </a:fld>
            <a:endParaRPr lang="en-US"/>
          </a:p>
        </p:txBody>
      </p:sp>
      <p:sp>
        <p:nvSpPr>
          <p:cNvPr id="5" name="Footer Placeholder 4"/>
          <p:cNvSpPr>
            <a:spLocks noGrp="1"/>
          </p:cNvSpPr>
          <p:nvPr>
            <p:ph type="ftr" sz="quarter" idx="3"/>
          </p:nvPr>
        </p:nvSpPr>
        <p:spPr>
          <a:xfrm>
            <a:off x="349250" y="6289675"/>
            <a:ext cx="315595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2" r:id="rId7"/>
    <p:sldLayoutId id="2147483979" r:id="rId8"/>
    <p:sldLayoutId id="2147483980" r:id="rId9"/>
    <p:sldLayoutId id="2147483981" r:id="rId10"/>
    <p:sldLayoutId id="2147483982" r:id="rId11"/>
    <p:sldLayoutId id="2147483983" r:id="rId12"/>
  </p:sldLayoutIdLst>
  <p:hf hdr="0" ftr="0" dt="0"/>
  <p:txStyles>
    <p:titleStyle>
      <a:lvl1pPr algn="ctr" rtl="0" eaLnBrk="0" fontAlgn="base" hangingPunct="0">
        <a:spcBef>
          <a:spcPct val="0"/>
        </a:spcBef>
        <a:spcAft>
          <a:spcPct val="0"/>
        </a:spcAft>
        <a:defRPr sz="5000" kern="1200">
          <a:solidFill>
            <a:schemeClr val="tx2"/>
          </a:solidFill>
          <a:effectLst>
            <a:outerShdw blurRad="38100" dist="12700" algn="l" rotWithShape="0">
              <a:prstClr val="black">
                <a:alpha val="40000"/>
              </a:prstClr>
            </a:outerShdw>
          </a:effectLst>
          <a:latin typeface="+mj-lt"/>
          <a:ea typeface="ＭＳ Ｐゴシック" charset="-128"/>
          <a:cs typeface="ＭＳ Ｐゴシック" charset="-128"/>
        </a:defRPr>
      </a:lvl1pPr>
      <a:lvl2pPr algn="ctr" rtl="0" eaLnBrk="0" fontAlgn="base" hangingPunct="0">
        <a:spcBef>
          <a:spcPct val="0"/>
        </a:spcBef>
        <a:spcAft>
          <a:spcPct val="0"/>
        </a:spcAft>
        <a:defRPr sz="5000">
          <a:solidFill>
            <a:schemeClr val="tx2"/>
          </a:solidFill>
          <a:latin typeface="Calisto MT" charset="0"/>
          <a:ea typeface="ＭＳ Ｐゴシック" charset="-128"/>
          <a:cs typeface="ＭＳ Ｐゴシック" charset="-128"/>
        </a:defRPr>
      </a:lvl2pPr>
      <a:lvl3pPr algn="ctr" rtl="0" eaLnBrk="0" fontAlgn="base" hangingPunct="0">
        <a:spcBef>
          <a:spcPct val="0"/>
        </a:spcBef>
        <a:spcAft>
          <a:spcPct val="0"/>
        </a:spcAft>
        <a:defRPr sz="5000">
          <a:solidFill>
            <a:schemeClr val="tx2"/>
          </a:solidFill>
          <a:latin typeface="Calisto MT" charset="0"/>
          <a:ea typeface="ＭＳ Ｐゴシック" charset="-128"/>
          <a:cs typeface="ＭＳ Ｐゴシック" charset="-128"/>
        </a:defRPr>
      </a:lvl3pPr>
      <a:lvl4pPr algn="ctr" rtl="0" eaLnBrk="0" fontAlgn="base" hangingPunct="0">
        <a:spcBef>
          <a:spcPct val="0"/>
        </a:spcBef>
        <a:spcAft>
          <a:spcPct val="0"/>
        </a:spcAft>
        <a:defRPr sz="5000">
          <a:solidFill>
            <a:schemeClr val="tx2"/>
          </a:solidFill>
          <a:latin typeface="Calisto MT" charset="0"/>
          <a:ea typeface="ＭＳ Ｐゴシック" charset="-128"/>
          <a:cs typeface="ＭＳ Ｐゴシック" charset="-128"/>
        </a:defRPr>
      </a:lvl4pPr>
      <a:lvl5pPr algn="ctr" rtl="0" eaLnBrk="0" fontAlgn="base" hangingPunct="0">
        <a:spcBef>
          <a:spcPct val="0"/>
        </a:spcBef>
        <a:spcAft>
          <a:spcPct val="0"/>
        </a:spcAft>
        <a:defRPr sz="5000">
          <a:solidFill>
            <a:schemeClr val="tx2"/>
          </a:solidFill>
          <a:latin typeface="Calisto MT" charset="0"/>
          <a:ea typeface="ＭＳ Ｐゴシック" charset="-128"/>
          <a:cs typeface="ＭＳ Ｐゴシック" charset="-128"/>
        </a:defRPr>
      </a:lvl5pPr>
      <a:lvl6pPr marL="457200" algn="ctr" rtl="0" fontAlgn="base">
        <a:spcBef>
          <a:spcPct val="0"/>
        </a:spcBef>
        <a:spcAft>
          <a:spcPct val="0"/>
        </a:spcAft>
        <a:defRPr sz="5000">
          <a:solidFill>
            <a:schemeClr val="tx2"/>
          </a:solidFill>
          <a:latin typeface="Calisto MT" charset="0"/>
          <a:ea typeface="ＭＳ Ｐゴシック" charset="-128"/>
          <a:cs typeface="ＭＳ Ｐゴシック" charset="-128"/>
        </a:defRPr>
      </a:lvl6pPr>
      <a:lvl7pPr marL="914400" algn="ctr" rtl="0" fontAlgn="base">
        <a:spcBef>
          <a:spcPct val="0"/>
        </a:spcBef>
        <a:spcAft>
          <a:spcPct val="0"/>
        </a:spcAft>
        <a:defRPr sz="5000">
          <a:solidFill>
            <a:schemeClr val="tx2"/>
          </a:solidFill>
          <a:latin typeface="Calisto MT" charset="0"/>
          <a:ea typeface="ＭＳ Ｐゴシック" charset="-128"/>
          <a:cs typeface="ＭＳ Ｐゴシック" charset="-128"/>
        </a:defRPr>
      </a:lvl7pPr>
      <a:lvl8pPr marL="1371600" algn="ctr" rtl="0" fontAlgn="base">
        <a:spcBef>
          <a:spcPct val="0"/>
        </a:spcBef>
        <a:spcAft>
          <a:spcPct val="0"/>
        </a:spcAft>
        <a:defRPr sz="5000">
          <a:solidFill>
            <a:schemeClr val="tx2"/>
          </a:solidFill>
          <a:latin typeface="Calisto MT" charset="0"/>
          <a:ea typeface="ＭＳ Ｐゴシック" charset="-128"/>
          <a:cs typeface="ＭＳ Ｐゴシック" charset="-128"/>
        </a:defRPr>
      </a:lvl8pPr>
      <a:lvl9pPr marL="1828800" algn="ctr" rtl="0" fontAlgn="base">
        <a:spcBef>
          <a:spcPct val="0"/>
        </a:spcBef>
        <a:spcAft>
          <a:spcPct val="0"/>
        </a:spcAft>
        <a:defRPr sz="5000">
          <a:solidFill>
            <a:schemeClr val="tx2"/>
          </a:solidFill>
          <a:latin typeface="Calisto MT" charset="0"/>
          <a:ea typeface="ＭＳ Ｐゴシック" charset="-128"/>
          <a:cs typeface="ＭＳ Ｐゴシック" charset="-128"/>
        </a:defRPr>
      </a:lvl9pPr>
    </p:titleStyle>
    <p:bodyStyle>
      <a:lvl1pPr marL="457200" indent="-457200" algn="l" rtl="0" eaLnBrk="0" fontAlgn="base" hangingPunct="0">
        <a:spcBef>
          <a:spcPts val="2000"/>
        </a:spcBef>
        <a:spcAft>
          <a:spcPct val="0"/>
        </a:spcAft>
        <a:buClr>
          <a:srgbClr val="8E887C"/>
        </a:buClr>
        <a:buFont typeface="Wingdings" pitchFamily="-108" charset="2"/>
        <a:buChar char=""/>
        <a:defRPr sz="2400" kern="1200">
          <a:solidFill>
            <a:schemeClr val="tx2"/>
          </a:solidFill>
          <a:latin typeface="+mn-lt"/>
          <a:ea typeface="ＭＳ Ｐゴシック" charset="-128"/>
          <a:cs typeface="ＭＳ Ｐゴシック" charset="-128"/>
        </a:defRPr>
      </a:lvl1pPr>
      <a:lvl2pPr marL="914400" indent="-457200" algn="l" rtl="0" eaLnBrk="0" fontAlgn="base" hangingPunct="0">
        <a:spcBef>
          <a:spcPts val="600"/>
        </a:spcBef>
        <a:spcAft>
          <a:spcPct val="0"/>
        </a:spcAft>
        <a:buClr>
          <a:srgbClr val="47443E"/>
        </a:buClr>
        <a:buFont typeface="Wingdings" pitchFamily="-108" charset="2"/>
        <a:buChar char=""/>
        <a:defRPr sz="2200" kern="1200">
          <a:solidFill>
            <a:schemeClr val="tx2"/>
          </a:solidFill>
          <a:latin typeface="+mn-lt"/>
          <a:ea typeface="ＭＳ Ｐゴシック" charset="-128"/>
          <a:cs typeface="+mn-cs"/>
        </a:defRPr>
      </a:lvl2pPr>
      <a:lvl3pPr marL="1371600" indent="-457200" algn="l" rtl="0" eaLnBrk="0" fontAlgn="base" hangingPunct="0">
        <a:spcBef>
          <a:spcPts val="600"/>
        </a:spcBef>
        <a:spcAft>
          <a:spcPct val="0"/>
        </a:spcAft>
        <a:buClr>
          <a:srgbClr val="8E887C"/>
        </a:buClr>
        <a:buFont typeface="Wingdings" pitchFamily="-108" charset="2"/>
        <a:buChar char=""/>
        <a:defRPr sz="2000" kern="1200">
          <a:solidFill>
            <a:schemeClr val="tx2"/>
          </a:solidFill>
          <a:latin typeface="+mn-lt"/>
          <a:ea typeface="ＭＳ Ｐゴシック" charset="-128"/>
          <a:cs typeface="+mn-cs"/>
        </a:defRPr>
      </a:lvl3pPr>
      <a:lvl4pPr marL="1828800" indent="-457200" algn="l" rtl="0" eaLnBrk="0" fontAlgn="base" hangingPunct="0">
        <a:spcBef>
          <a:spcPts val="600"/>
        </a:spcBef>
        <a:spcAft>
          <a:spcPct val="0"/>
        </a:spcAft>
        <a:buClr>
          <a:srgbClr val="47443E"/>
        </a:buClr>
        <a:buFont typeface="Wingdings" pitchFamily="-108" charset="2"/>
        <a:buChar char=""/>
        <a:defRPr kern="1200">
          <a:solidFill>
            <a:schemeClr val="tx2"/>
          </a:solidFill>
          <a:latin typeface="+mn-lt"/>
          <a:ea typeface="ＭＳ Ｐゴシック" charset="-128"/>
          <a:cs typeface="+mn-cs"/>
        </a:defRPr>
      </a:lvl4pPr>
      <a:lvl5pPr marL="2286000" indent="-457200" algn="l" rtl="0" eaLnBrk="0" fontAlgn="base" hangingPunct="0">
        <a:spcBef>
          <a:spcPts val="600"/>
        </a:spcBef>
        <a:spcAft>
          <a:spcPct val="0"/>
        </a:spcAft>
        <a:buClr>
          <a:srgbClr val="8E887C"/>
        </a:buClr>
        <a:buFont typeface="Wingdings" pitchFamily="-108" charset="2"/>
        <a:buChar char=""/>
        <a:defRPr kern="1200">
          <a:solidFill>
            <a:schemeClr val="tx2"/>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ctrTitle"/>
          </p:nvPr>
        </p:nvSpPr>
        <p:spPr>
          <a:xfrm>
            <a:off x="17252" y="222427"/>
            <a:ext cx="9010650" cy="2308937"/>
          </a:xfrm>
        </p:spPr>
        <p:txBody>
          <a:bodyPr/>
          <a:lstStyle/>
          <a:p>
            <a:pPr eaLnBrk="1" fontAlgn="auto" hangingPunct="1">
              <a:spcAft>
                <a:spcPts val="0"/>
              </a:spcAft>
              <a:defRPr/>
            </a:pPr>
            <a:r>
              <a:rPr lang="en-US" sz="3600" b="1" dirty="0" smtClean="0">
                <a:ea typeface="+mj-ea"/>
                <a:cs typeface="+mj-cs"/>
              </a:rPr>
              <a:t>Progress and plans for the development of a unified </a:t>
            </a:r>
            <a:r>
              <a:rPr lang="en-US" sz="3600" b="1" dirty="0" err="1" smtClean="0">
                <a:ea typeface="+mj-ea"/>
                <a:cs typeface="+mj-cs"/>
              </a:rPr>
              <a:t>dropsonde</a:t>
            </a:r>
            <a:r>
              <a:rPr lang="en-US" sz="3600" b="1" dirty="0" smtClean="0">
                <a:ea typeface="+mj-ea"/>
                <a:cs typeface="+mj-cs"/>
              </a:rPr>
              <a:t> quality assurance and visualization capability </a:t>
            </a:r>
            <a:r>
              <a:rPr lang="en-US" sz="3600" dirty="0" smtClean="0">
                <a:ea typeface="+mj-ea"/>
                <a:cs typeface="+mj-cs"/>
              </a:rPr>
              <a:t/>
            </a:r>
            <a:br>
              <a:rPr lang="en-US" sz="3600" dirty="0" smtClean="0">
                <a:ea typeface="+mj-ea"/>
                <a:cs typeface="+mj-cs"/>
              </a:rPr>
            </a:br>
            <a:endParaRPr lang="en-US" sz="3600" dirty="0">
              <a:ea typeface="+mj-ea"/>
              <a:cs typeface="+mj-cs"/>
            </a:endParaRPr>
          </a:p>
        </p:txBody>
      </p:sp>
      <p:sp>
        <p:nvSpPr>
          <p:cNvPr id="16" name="Subtitle 15"/>
          <p:cNvSpPr>
            <a:spLocks noGrp="1"/>
          </p:cNvSpPr>
          <p:nvPr>
            <p:ph type="subTitle" idx="1"/>
          </p:nvPr>
        </p:nvSpPr>
        <p:spPr>
          <a:xfrm>
            <a:off x="685801" y="3723740"/>
            <a:ext cx="7770812" cy="2660948"/>
          </a:xfrm>
        </p:spPr>
        <p:txBody>
          <a:bodyPr rtlCol="0"/>
          <a:lstStyle/>
          <a:p>
            <a:pPr eaLnBrk="1" fontAlgn="auto" hangingPunct="1">
              <a:spcAft>
                <a:spcPts val="0"/>
              </a:spcAft>
              <a:buClr>
                <a:schemeClr val="accent3"/>
              </a:buClr>
              <a:buFont typeface="Wingdings" pitchFamily="2" charset="2"/>
              <a:buNone/>
              <a:defRPr/>
            </a:pPr>
            <a:r>
              <a:rPr lang="en-US" sz="2000" dirty="0" smtClean="0">
                <a:ea typeface="+mn-ea"/>
                <a:cs typeface="+mn-cs"/>
              </a:rPr>
              <a:t>Collaborators:</a:t>
            </a:r>
          </a:p>
          <a:p>
            <a:pPr eaLnBrk="1" fontAlgn="auto" hangingPunct="1">
              <a:spcAft>
                <a:spcPts val="0"/>
              </a:spcAft>
              <a:buClr>
                <a:schemeClr val="accent3"/>
              </a:buClr>
              <a:buFont typeface="Wingdings" pitchFamily="2" charset="2"/>
              <a:buNone/>
              <a:defRPr/>
            </a:pPr>
            <a:r>
              <a:rPr lang="en-US" sz="2000" dirty="0" smtClean="0">
                <a:ea typeface="+mn-ea"/>
                <a:cs typeface="+mn-cs"/>
              </a:rPr>
              <a:t>Paul Flaherty and Jackie Almeida, Aircraft Operations Center, </a:t>
            </a:r>
            <a:r>
              <a:rPr lang="en-US" sz="2000" dirty="0" err="1" smtClean="0">
                <a:ea typeface="+mn-ea"/>
                <a:cs typeface="+mn-cs"/>
              </a:rPr>
              <a:t>MacDill</a:t>
            </a:r>
            <a:r>
              <a:rPr lang="en-US" sz="2000" dirty="0" smtClean="0">
                <a:ea typeface="+mn-ea"/>
                <a:cs typeface="+mn-cs"/>
              </a:rPr>
              <a:t> AFB, FL</a:t>
            </a:r>
          </a:p>
          <a:p>
            <a:pPr eaLnBrk="1" fontAlgn="auto" hangingPunct="1">
              <a:spcAft>
                <a:spcPts val="0"/>
              </a:spcAft>
              <a:buClr>
                <a:schemeClr val="accent3"/>
              </a:buClr>
              <a:buFont typeface="Wingdings" pitchFamily="2" charset="2"/>
              <a:buNone/>
              <a:defRPr/>
            </a:pPr>
            <a:r>
              <a:rPr lang="en-US" sz="2000" dirty="0" smtClean="0">
                <a:ea typeface="+mn-ea"/>
                <a:cs typeface="+mn-cs"/>
              </a:rPr>
              <a:t>Joseph E. Latham, USAFR, 53rd Weather Reconnaissance Squadron, </a:t>
            </a:r>
            <a:r>
              <a:rPr lang="en-US" sz="2000" dirty="0" err="1" smtClean="0">
                <a:ea typeface="+mn-ea"/>
                <a:cs typeface="+mn-cs"/>
              </a:rPr>
              <a:t>Keesler</a:t>
            </a:r>
            <a:r>
              <a:rPr lang="en-US" sz="2000" dirty="0" smtClean="0">
                <a:ea typeface="+mn-ea"/>
                <a:cs typeface="+mn-cs"/>
              </a:rPr>
              <a:t> AFB, Biloxi, MS</a:t>
            </a:r>
            <a:endParaRPr lang="en-US" sz="2000" dirty="0">
              <a:ea typeface="+mn-ea"/>
              <a:cs typeface="+mn-cs"/>
            </a:endParaRPr>
          </a:p>
        </p:txBody>
      </p:sp>
      <p:sp>
        <p:nvSpPr>
          <p:cNvPr id="14340" name="TextBox 18"/>
          <p:cNvSpPr txBox="1">
            <a:spLocks noChangeArrowheads="1"/>
          </p:cNvSpPr>
          <p:nvPr/>
        </p:nvSpPr>
        <p:spPr bwMode="auto">
          <a:xfrm>
            <a:off x="268288" y="2166863"/>
            <a:ext cx="8491537" cy="1293813"/>
          </a:xfrm>
          <a:prstGeom prst="rect">
            <a:avLst/>
          </a:prstGeom>
          <a:noFill/>
          <a:ln w="9525">
            <a:noFill/>
            <a:miter lim="800000"/>
            <a:headEnd/>
            <a:tailEnd/>
          </a:ln>
        </p:spPr>
        <p:txBody>
          <a:bodyPr>
            <a:spAutoFit/>
          </a:bodyPr>
          <a:lstStyle/>
          <a:p>
            <a:r>
              <a:rPr lang="en-US" sz="2000" dirty="0">
                <a:latin typeface="Calisto MT" pitchFamily="-108" charset="0"/>
              </a:rPr>
              <a:t>					          Principal Investigators:</a:t>
            </a:r>
          </a:p>
          <a:p>
            <a:r>
              <a:rPr lang="en-US" sz="2000" dirty="0">
                <a:latin typeface="Calisto MT" pitchFamily="-108" charset="0"/>
              </a:rPr>
              <a:t>Michael L. Black, NOAA/AOML Hurricane Research Division, Miami, FL</a:t>
            </a:r>
          </a:p>
          <a:p>
            <a:r>
              <a:rPr lang="en-US" sz="2000" dirty="0">
                <a:latin typeface="Calisto MT" pitchFamily="-108" charset="0"/>
              </a:rPr>
              <a:t>Charles L. Martin, Earth Observing Laboratory, NCAR, Boulder, CO</a:t>
            </a:r>
          </a:p>
          <a:p>
            <a:endParaRPr lang="en-US" dirty="0">
              <a:latin typeface="Calisto MT" pitchFamily="-108" charset="0"/>
            </a:endParaRPr>
          </a:p>
        </p:txBody>
      </p:sp>
      <p:pic>
        <p:nvPicPr>
          <p:cNvPr id="14341" name="Picture 19" descr="noaalogo.jpg"/>
          <p:cNvPicPr>
            <a:picLocks noChangeAspect="1"/>
          </p:cNvPicPr>
          <p:nvPr/>
        </p:nvPicPr>
        <p:blipFill>
          <a:blip r:embed="rId2"/>
          <a:srcRect/>
          <a:stretch>
            <a:fillRect/>
          </a:stretch>
        </p:blipFill>
        <p:spPr bwMode="auto">
          <a:xfrm>
            <a:off x="7902575" y="5475288"/>
            <a:ext cx="1108075" cy="1109662"/>
          </a:xfrm>
          <a:prstGeom prst="rect">
            <a:avLst/>
          </a:prstGeom>
          <a:noFill/>
          <a:ln w="9525">
            <a:noFill/>
            <a:miter lim="800000"/>
            <a:headEnd/>
            <a:tailEnd/>
          </a:ln>
        </p:spPr>
      </p:pic>
      <p:pic>
        <p:nvPicPr>
          <p:cNvPr id="14342" name="Picture 20" descr="aoc_logo.jpg"/>
          <p:cNvPicPr>
            <a:picLocks noChangeAspect="1"/>
          </p:cNvPicPr>
          <p:nvPr/>
        </p:nvPicPr>
        <p:blipFill>
          <a:blip r:embed="rId3"/>
          <a:srcRect/>
          <a:stretch>
            <a:fillRect/>
          </a:stretch>
        </p:blipFill>
        <p:spPr bwMode="auto">
          <a:xfrm>
            <a:off x="2101850" y="5543550"/>
            <a:ext cx="1030288" cy="1087438"/>
          </a:xfrm>
          <a:prstGeom prst="rect">
            <a:avLst/>
          </a:prstGeom>
          <a:noFill/>
          <a:ln w="9525">
            <a:noFill/>
            <a:miter lim="800000"/>
            <a:headEnd/>
            <a:tailEnd/>
          </a:ln>
        </p:spPr>
      </p:pic>
      <p:pic>
        <p:nvPicPr>
          <p:cNvPr id="14343" name="Picture 21" descr="NCAREOLlogo.jpg"/>
          <p:cNvPicPr>
            <a:picLocks noChangeAspect="1"/>
          </p:cNvPicPr>
          <p:nvPr/>
        </p:nvPicPr>
        <p:blipFill>
          <a:blip r:embed="rId4"/>
          <a:srcRect/>
          <a:stretch>
            <a:fillRect/>
          </a:stretch>
        </p:blipFill>
        <p:spPr bwMode="auto">
          <a:xfrm>
            <a:off x="268288" y="5543550"/>
            <a:ext cx="1270000" cy="1041400"/>
          </a:xfrm>
          <a:prstGeom prst="rect">
            <a:avLst/>
          </a:prstGeom>
          <a:noFill/>
          <a:ln w="9525">
            <a:noFill/>
            <a:miter lim="800000"/>
            <a:headEnd/>
            <a:tailEnd/>
          </a:ln>
        </p:spPr>
      </p:pic>
      <p:pic>
        <p:nvPicPr>
          <p:cNvPr id="14344" name="Picture 22" descr="hurricanehunterslogo.jpg"/>
          <p:cNvPicPr>
            <a:picLocks noChangeAspect="1"/>
          </p:cNvPicPr>
          <p:nvPr/>
        </p:nvPicPr>
        <p:blipFill>
          <a:blip r:embed="rId5"/>
          <a:srcRect/>
          <a:stretch>
            <a:fillRect/>
          </a:stretch>
        </p:blipFill>
        <p:spPr bwMode="auto">
          <a:xfrm>
            <a:off x="6224588" y="5511800"/>
            <a:ext cx="1022350" cy="1077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66675"/>
            <a:ext cx="8574657" cy="1371600"/>
          </a:xfrm>
        </p:spPr>
        <p:txBody>
          <a:bodyPr wrap="square" numCol="1" compatLnSpc="1">
            <a:prstTxWarp prst="textNoShape">
              <a:avLst/>
            </a:prstTxWarp>
          </a:bodyPr>
          <a:lstStyle/>
          <a:p>
            <a:pPr eaLnBrk="1" hangingPunct="1"/>
            <a:r>
              <a:rPr lang="en-US" sz="3600" dirty="0" smtClean="0">
                <a:effectLst>
                  <a:outerShdw blurRad="38100" dist="38100" dir="2700000" algn="tl">
                    <a:srgbClr val="C0C0C0"/>
                  </a:outerShdw>
                </a:effectLst>
                <a:ea typeface="ＭＳ Ｐゴシック" pitchFamily="-108" charset="-128"/>
              </a:rPr>
              <a:t>ASPENV3 screen shots: Windows XP</a:t>
            </a:r>
          </a:p>
        </p:txBody>
      </p:sp>
      <p:pic>
        <p:nvPicPr>
          <p:cNvPr id="23555" name="Picture 5" descr="ASPENXP_config.jpg"/>
          <p:cNvPicPr>
            <a:picLocks noChangeAspect="1"/>
          </p:cNvPicPr>
          <p:nvPr/>
        </p:nvPicPr>
        <p:blipFill>
          <a:blip r:embed="rId2"/>
          <a:srcRect/>
          <a:stretch>
            <a:fillRect/>
          </a:stretch>
        </p:blipFill>
        <p:spPr bwMode="auto">
          <a:xfrm>
            <a:off x="1212850" y="1074738"/>
            <a:ext cx="6742113" cy="5899150"/>
          </a:xfrm>
          <a:prstGeom prst="rect">
            <a:avLst/>
          </a:prstGeom>
          <a:noFill/>
          <a:ln w="9525">
            <a:noFill/>
            <a:miter lim="800000"/>
            <a:headEnd/>
            <a:tailEnd/>
          </a:ln>
        </p:spPr>
      </p:pic>
      <p:sp>
        <p:nvSpPr>
          <p:cNvPr id="5" name="Slide Number Placeholder 4"/>
          <p:cNvSpPr>
            <a:spLocks noGrp="1"/>
          </p:cNvSpPr>
          <p:nvPr>
            <p:ph type="sldNum" sz="quarter" idx="10"/>
          </p:nvPr>
        </p:nvSpPr>
        <p:spPr/>
        <p:txBody>
          <a:bodyPr/>
          <a:lstStyle/>
          <a:p>
            <a:fld id="{FB5281D7-9023-4B75-8C75-F7F2FCC0D48F}"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66675"/>
            <a:ext cx="8186468" cy="1371600"/>
          </a:xfrm>
        </p:spPr>
        <p:txBody>
          <a:bodyPr wrap="square" numCol="1" compatLnSpc="1">
            <a:prstTxWarp prst="textNoShape">
              <a:avLst/>
            </a:prstTxWarp>
          </a:bodyPr>
          <a:lstStyle/>
          <a:p>
            <a:pPr eaLnBrk="1" hangingPunct="1"/>
            <a:r>
              <a:rPr lang="en-US" sz="3600" dirty="0" smtClean="0">
                <a:effectLst>
                  <a:outerShdw blurRad="38100" dist="38100" dir="2700000" algn="tl">
                    <a:srgbClr val="C0C0C0"/>
                  </a:outerShdw>
                </a:effectLst>
                <a:ea typeface="ＭＳ Ｐゴシック" pitchFamily="-108" charset="-128"/>
              </a:rPr>
              <a:t>ASPENV3 screen shots: Windows XP</a:t>
            </a:r>
          </a:p>
        </p:txBody>
      </p:sp>
      <p:pic>
        <p:nvPicPr>
          <p:cNvPr id="24579" name="Picture 4" descr="ASPENXP_Main.jpg"/>
          <p:cNvPicPr>
            <a:picLocks noChangeAspect="1"/>
          </p:cNvPicPr>
          <p:nvPr/>
        </p:nvPicPr>
        <p:blipFill>
          <a:blip r:embed="rId2"/>
          <a:srcRect/>
          <a:stretch>
            <a:fillRect/>
          </a:stretch>
        </p:blipFill>
        <p:spPr bwMode="auto">
          <a:xfrm>
            <a:off x="684213" y="1060450"/>
            <a:ext cx="8212137" cy="5343525"/>
          </a:xfrm>
          <a:prstGeom prst="rect">
            <a:avLst/>
          </a:prstGeom>
          <a:noFill/>
          <a:ln w="9525">
            <a:noFill/>
            <a:miter lim="800000"/>
            <a:headEnd/>
            <a:tailEnd/>
          </a:ln>
        </p:spPr>
      </p:pic>
      <p:sp>
        <p:nvSpPr>
          <p:cNvPr id="5" name="Slide Number Placeholder 4"/>
          <p:cNvSpPr>
            <a:spLocks noGrp="1"/>
          </p:cNvSpPr>
          <p:nvPr>
            <p:ph type="sldNum" sz="quarter" idx="10"/>
          </p:nvPr>
        </p:nvSpPr>
        <p:spPr/>
        <p:txBody>
          <a:bodyPr/>
          <a:lstStyle/>
          <a:p>
            <a:fld id="{FB5281D7-9023-4B75-8C75-F7F2FCC0D48F}"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354013"/>
            <a:ext cx="8491538" cy="1371601"/>
          </a:xfrm>
        </p:spPr>
        <p:txBody>
          <a:bodyPr wrap="square" numCol="1" compatLnSpc="1">
            <a:prstTxWarp prst="textNoShape">
              <a:avLst/>
            </a:prstTxWarp>
          </a:bodyPr>
          <a:lstStyle/>
          <a:p>
            <a:pPr eaLnBrk="1" hangingPunct="1"/>
            <a:r>
              <a:rPr lang="en-US" sz="3600" dirty="0" smtClean="0">
                <a:effectLst>
                  <a:outerShdw blurRad="38100" dist="38100" dir="2700000" algn="tl">
                    <a:srgbClr val="C0C0C0"/>
                  </a:outerShdw>
                </a:effectLst>
                <a:ea typeface="ＭＳ Ｐゴシック" pitchFamily="-108" charset="-128"/>
              </a:rPr>
              <a:t>ASPENV3 screen shots: Windows XP</a:t>
            </a:r>
          </a:p>
        </p:txBody>
      </p:sp>
      <p:pic>
        <p:nvPicPr>
          <p:cNvPr id="25603" name="Picture 5" descr="ASPENXP_Levels.jpg"/>
          <p:cNvPicPr>
            <a:picLocks noChangeAspect="1"/>
          </p:cNvPicPr>
          <p:nvPr/>
        </p:nvPicPr>
        <p:blipFill>
          <a:blip r:embed="rId2"/>
          <a:srcRect/>
          <a:stretch>
            <a:fillRect/>
          </a:stretch>
        </p:blipFill>
        <p:spPr bwMode="auto">
          <a:xfrm>
            <a:off x="1277938" y="663575"/>
            <a:ext cx="7213600" cy="6310313"/>
          </a:xfrm>
          <a:prstGeom prst="rect">
            <a:avLst/>
          </a:prstGeom>
          <a:noFill/>
          <a:ln w="9525">
            <a:noFill/>
            <a:miter lim="800000"/>
            <a:headEnd/>
            <a:tailEnd/>
          </a:ln>
        </p:spPr>
      </p:pic>
      <p:sp>
        <p:nvSpPr>
          <p:cNvPr id="5" name="Slide Number Placeholder 4"/>
          <p:cNvSpPr>
            <a:spLocks noGrp="1"/>
          </p:cNvSpPr>
          <p:nvPr>
            <p:ph type="sldNum" sz="quarter" idx="10"/>
          </p:nvPr>
        </p:nvSpPr>
        <p:spPr/>
        <p:txBody>
          <a:bodyPr/>
          <a:lstStyle/>
          <a:p>
            <a:fld id="{FB5281D7-9023-4B75-8C75-F7F2FCC0D48F}" type="slidenum">
              <a:rPr lang="en-US" smtClean="0"/>
              <a:pPr/>
              <a:t>12</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26618" y="0"/>
            <a:ext cx="7772400" cy="802535"/>
          </a:xfrm>
        </p:spPr>
        <p:txBody>
          <a:bodyPr/>
          <a:lstStyle/>
          <a:p>
            <a:pPr eaLnBrk="1" fontAlgn="auto" hangingPunct="1">
              <a:spcAft>
                <a:spcPts val="0"/>
              </a:spcAft>
              <a:defRPr/>
            </a:pPr>
            <a:r>
              <a:rPr lang="en-US" sz="3600" dirty="0" smtClean="0">
                <a:ea typeface="+mj-ea"/>
                <a:cs typeface="+mj-cs"/>
              </a:rPr>
              <a:t>Background:</a:t>
            </a:r>
            <a:endParaRPr lang="en-US" sz="3600" dirty="0">
              <a:ea typeface="+mj-ea"/>
              <a:cs typeface="+mj-cs"/>
            </a:endParaRPr>
          </a:p>
        </p:txBody>
      </p:sp>
      <p:sp>
        <p:nvSpPr>
          <p:cNvPr id="6" name="TextBox 5"/>
          <p:cNvSpPr txBox="1"/>
          <p:nvPr/>
        </p:nvSpPr>
        <p:spPr>
          <a:xfrm>
            <a:off x="685800" y="1028700"/>
            <a:ext cx="7926388" cy="4802188"/>
          </a:xfrm>
          <a:prstGeom prst="rect">
            <a:avLst/>
          </a:prstGeom>
          <a:noFill/>
        </p:spPr>
        <p:txBody>
          <a:bodyPr>
            <a:spAutoFit/>
          </a:bodyPr>
          <a:lstStyle/>
          <a:p>
            <a:r>
              <a:rPr lang="en-US">
                <a:latin typeface="Calisto MT" pitchFamily="-108" charset="0"/>
              </a:rPr>
              <a:t>Two software packages have been used on operational  aircraft missions to date:</a:t>
            </a:r>
          </a:p>
          <a:p>
            <a:endParaRPr lang="en-US">
              <a:latin typeface="Calisto MT" pitchFamily="-108" charset="0"/>
            </a:endParaRPr>
          </a:p>
          <a:p>
            <a:pPr>
              <a:buFontTx/>
              <a:buAutoNum type="arabicParenR"/>
            </a:pPr>
            <a:r>
              <a:rPr lang="en-US">
                <a:latin typeface="Calisto MT" pitchFamily="-108" charset="0"/>
              </a:rPr>
              <a:t>HRD’s Editsonde package on all P3 missions and G-IV flights prior to 2005</a:t>
            </a:r>
          </a:p>
          <a:p>
            <a:pPr>
              <a:buFontTx/>
              <a:buAutoNum type="arabicParenR"/>
            </a:pPr>
            <a:r>
              <a:rPr lang="en-US">
                <a:latin typeface="Calisto MT" pitchFamily="-108" charset="0"/>
              </a:rPr>
              <a:t>NCAR’s ASPEN software on AFRC C-130 missions</a:t>
            </a:r>
          </a:p>
          <a:p>
            <a:endParaRPr lang="en-US">
              <a:latin typeface="Calisto MT" pitchFamily="-108" charset="0"/>
            </a:endParaRPr>
          </a:p>
          <a:p>
            <a:r>
              <a:rPr lang="en-US">
                <a:latin typeface="Calisto MT" pitchFamily="-108" charset="0"/>
              </a:rPr>
              <a:t>HRD, NCAR, and NHC determined that substantial differences in the products (TEMP DROP messages, ASCII files)  between the two packages could occur due to differences in the algorithms and capabilities of the two software suites</a:t>
            </a:r>
          </a:p>
          <a:p>
            <a:endParaRPr lang="en-US">
              <a:latin typeface="Calisto MT" pitchFamily="-108" charset="0"/>
            </a:endParaRPr>
          </a:p>
          <a:p>
            <a:r>
              <a:rPr lang="en-US">
                <a:latin typeface="Calisto MT" pitchFamily="-108" charset="0"/>
              </a:rPr>
              <a:t>Both software packages are for single computer platforms- ASPEN: Windows,</a:t>
            </a:r>
          </a:p>
          <a:p>
            <a:r>
              <a:rPr lang="en-US">
                <a:latin typeface="Calisto MT" pitchFamily="-108" charset="0"/>
              </a:rPr>
              <a:t>Editsonde: HP Unix</a:t>
            </a:r>
          </a:p>
          <a:p>
            <a:endParaRPr lang="en-US">
              <a:latin typeface="Calisto MT" pitchFamily="-108" charset="0"/>
            </a:endParaRPr>
          </a:p>
          <a:p>
            <a:endParaRPr lang="en-US">
              <a:latin typeface="Calisto MT" pitchFamily="-108" charset="0"/>
            </a:endParaRPr>
          </a:p>
          <a:p>
            <a:r>
              <a:rPr lang="en-US">
                <a:latin typeface="Calisto MT" pitchFamily="-108" charset="0"/>
              </a:rPr>
              <a:t>The JHT decided to fund an effort to reconcile the differences in the software, improve on the capabilities, and convert the code and graphics packages to work on multiple computer operating systems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26618" y="0"/>
            <a:ext cx="7772400" cy="802535"/>
          </a:xfrm>
        </p:spPr>
        <p:txBody>
          <a:bodyPr/>
          <a:lstStyle/>
          <a:p>
            <a:pPr eaLnBrk="1" fontAlgn="auto" hangingPunct="1">
              <a:spcAft>
                <a:spcPts val="0"/>
              </a:spcAft>
              <a:defRPr/>
            </a:pPr>
            <a:r>
              <a:rPr lang="en-US" sz="3600" dirty="0" smtClean="0">
                <a:ea typeface="+mj-ea"/>
                <a:cs typeface="+mj-cs"/>
              </a:rPr>
              <a:t>Progress:</a:t>
            </a:r>
            <a:endParaRPr lang="en-US" sz="3600" dirty="0">
              <a:ea typeface="+mj-ea"/>
              <a:cs typeface="+mj-cs"/>
            </a:endParaRPr>
          </a:p>
        </p:txBody>
      </p:sp>
      <p:sp>
        <p:nvSpPr>
          <p:cNvPr id="9" name="TextBox 8"/>
          <p:cNvSpPr txBox="1"/>
          <p:nvPr/>
        </p:nvSpPr>
        <p:spPr>
          <a:xfrm>
            <a:off x="633413" y="950913"/>
            <a:ext cx="8243887" cy="5354637"/>
          </a:xfrm>
          <a:prstGeom prst="rect">
            <a:avLst/>
          </a:prstGeom>
          <a:noFill/>
        </p:spPr>
        <p:txBody>
          <a:bodyPr>
            <a:spAutoFit/>
          </a:bodyPr>
          <a:lstStyle/>
          <a:p>
            <a:r>
              <a:rPr lang="en-US">
                <a:latin typeface="Calisto MT" pitchFamily="-108" charset="0"/>
              </a:rPr>
              <a:t>	A formal meeting was held in 2009 among the primary users of dropsonde quality assurance software users to identify the major requirements of the project which include:</a:t>
            </a:r>
          </a:p>
          <a:p>
            <a:pPr>
              <a:buFontTx/>
              <a:buAutoNum type="arabicParenR"/>
            </a:pPr>
            <a:r>
              <a:rPr lang="en-US">
                <a:latin typeface="Calisto MT" pitchFamily="-108" charset="0"/>
              </a:rPr>
              <a:t>Retain the basic structure and graphical capabilities of ASPEN while adding additional capabilities that are available in Editsonde</a:t>
            </a:r>
          </a:p>
          <a:p>
            <a:pPr>
              <a:buFontTx/>
              <a:buAutoNum type="arabicParenR"/>
            </a:pPr>
            <a:endParaRPr lang="en-US">
              <a:latin typeface="Calisto MT" pitchFamily="-108" charset="0"/>
            </a:endParaRPr>
          </a:p>
          <a:p>
            <a:pPr>
              <a:buFontTx/>
              <a:buAutoNum type="arabicParenR"/>
            </a:pPr>
            <a:r>
              <a:rPr lang="en-US">
                <a:latin typeface="Calisto MT" pitchFamily="-108" charset="0"/>
              </a:rPr>
              <a:t>The highest priority of these capabilities are the use of synoptic maps to more easily analyze and correct observations from individual flights and more control of the data editing features</a:t>
            </a:r>
          </a:p>
          <a:p>
            <a:pPr>
              <a:buFontTx/>
              <a:buAutoNum type="arabicParenR"/>
            </a:pPr>
            <a:endParaRPr lang="en-US">
              <a:latin typeface="Calisto MT" pitchFamily="-108" charset="0"/>
            </a:endParaRPr>
          </a:p>
          <a:p>
            <a:pPr>
              <a:buFontTx/>
              <a:buAutoNum type="arabicParenR"/>
            </a:pPr>
            <a:r>
              <a:rPr lang="en-US">
                <a:latin typeface="Calisto MT" pitchFamily="-108" charset="0"/>
              </a:rPr>
              <a:t>The new software package should have multi-platform capability</a:t>
            </a:r>
          </a:p>
          <a:p>
            <a:endParaRPr lang="en-US">
              <a:latin typeface="Calisto MT" pitchFamily="-108" charset="0"/>
            </a:endParaRPr>
          </a:p>
          <a:p>
            <a:pPr>
              <a:buFontTx/>
              <a:buAutoNum type="arabicParenR"/>
            </a:pPr>
            <a:endParaRPr lang="en-US">
              <a:latin typeface="Calisto MT" pitchFamily="-108" charset="0"/>
            </a:endParaRPr>
          </a:p>
          <a:p>
            <a:pPr>
              <a:buFontTx/>
              <a:buAutoNum type="arabicParenR"/>
            </a:pPr>
            <a:r>
              <a:rPr lang="en-US">
                <a:latin typeface="Calisto MT" pitchFamily="-108" charset="0"/>
              </a:rPr>
              <a:t>Reconciliation of quality control algorithms between the Aspen and Editsonde software</a:t>
            </a:r>
          </a:p>
          <a:p>
            <a:pPr>
              <a:buFontTx/>
              <a:buAutoNum type="arabicParenR"/>
            </a:pPr>
            <a:endParaRPr lang="en-US">
              <a:latin typeface="Calisto MT" pitchFamily="-108" charset="0"/>
            </a:endParaRPr>
          </a:p>
          <a:p>
            <a:pPr>
              <a:buFontTx/>
              <a:buAutoNum type="arabicParenR"/>
            </a:pPr>
            <a:endParaRPr lang="en-US">
              <a:latin typeface="Calisto MT" pitchFamily="-108" charset="0"/>
            </a:endParaRPr>
          </a:p>
          <a:p>
            <a:pPr>
              <a:buFontTx/>
              <a:buAutoNum type="arabicParenR"/>
            </a:pPr>
            <a:endParaRPr lang="en-US">
              <a:latin typeface="Calisto MT" pitchFamily="-108" charset="0"/>
            </a:endParaRPr>
          </a:p>
          <a:p>
            <a:pPr>
              <a:buFontTx/>
              <a:buAutoNum type="arabicParenR"/>
            </a:pPr>
            <a:endParaRPr lang="en-US">
              <a:latin typeface="Calisto MT" pitchFamily="-10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26618" y="0"/>
            <a:ext cx="7772400" cy="802535"/>
          </a:xfrm>
        </p:spPr>
        <p:txBody>
          <a:bodyPr/>
          <a:lstStyle/>
          <a:p>
            <a:pPr eaLnBrk="1" fontAlgn="auto" hangingPunct="1">
              <a:spcAft>
                <a:spcPts val="0"/>
              </a:spcAft>
              <a:defRPr/>
            </a:pPr>
            <a:r>
              <a:rPr lang="en-US" sz="3600" dirty="0" smtClean="0">
                <a:ea typeface="+mj-ea"/>
                <a:cs typeface="+mj-cs"/>
              </a:rPr>
              <a:t>Progress (cont’d)</a:t>
            </a:r>
            <a:endParaRPr lang="en-US" sz="3600" dirty="0">
              <a:ea typeface="+mj-ea"/>
              <a:cs typeface="+mj-cs"/>
            </a:endParaRPr>
          </a:p>
        </p:txBody>
      </p:sp>
      <p:sp>
        <p:nvSpPr>
          <p:cNvPr id="9" name="TextBox 8"/>
          <p:cNvSpPr txBox="1"/>
          <p:nvPr/>
        </p:nvSpPr>
        <p:spPr>
          <a:xfrm>
            <a:off x="527050" y="673100"/>
            <a:ext cx="8243888" cy="7292975"/>
          </a:xfrm>
          <a:prstGeom prst="rect">
            <a:avLst/>
          </a:prstGeom>
          <a:noFill/>
        </p:spPr>
        <p:txBody>
          <a:bodyPr>
            <a:spAutoFit/>
          </a:bodyPr>
          <a:lstStyle/>
          <a:p>
            <a:r>
              <a:rPr lang="en-US">
                <a:latin typeface="Calisto MT" pitchFamily="-108" charset="0"/>
              </a:rPr>
              <a:t>	</a:t>
            </a:r>
          </a:p>
          <a:p>
            <a:pPr>
              <a:buFontTx/>
              <a:buAutoNum type="arabicParenR"/>
            </a:pPr>
            <a:r>
              <a:rPr lang="en-US">
                <a:latin typeface="Calisto MT" pitchFamily="-108" charset="0"/>
              </a:rPr>
              <a:t>Significant progress has been made in the reconciliation of the algorithms, especially for the critical near-surface region of the sounding. Differences between Aspen and Editsonde were carefully studied and the causes of discrepancies were documented. Aspen was modified so that the near-surface processing produces results very close to the output from Editsonde</a:t>
            </a:r>
          </a:p>
          <a:p>
            <a:pPr>
              <a:buFontTx/>
              <a:buAutoNum type="arabicParenR"/>
            </a:pPr>
            <a:endParaRPr lang="en-US">
              <a:latin typeface="Calisto MT" pitchFamily="-108" charset="0"/>
            </a:endParaRPr>
          </a:p>
          <a:p>
            <a:pPr>
              <a:buFontTx/>
              <a:buAutoNum type="arabicParenR"/>
            </a:pPr>
            <a:r>
              <a:rPr lang="en-US">
                <a:latin typeface="Calisto MT" pitchFamily="-108" charset="0"/>
              </a:rPr>
              <a:t>A prototype  software package has been built that is  multi-platform capable. The package uses the Nokia-Trolltech Qt graphical user interface system, along with utilization of the “scons” software build environment that makes this possible. An initial scons configuration has been completed, and the AspenV3 prototype is now operating on three platforms:  Windows,  Linux , and Mac OSX operating systems. The initial prototypes have been tested for basic functionality and will be soon be available to JHT point of contacts and collaborators for further testing.</a:t>
            </a:r>
          </a:p>
          <a:p>
            <a:pPr>
              <a:buFontTx/>
              <a:buAutoNum type="arabicParenR"/>
            </a:pPr>
            <a:endParaRPr lang="en-US">
              <a:latin typeface="Calisto MT" pitchFamily="-108" charset="0"/>
            </a:endParaRPr>
          </a:p>
          <a:p>
            <a:pPr>
              <a:buFontTx/>
              <a:buAutoNum type="arabicParenR"/>
            </a:pPr>
            <a:r>
              <a:rPr lang="en-US">
                <a:latin typeface="Calisto MT" pitchFamily="-108" charset="0"/>
              </a:rPr>
              <a:t>NCAR-EOL has recently hired an additional  software engineer to work on this project. The software engineer holds Master’s degrees in both computer science and meteorology and thus is ideal suited for this project. He will devote about half of his time to the unified dropsonde software package</a:t>
            </a:r>
          </a:p>
          <a:p>
            <a:endParaRPr lang="en-US">
              <a:latin typeface="Calisto MT" pitchFamily="-108" charset="0"/>
            </a:endParaRPr>
          </a:p>
          <a:p>
            <a:pPr>
              <a:buFontTx/>
              <a:buAutoNum type="arabicParenR"/>
            </a:pPr>
            <a:endParaRPr lang="en-US">
              <a:latin typeface="Calisto MT" pitchFamily="-108" charset="0"/>
            </a:endParaRPr>
          </a:p>
          <a:p>
            <a:endParaRPr lang="en-US">
              <a:latin typeface="Calisto MT" pitchFamily="-108" charset="0"/>
            </a:endParaRPr>
          </a:p>
          <a:p>
            <a:pPr>
              <a:buFontTx/>
              <a:buAutoNum type="arabicParenR"/>
            </a:pPr>
            <a:endParaRPr lang="en-US">
              <a:latin typeface="Calisto MT" pitchFamily="-108" charset="0"/>
            </a:endParaRPr>
          </a:p>
          <a:p>
            <a:pPr>
              <a:buFontTx/>
              <a:buAutoNum type="arabicParenR"/>
            </a:pPr>
            <a:endParaRPr lang="en-US">
              <a:latin typeface="Calisto MT" pitchFamily="-108" charset="0"/>
            </a:endParaRPr>
          </a:p>
          <a:p>
            <a:pPr>
              <a:buFontTx/>
              <a:buAutoNum type="arabicParenR"/>
            </a:pPr>
            <a:endParaRPr lang="en-US">
              <a:latin typeface="Calisto MT" pitchFamily="-10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26618" y="0"/>
            <a:ext cx="7772400" cy="802535"/>
          </a:xfrm>
        </p:spPr>
        <p:txBody>
          <a:bodyPr/>
          <a:lstStyle/>
          <a:p>
            <a:pPr eaLnBrk="1" fontAlgn="auto" hangingPunct="1">
              <a:spcAft>
                <a:spcPts val="0"/>
              </a:spcAft>
              <a:defRPr/>
            </a:pPr>
            <a:r>
              <a:rPr lang="en-US" sz="3600" dirty="0" smtClean="0">
                <a:ea typeface="+mj-ea"/>
                <a:cs typeface="+mj-cs"/>
              </a:rPr>
              <a:t>Near-term Goals</a:t>
            </a:r>
            <a:endParaRPr lang="en-US" sz="3600" dirty="0">
              <a:ea typeface="+mj-ea"/>
              <a:cs typeface="+mj-cs"/>
            </a:endParaRPr>
          </a:p>
        </p:txBody>
      </p:sp>
      <p:sp>
        <p:nvSpPr>
          <p:cNvPr id="9" name="TextBox 8"/>
          <p:cNvSpPr txBox="1"/>
          <p:nvPr/>
        </p:nvSpPr>
        <p:spPr>
          <a:xfrm>
            <a:off x="295275" y="933450"/>
            <a:ext cx="8243888" cy="7572375"/>
          </a:xfrm>
          <a:prstGeom prst="rect">
            <a:avLst/>
          </a:prstGeom>
          <a:noFill/>
        </p:spPr>
        <p:txBody>
          <a:bodyPr>
            <a:spAutoFit/>
          </a:bodyPr>
          <a:lstStyle/>
          <a:p>
            <a:r>
              <a:rPr lang="en-US">
                <a:latin typeface="Calisto MT" pitchFamily="-108" charset="0"/>
              </a:rPr>
              <a:t>	</a:t>
            </a:r>
          </a:p>
          <a:p>
            <a:pPr>
              <a:buFontTx/>
              <a:buAutoNum type="arabicParenR"/>
            </a:pPr>
            <a:r>
              <a:rPr lang="en-US">
                <a:latin typeface="Calisto MT" pitchFamily="-108" charset="0"/>
              </a:rPr>
              <a:t>A synoptic analyses and visualization feature will be added to ASPENV3. This functionality is currently found in Editsonde, and is the most often requested new feature for ASPEN.</a:t>
            </a:r>
          </a:p>
          <a:p>
            <a:pPr>
              <a:buFontTx/>
              <a:buAutoNum type="arabicParenR"/>
            </a:pPr>
            <a:endParaRPr lang="en-US">
              <a:latin typeface="Calisto MT" pitchFamily="-108" charset="0"/>
            </a:endParaRPr>
          </a:p>
          <a:p>
            <a:pPr>
              <a:buFontTx/>
              <a:buAutoNum type="arabicParenR"/>
            </a:pPr>
            <a:r>
              <a:rPr lang="en-US">
                <a:latin typeface="Calisto MT" pitchFamily="-108" charset="0"/>
              </a:rPr>
              <a:t>	An “auto-save” feature, which automatically saves the quality control output products, will be added to ASPENV3. </a:t>
            </a:r>
          </a:p>
          <a:p>
            <a:pPr>
              <a:buFontTx/>
              <a:buAutoNum type="arabicParenR"/>
            </a:pPr>
            <a:endParaRPr lang="en-US">
              <a:latin typeface="Calisto MT" pitchFamily="-108" charset="0"/>
            </a:endParaRPr>
          </a:p>
          <a:p>
            <a:r>
              <a:rPr lang="en-US">
                <a:latin typeface="Calisto MT" pitchFamily="-108" charset="0"/>
              </a:rPr>
              <a:t>	</a:t>
            </a:r>
          </a:p>
          <a:p>
            <a:pPr>
              <a:buFontTx/>
              <a:buAutoNum type="arabicParenR"/>
            </a:pPr>
            <a:endParaRPr lang="en-US">
              <a:latin typeface="Calisto MT" pitchFamily="-108" charset="0"/>
            </a:endParaRPr>
          </a:p>
          <a:p>
            <a:pPr>
              <a:buFontTx/>
              <a:buAutoNum type="arabicParenR" startAt="3"/>
            </a:pPr>
            <a:r>
              <a:rPr lang="en-US">
                <a:latin typeface="Calisto MT" pitchFamily="-108" charset="0"/>
              </a:rPr>
              <a:t>Additional editing capability of ASPEN V3 will be developed based upon recommendations from the collaborators and JHT point of contacts.</a:t>
            </a:r>
          </a:p>
          <a:p>
            <a:pPr>
              <a:buFontTx/>
              <a:buAutoNum type="arabicParenR" startAt="3"/>
            </a:pPr>
            <a:endParaRPr lang="en-US">
              <a:latin typeface="Calisto MT" pitchFamily="-108" charset="0"/>
            </a:endParaRPr>
          </a:p>
          <a:p>
            <a:pPr>
              <a:buFontTx/>
              <a:buAutoNum type="arabicParenR" startAt="3"/>
            </a:pPr>
            <a:endParaRPr lang="en-US">
              <a:latin typeface="Calisto MT" pitchFamily="-108" charset="0"/>
            </a:endParaRPr>
          </a:p>
          <a:p>
            <a:pPr>
              <a:buFontTx/>
              <a:buAutoNum type="arabicParenR" startAt="3"/>
            </a:pPr>
            <a:r>
              <a:rPr lang="en-US">
                <a:latin typeface="Calisto MT" pitchFamily="-108" charset="0"/>
              </a:rPr>
              <a:t>	Work will begin on the development of an automated validation system, which will provide an objective method for comparing processing results between Editsonde and ASPENV3. It will also provide a method for validating software modifications to the unified software package as development continues in future years.</a:t>
            </a:r>
          </a:p>
          <a:p>
            <a:pPr>
              <a:buFontTx/>
              <a:buAutoNum type="arabicParenR" startAt="3"/>
            </a:pPr>
            <a:endParaRPr lang="en-US">
              <a:latin typeface="Calisto MT" pitchFamily="-108" charset="0"/>
            </a:endParaRPr>
          </a:p>
          <a:p>
            <a:pPr>
              <a:buFontTx/>
              <a:buAutoNum type="arabicParenR" startAt="3"/>
            </a:pPr>
            <a:endParaRPr lang="en-US">
              <a:latin typeface="Calisto MT" pitchFamily="-108" charset="0"/>
            </a:endParaRPr>
          </a:p>
          <a:p>
            <a:pPr>
              <a:buFontTx/>
              <a:buAutoNum type="arabicParenR" startAt="3"/>
            </a:pPr>
            <a:endParaRPr lang="en-US">
              <a:latin typeface="Calisto MT" pitchFamily="-108" charset="0"/>
            </a:endParaRPr>
          </a:p>
          <a:p>
            <a:pPr>
              <a:buFontTx/>
              <a:buAutoNum type="arabicParenR"/>
            </a:pPr>
            <a:endParaRPr lang="en-US">
              <a:latin typeface="Calisto MT" pitchFamily="-108" charset="0"/>
            </a:endParaRPr>
          </a:p>
          <a:p>
            <a:endParaRPr lang="en-US">
              <a:latin typeface="Calisto MT" pitchFamily="-108" charset="0"/>
            </a:endParaRPr>
          </a:p>
          <a:p>
            <a:pPr>
              <a:buFontTx/>
              <a:buAutoNum type="arabicParenR"/>
            </a:pPr>
            <a:endParaRPr lang="en-US">
              <a:latin typeface="Calisto MT" pitchFamily="-108" charset="0"/>
            </a:endParaRPr>
          </a:p>
          <a:p>
            <a:pPr>
              <a:buFontTx/>
              <a:buAutoNum type="arabicParenR"/>
            </a:pPr>
            <a:endParaRPr lang="en-US">
              <a:latin typeface="Calisto MT" pitchFamily="-108" charset="0"/>
            </a:endParaRPr>
          </a:p>
          <a:p>
            <a:pPr>
              <a:buFontTx/>
              <a:buAutoNum type="arabicParenR"/>
            </a:pPr>
            <a:endParaRPr lang="en-US">
              <a:latin typeface="Calisto MT" pitchFamily="-10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 y="388170"/>
            <a:ext cx="8771298" cy="802535"/>
          </a:xfrm>
        </p:spPr>
        <p:txBody>
          <a:bodyPr/>
          <a:lstStyle/>
          <a:p>
            <a:pPr eaLnBrk="1" fontAlgn="auto" hangingPunct="1">
              <a:spcAft>
                <a:spcPts val="0"/>
              </a:spcAft>
              <a:defRPr/>
            </a:pPr>
            <a:r>
              <a:rPr lang="en-US" sz="3600" dirty="0" smtClean="0">
                <a:ea typeface="+mj-ea"/>
                <a:cs typeface="+mj-cs"/>
              </a:rPr>
              <a:t>2010 Hurricane season plans for ASPENV3:</a:t>
            </a:r>
            <a:endParaRPr lang="en-US" sz="3600" dirty="0">
              <a:ea typeface="+mj-ea"/>
              <a:cs typeface="+mj-cs"/>
            </a:endParaRPr>
          </a:p>
        </p:txBody>
      </p:sp>
      <p:sp>
        <p:nvSpPr>
          <p:cNvPr id="9" name="TextBox 8"/>
          <p:cNvSpPr txBox="1"/>
          <p:nvPr/>
        </p:nvSpPr>
        <p:spPr>
          <a:xfrm>
            <a:off x="269875" y="1303412"/>
            <a:ext cx="8501063" cy="4800600"/>
          </a:xfrm>
          <a:prstGeom prst="rect">
            <a:avLst/>
          </a:prstGeom>
          <a:noFill/>
        </p:spPr>
        <p:txBody>
          <a:bodyPr>
            <a:spAutoFit/>
          </a:bodyPr>
          <a:lstStyle/>
          <a:p>
            <a:r>
              <a:rPr lang="en-US" dirty="0">
                <a:latin typeface="Calisto MT" pitchFamily="-108" charset="0"/>
              </a:rPr>
              <a:t>	The prototype software will NOT  be used operationally this summer except for:</a:t>
            </a:r>
          </a:p>
          <a:p>
            <a:endParaRPr lang="en-US" dirty="0">
              <a:latin typeface="Calisto MT" pitchFamily="-108" charset="0"/>
            </a:endParaRPr>
          </a:p>
          <a:p>
            <a:pPr>
              <a:buFontTx/>
              <a:buAutoNum type="arabicParenR"/>
            </a:pPr>
            <a:r>
              <a:rPr lang="en-US" dirty="0">
                <a:latin typeface="Calisto MT" pitchFamily="-108" charset="0"/>
              </a:rPr>
              <a:t>Ground processing of the raw </a:t>
            </a:r>
            <a:r>
              <a:rPr lang="en-US" dirty="0" err="1">
                <a:latin typeface="Calisto MT" pitchFamily="-108" charset="0"/>
              </a:rPr>
              <a:t>dropsonde</a:t>
            </a:r>
            <a:r>
              <a:rPr lang="en-US" dirty="0">
                <a:latin typeface="Calisto MT" pitchFamily="-108" charset="0"/>
              </a:rPr>
              <a:t> files from the NASA Global Hawk </a:t>
            </a:r>
            <a:r>
              <a:rPr lang="en-US" dirty="0" err="1">
                <a:latin typeface="Calisto MT" pitchFamily="-108" charset="0"/>
              </a:rPr>
              <a:t>dropsonde</a:t>
            </a:r>
            <a:r>
              <a:rPr lang="en-US" dirty="0">
                <a:latin typeface="Calisto MT" pitchFamily="-108" charset="0"/>
              </a:rPr>
              <a:t> system (research flights)</a:t>
            </a:r>
          </a:p>
          <a:p>
            <a:pPr>
              <a:buFontTx/>
              <a:buAutoNum type="arabicParenR"/>
            </a:pPr>
            <a:endParaRPr lang="en-US" dirty="0">
              <a:latin typeface="Calisto MT" pitchFamily="-108" charset="0"/>
            </a:endParaRPr>
          </a:p>
          <a:p>
            <a:pPr>
              <a:buFontTx/>
              <a:buAutoNum type="arabicParenR"/>
            </a:pPr>
            <a:r>
              <a:rPr lang="en-US" dirty="0">
                <a:latin typeface="Calisto MT" pitchFamily="-108" charset="0"/>
              </a:rPr>
              <a:t>Possibly for the NASA DC-8 </a:t>
            </a:r>
            <a:r>
              <a:rPr lang="en-US" dirty="0" err="1">
                <a:latin typeface="Calisto MT" pitchFamily="-108" charset="0"/>
              </a:rPr>
              <a:t>dropsondes</a:t>
            </a:r>
            <a:r>
              <a:rPr lang="en-US" dirty="0">
                <a:latin typeface="Calisto MT" pitchFamily="-108" charset="0"/>
              </a:rPr>
              <a:t> as well*</a:t>
            </a:r>
          </a:p>
          <a:p>
            <a:pPr>
              <a:buFontTx/>
              <a:buAutoNum type="arabicParenR"/>
            </a:pPr>
            <a:endParaRPr lang="en-US" dirty="0">
              <a:latin typeface="Calisto MT" pitchFamily="-108" charset="0"/>
            </a:endParaRPr>
          </a:p>
          <a:p>
            <a:pPr>
              <a:buFontTx/>
              <a:buAutoNum type="arabicParenR"/>
            </a:pPr>
            <a:r>
              <a:rPr lang="en-US" dirty="0">
                <a:latin typeface="Calisto MT" pitchFamily="-108" charset="0"/>
              </a:rPr>
              <a:t>Possibly for NOAA P3 operational and research missions*</a:t>
            </a:r>
          </a:p>
          <a:p>
            <a:endParaRPr lang="en-US" dirty="0">
              <a:latin typeface="Calisto MT" pitchFamily="-108" charset="0"/>
            </a:endParaRPr>
          </a:p>
          <a:p>
            <a:pPr>
              <a:buFontTx/>
              <a:buAutoNum type="arabicParenR"/>
            </a:pPr>
            <a:endParaRPr lang="en-US" dirty="0">
              <a:latin typeface="Calisto MT" pitchFamily="-108" charset="0"/>
            </a:endParaRPr>
          </a:p>
          <a:p>
            <a:endParaRPr lang="en-US" dirty="0">
              <a:latin typeface="Calisto MT" pitchFamily="-108" charset="0"/>
            </a:endParaRPr>
          </a:p>
          <a:p>
            <a:r>
              <a:rPr lang="en-US" dirty="0">
                <a:latin typeface="Calisto MT" pitchFamily="-108" charset="0"/>
              </a:rPr>
              <a:t>* To date plans have not been finalized for </a:t>
            </a:r>
            <a:r>
              <a:rPr lang="en-US" dirty="0" err="1">
                <a:latin typeface="Calisto MT" pitchFamily="-108" charset="0"/>
              </a:rPr>
              <a:t>dropsonde</a:t>
            </a:r>
            <a:r>
              <a:rPr lang="en-US" dirty="0">
                <a:latin typeface="Calisto MT" pitchFamily="-108" charset="0"/>
              </a:rPr>
              <a:t> processing for aircraft involved in field campaigns this summer (PREDICT, GRIP, IFEX). Other factors besides the availability and functionality of ASPENV3 are involved</a:t>
            </a:r>
          </a:p>
          <a:p>
            <a:pPr>
              <a:buFontTx/>
              <a:buAutoNum type="arabicParenR"/>
            </a:pPr>
            <a:endParaRPr lang="en-US" dirty="0">
              <a:latin typeface="Calisto MT" pitchFamily="-108" charset="0"/>
            </a:endParaRPr>
          </a:p>
          <a:p>
            <a:pPr>
              <a:buFontTx/>
              <a:buAutoNum type="arabicParenR"/>
            </a:pPr>
            <a:endParaRPr lang="en-US" dirty="0">
              <a:latin typeface="Calisto MT" pitchFamily="-108" charset="0"/>
            </a:endParaRPr>
          </a:p>
          <a:p>
            <a:pPr>
              <a:buFontTx/>
              <a:buAutoNum type="arabicParenR"/>
            </a:pPr>
            <a:endParaRPr lang="en-US" dirty="0">
              <a:latin typeface="Calisto MT" pitchFamily="-10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66675"/>
            <a:ext cx="7770813" cy="1371600"/>
          </a:xfrm>
        </p:spPr>
        <p:txBody>
          <a:bodyPr wrap="square" numCol="1" compatLnSpc="1">
            <a:prstTxWarp prst="textNoShape">
              <a:avLst/>
            </a:prstTxWarp>
          </a:bodyPr>
          <a:lstStyle/>
          <a:p>
            <a:pPr eaLnBrk="1" hangingPunct="1"/>
            <a:r>
              <a:rPr lang="en-US" sz="3600" smtClean="0">
                <a:effectLst>
                  <a:outerShdw blurRad="38100" dist="38100" dir="2700000" algn="tl">
                    <a:srgbClr val="C0C0C0"/>
                  </a:outerShdw>
                </a:effectLst>
                <a:ea typeface="ＭＳ Ｐゴシック" pitchFamily="-108" charset="-128"/>
              </a:rPr>
              <a:t>ASPENV3 screen shots: Linux</a:t>
            </a:r>
          </a:p>
        </p:txBody>
      </p:sp>
      <p:pic>
        <p:nvPicPr>
          <p:cNvPr id="20483" name="Picture 4" descr="Aspen-Linux.jpg"/>
          <p:cNvPicPr>
            <a:picLocks noChangeAspect="1"/>
          </p:cNvPicPr>
          <p:nvPr/>
        </p:nvPicPr>
        <p:blipFill>
          <a:blip r:embed="rId2"/>
          <a:srcRect/>
          <a:stretch>
            <a:fillRect/>
          </a:stretch>
        </p:blipFill>
        <p:spPr bwMode="auto">
          <a:xfrm>
            <a:off x="1123950" y="1209675"/>
            <a:ext cx="7392988" cy="5648325"/>
          </a:xfrm>
          <a:prstGeom prst="rect">
            <a:avLst/>
          </a:prstGeom>
          <a:noFill/>
          <a:ln w="9525">
            <a:noFill/>
            <a:miter lim="800000"/>
            <a:headEnd/>
            <a:tailEnd/>
          </a:ln>
        </p:spPr>
      </p:pic>
      <p:sp>
        <p:nvSpPr>
          <p:cNvPr id="5" name="Slide Number Placeholder 4"/>
          <p:cNvSpPr>
            <a:spLocks noGrp="1"/>
          </p:cNvSpPr>
          <p:nvPr>
            <p:ph type="sldNum" sz="quarter" idx="10"/>
          </p:nvPr>
        </p:nvSpPr>
        <p:spPr/>
        <p:txBody>
          <a:bodyPr/>
          <a:lstStyle/>
          <a:p>
            <a:fld id="{FB5281D7-9023-4B75-8C75-F7F2FCC0D48F}"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66675"/>
            <a:ext cx="7770813" cy="1371600"/>
          </a:xfrm>
        </p:spPr>
        <p:txBody>
          <a:bodyPr wrap="square" numCol="1" compatLnSpc="1">
            <a:prstTxWarp prst="textNoShape">
              <a:avLst/>
            </a:prstTxWarp>
          </a:bodyPr>
          <a:lstStyle/>
          <a:p>
            <a:pPr eaLnBrk="1" hangingPunct="1"/>
            <a:r>
              <a:rPr lang="en-US" sz="3600" smtClean="0">
                <a:effectLst>
                  <a:outerShdw blurRad="38100" dist="38100" dir="2700000" algn="tl">
                    <a:srgbClr val="C0C0C0"/>
                  </a:outerShdw>
                </a:effectLst>
                <a:ea typeface="ＭＳ Ｐゴシック" pitchFamily="-108" charset="-128"/>
              </a:rPr>
              <a:t>ASPENV3 screen shots: Mac OSX</a:t>
            </a:r>
          </a:p>
        </p:txBody>
      </p:sp>
      <p:pic>
        <p:nvPicPr>
          <p:cNvPr id="21507" name="Picture 5" descr="Aspen-Mac.jpg"/>
          <p:cNvPicPr>
            <a:picLocks noChangeAspect="1"/>
          </p:cNvPicPr>
          <p:nvPr/>
        </p:nvPicPr>
        <p:blipFill>
          <a:blip r:embed="rId2"/>
          <a:srcRect/>
          <a:stretch>
            <a:fillRect/>
          </a:stretch>
        </p:blipFill>
        <p:spPr bwMode="auto">
          <a:xfrm>
            <a:off x="854075" y="1004888"/>
            <a:ext cx="7178675" cy="5743575"/>
          </a:xfrm>
          <a:prstGeom prst="rect">
            <a:avLst/>
          </a:prstGeom>
          <a:noFill/>
          <a:ln w="9525">
            <a:noFill/>
            <a:miter lim="800000"/>
            <a:headEnd/>
            <a:tailEnd/>
          </a:ln>
        </p:spPr>
      </p:pic>
      <p:sp>
        <p:nvSpPr>
          <p:cNvPr id="5" name="Slide Number Placeholder 4"/>
          <p:cNvSpPr>
            <a:spLocks noGrp="1"/>
          </p:cNvSpPr>
          <p:nvPr>
            <p:ph type="sldNum" sz="quarter" idx="10"/>
          </p:nvPr>
        </p:nvSpPr>
        <p:spPr/>
        <p:txBody>
          <a:bodyPr/>
          <a:lstStyle/>
          <a:p>
            <a:fld id="{FB5281D7-9023-4B75-8C75-F7F2FCC0D48F}"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66675"/>
            <a:ext cx="8007350" cy="1371600"/>
          </a:xfrm>
        </p:spPr>
        <p:txBody>
          <a:bodyPr wrap="square" numCol="1" compatLnSpc="1">
            <a:prstTxWarp prst="textNoShape">
              <a:avLst/>
            </a:prstTxWarp>
          </a:bodyPr>
          <a:lstStyle/>
          <a:p>
            <a:pPr eaLnBrk="1" hangingPunct="1"/>
            <a:r>
              <a:rPr lang="en-US" sz="3600" dirty="0" smtClean="0">
                <a:effectLst>
                  <a:outerShdw blurRad="38100" dist="38100" dir="2700000" algn="tl">
                    <a:srgbClr val="C0C0C0"/>
                  </a:outerShdw>
                </a:effectLst>
                <a:ea typeface="ＭＳ Ｐゴシック" pitchFamily="-108" charset="-128"/>
              </a:rPr>
              <a:t>ASPENV3 screen shots: Windows XP</a:t>
            </a:r>
          </a:p>
        </p:txBody>
      </p:sp>
      <p:pic>
        <p:nvPicPr>
          <p:cNvPr id="22531" name="Picture 4" descr="Aspen-XP.jpg"/>
          <p:cNvPicPr>
            <a:picLocks noChangeAspect="1"/>
          </p:cNvPicPr>
          <p:nvPr/>
        </p:nvPicPr>
        <p:blipFill>
          <a:blip r:embed="rId2"/>
          <a:srcRect/>
          <a:stretch>
            <a:fillRect/>
          </a:stretch>
        </p:blipFill>
        <p:spPr bwMode="auto">
          <a:xfrm>
            <a:off x="849313" y="1131888"/>
            <a:ext cx="7158037" cy="5726112"/>
          </a:xfrm>
          <a:prstGeom prst="rect">
            <a:avLst/>
          </a:prstGeom>
          <a:noFill/>
          <a:ln w="9525">
            <a:noFill/>
            <a:miter lim="800000"/>
            <a:headEnd/>
            <a:tailEnd/>
          </a:ln>
        </p:spPr>
      </p:pic>
      <p:sp>
        <p:nvSpPr>
          <p:cNvPr id="5" name="Slide Number Placeholder 4"/>
          <p:cNvSpPr>
            <a:spLocks noGrp="1"/>
          </p:cNvSpPr>
          <p:nvPr>
            <p:ph type="sldNum" sz="quarter" idx="10"/>
          </p:nvPr>
        </p:nvSpPr>
        <p:spPr/>
        <p:txBody>
          <a:bodyPr/>
          <a:lstStyle/>
          <a:p>
            <a:fld id="{FB5281D7-9023-4B75-8C75-F7F2FCC0D48F}" type="slidenum">
              <a:rPr lang="en-US" smtClean="0"/>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Folio">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Folio">
      <a:majorFont>
        <a:latin typeface="Calisto MT"/>
        <a:ea typeface=""/>
        <a:cs typeface=""/>
        <a:font script="Jpan" typeface="ＭＳ 明朝"/>
      </a:majorFont>
      <a:minorFont>
        <a:latin typeface="Calisto MT"/>
        <a:ea typeface=""/>
        <a:cs typeface=""/>
        <a:font script="Jpan" typeface="ＭＳ 明朝"/>
      </a:minorFont>
    </a:fontScheme>
    <a:fmtScheme name="Folio">
      <a:fillStyleLst>
        <a:solidFill>
          <a:schemeClr val="phClr"/>
        </a:solidFill>
        <a:blipFill rotWithShape="1">
          <a:blip xmlns:r="http://schemas.openxmlformats.org/officeDocument/2006/relationships" r:embed="rId1">
            <a:duotone>
              <a:schemeClr val="phClr">
                <a:shade val="30000"/>
                <a:satMod val="120000"/>
              </a:schemeClr>
              <a:schemeClr val="phClr">
                <a:tint val="70000"/>
                <a:satMod val="350000"/>
                <a:lumMod val="110000"/>
              </a:schemeClr>
            </a:duotone>
          </a:blip>
          <a:stretch/>
        </a:blipFill>
        <a:blipFill rotWithShape="1">
          <a:blip xmlns:r="http://schemas.openxmlformats.org/officeDocument/2006/relationships" r:embed="rId2">
            <a:duotone>
              <a:schemeClr val="phClr">
                <a:shade val="40000"/>
                <a:satMod val="120000"/>
              </a:schemeClr>
              <a:schemeClr val="phClr">
                <a:tint val="70000"/>
                <a:satMod val="300000"/>
                <a:lumMod val="110000"/>
              </a:schemeClr>
            </a:duotone>
          </a:blip>
          <a:tile tx="0" ty="0" sx="50000" sy="50000" flip="none" algn="tl"/>
        </a:blip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38100" dist="25400" dir="5400000" algn="br" rotWithShape="0">
              <a:srgbClr val="000000">
                <a:alpha val="50000"/>
              </a:srgbClr>
            </a:outerShdw>
          </a:effectLst>
        </a:effectStyle>
        <a:effectStyle>
          <a:effectLst>
            <a:innerShdw blurRad="190500" dist="25400">
              <a:srgbClr val="000000">
                <a:alpha val="50000"/>
              </a:srgbClr>
            </a:innerShdw>
          </a:effectLst>
        </a:effectStyle>
      </a:effectStyleLst>
      <a:bgFillStyleLst>
        <a:blipFill rotWithShape="1">
          <a:blip xmlns:r="http://schemas.openxmlformats.org/officeDocument/2006/relationships" r:embed="rId3">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4">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5">
            <a:duotone>
              <a:schemeClr val="phClr">
                <a:shade val="3000"/>
                <a:lumMod val="10000"/>
              </a:schemeClr>
              <a:schemeClr val="phClr">
                <a:tint val="91000"/>
                <a:satMod val="500000"/>
                <a:lumMod val="125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themeOverride>
</file>

<file path=docProps/app.xml><?xml version="1.0" encoding="utf-8"?>
<Properties xmlns="http://schemas.openxmlformats.org/officeDocument/2006/extended-properties" xmlns:vt="http://schemas.openxmlformats.org/officeDocument/2006/docPropsVTypes">
  <Template>Folio.thmx</Template>
  <TotalTime>200</TotalTime>
  <Words>230</Words>
  <Application>Microsoft Office PowerPoint</Application>
  <PresentationFormat>On-screen Show (4:3)</PresentationFormat>
  <Paragraphs>86</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Lucida Grande</vt:lpstr>
      <vt:lpstr>ＭＳ Ｐゴシック</vt:lpstr>
      <vt:lpstr>Arial</vt:lpstr>
      <vt:lpstr>Calisto MT</vt:lpstr>
      <vt:lpstr>Wingdings</vt:lpstr>
      <vt:lpstr>Calibri</vt:lpstr>
      <vt:lpstr>Folio</vt:lpstr>
      <vt:lpstr>Progress and plans for the development of a unified dropsonde quality assurance and visualization capability  </vt:lpstr>
      <vt:lpstr>Background:</vt:lpstr>
      <vt:lpstr>Progress:</vt:lpstr>
      <vt:lpstr>Progress (cont’d)</vt:lpstr>
      <vt:lpstr>Near-term Goals</vt:lpstr>
      <vt:lpstr>2010 Hurricane season plans for ASPENV3:</vt:lpstr>
      <vt:lpstr>ASPENV3 screen shots: Linux</vt:lpstr>
      <vt:lpstr>ASPENV3 screen shots: Mac OSX</vt:lpstr>
      <vt:lpstr>ASPENV3 screen shots: Windows XP</vt:lpstr>
      <vt:lpstr>ASPENV3 screen shots: Windows XP</vt:lpstr>
      <vt:lpstr>ASPENV3 screen shots: Windows XP</vt:lpstr>
      <vt:lpstr>ASPENV3 screen shots: Windows XP</vt:lpstr>
    </vt:vector>
  </TitlesOfParts>
  <Company>University of Miami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 and plans for the development of a unified dropsonde quality assurance and visualization capability  </dc:title>
  <dc:creator>Michael Black</dc:creator>
  <cp:lastModifiedBy>ML</cp:lastModifiedBy>
  <cp:revision>6</cp:revision>
  <dcterms:created xsi:type="dcterms:W3CDTF">2010-02-24T15:52:06Z</dcterms:created>
  <dcterms:modified xsi:type="dcterms:W3CDTF">2010-02-24T17:20:18Z</dcterms:modified>
</cp:coreProperties>
</file>