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64" r:id="rId4"/>
    <p:sldId id="261" r:id="rId5"/>
    <p:sldId id="273" r:id="rId6"/>
    <p:sldId id="262" r:id="rId7"/>
    <p:sldId id="267" r:id="rId8"/>
    <p:sldId id="259" r:id="rId9"/>
    <p:sldId id="258" r:id="rId10"/>
    <p:sldId id="266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1" autoAdjust="0"/>
    <p:restoredTop sz="94660"/>
  </p:normalViewPr>
  <p:slideViewPr>
    <p:cSldViewPr>
      <p:cViewPr>
        <p:scale>
          <a:sx n="150" d="100"/>
          <a:sy n="150" d="100"/>
        </p:scale>
        <p:origin x="798" y="3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6FB38-E7C9-4916-BC0B-D4C57F61B19D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703BF-EBED-41E8-978A-0DC0CF885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Circle has</a:t>
            </a:r>
            <a:r>
              <a:rPr lang="en-US" baseline="0" dirty="0" smtClean="0"/>
              <a:t> a 150 km radius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03BF-EBED-41E8-978A-0DC0CF885B0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51B1-E124-4426-9257-E7BB78FB2F1E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rammb_text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153912"/>
            <a:ext cx="1478585" cy="704088"/>
          </a:xfrm>
          <a:prstGeom prst="rect">
            <a:avLst/>
          </a:prstGeom>
        </p:spPr>
      </p:pic>
      <p:pic>
        <p:nvPicPr>
          <p:cNvPr id="12" name="Picture 11" descr="nesdis_banner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47800" y="6153912"/>
            <a:ext cx="6195968" cy="704088"/>
          </a:xfrm>
          <a:prstGeom prst="rect">
            <a:avLst/>
          </a:prstGeom>
        </p:spPr>
      </p:pic>
      <p:pic>
        <p:nvPicPr>
          <p:cNvPr id="10" name="Picture 9" descr="cira_text_logo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54189" y="6153912"/>
            <a:ext cx="1689811" cy="704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51B1-E124-4426-9257-E7BB78FB2F1E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51B1-E124-4426-9257-E7BB78FB2F1E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51B1-E124-4426-9257-E7BB78FB2F1E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51B1-E124-4426-9257-E7BB78FB2F1E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rammb_text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153912"/>
            <a:ext cx="1478585" cy="704088"/>
          </a:xfrm>
          <a:prstGeom prst="rect">
            <a:avLst/>
          </a:prstGeom>
        </p:spPr>
      </p:pic>
      <p:pic>
        <p:nvPicPr>
          <p:cNvPr id="8" name="Picture 7" descr="nesdis_banner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47800" y="6153912"/>
            <a:ext cx="6195968" cy="704088"/>
          </a:xfrm>
          <a:prstGeom prst="rect">
            <a:avLst/>
          </a:prstGeom>
        </p:spPr>
      </p:pic>
      <p:pic>
        <p:nvPicPr>
          <p:cNvPr id="9" name="Picture 8" descr="cira_text_logo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54189" y="6153912"/>
            <a:ext cx="1689811" cy="704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51B1-E124-4426-9257-E7BB78FB2F1E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51B1-E124-4426-9257-E7BB78FB2F1E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51B1-E124-4426-9257-E7BB78FB2F1E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51B1-E124-4426-9257-E7BB78FB2F1E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51B1-E124-4426-9257-E7BB78FB2F1E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51B1-E124-4426-9257-E7BB78FB2F1E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C51B1-E124-4426-9257-E7BB78FB2F1E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E4C0E-E21C-416D-A438-632F21780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49"/>
            <a:ext cx="7772400" cy="1695451"/>
          </a:xfrm>
        </p:spPr>
        <p:txBody>
          <a:bodyPr>
            <a:normAutofit fontScale="90000"/>
          </a:bodyPr>
          <a:lstStyle/>
          <a:p>
            <a:r>
              <a:rPr lang="en-US" sz="2222" dirty="0" smtClean="0"/>
              <a:t>John Kaplan (NOAA/HRD), J. </a:t>
            </a:r>
            <a:r>
              <a:rPr lang="en-US" sz="2222" dirty="0" err="1" smtClean="0"/>
              <a:t>Cione</a:t>
            </a:r>
            <a:r>
              <a:rPr lang="en-US" sz="2222" dirty="0" smtClean="0"/>
              <a:t> (NOAA/HRD), M. </a:t>
            </a:r>
            <a:r>
              <a:rPr lang="en-US" sz="2222" dirty="0" err="1" smtClean="0"/>
              <a:t>DeMaria</a:t>
            </a:r>
            <a:r>
              <a:rPr lang="en-US" sz="2222" dirty="0" smtClean="0"/>
              <a:t> (NOAA/NESDIS), J. </a:t>
            </a:r>
            <a:r>
              <a:rPr lang="en-US" sz="2222" dirty="0" err="1" smtClean="0"/>
              <a:t>Knaff</a:t>
            </a:r>
            <a:r>
              <a:rPr lang="en-US" sz="2222" dirty="0" smtClean="0"/>
              <a:t> (NOAA/NESDIS), J. </a:t>
            </a:r>
            <a:r>
              <a:rPr lang="en-US" sz="2222" dirty="0" err="1" smtClean="0"/>
              <a:t>Dunion</a:t>
            </a:r>
            <a:r>
              <a:rPr lang="en-US" sz="2222" dirty="0" smtClean="0"/>
              <a:t> (U. of Miami/HRD), J. </a:t>
            </a:r>
            <a:r>
              <a:rPr lang="en-US" sz="2222" dirty="0" err="1" smtClean="0"/>
              <a:t>Solbrig</a:t>
            </a:r>
            <a:r>
              <a:rPr lang="en-US" sz="2222" dirty="0" smtClean="0"/>
              <a:t> (NRL), J. </a:t>
            </a:r>
            <a:r>
              <a:rPr lang="en-US" sz="2222" dirty="0" err="1" smtClean="0"/>
              <a:t>Hawkins(NRL</a:t>
            </a:r>
            <a:r>
              <a:rPr lang="en-US" sz="2222" dirty="0" smtClean="0"/>
              <a:t>), T. Lee (NRL), E. </a:t>
            </a:r>
            <a:r>
              <a:rPr lang="en-US" sz="2222" dirty="0" err="1" smtClean="0"/>
              <a:t>Kalina</a:t>
            </a:r>
            <a:r>
              <a:rPr lang="en-US" sz="2222" dirty="0" smtClean="0"/>
              <a:t> (FSU), J. </a:t>
            </a:r>
            <a:r>
              <a:rPr lang="en-US" sz="2222" dirty="0" err="1" smtClean="0"/>
              <a:t>Zhang(U</a:t>
            </a:r>
            <a:r>
              <a:rPr lang="en-US" sz="2222" dirty="0" smtClean="0"/>
              <a:t>. Miami/HRD), J. </a:t>
            </a:r>
            <a:r>
              <a:rPr lang="en-US" sz="2222" dirty="0" err="1" smtClean="0"/>
              <a:t>Dostalek</a:t>
            </a:r>
            <a:r>
              <a:rPr lang="en-US" sz="2222" dirty="0" smtClean="0"/>
              <a:t> (CIRA), and P. Leighton (NOAA/HRD)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267200"/>
            <a:ext cx="6019800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Acknowledgements</a:t>
            </a:r>
          </a:p>
          <a:p>
            <a:r>
              <a:rPr lang="en-US" sz="2000" dirty="0" smtClean="0"/>
              <a:t>Funding: NOAA/JHT</a:t>
            </a:r>
          </a:p>
          <a:p>
            <a:r>
              <a:rPr lang="en-US" sz="2000" dirty="0" smtClean="0"/>
              <a:t>Project coordination: </a:t>
            </a:r>
            <a:r>
              <a:rPr lang="en-US" sz="2000" dirty="0" err="1" smtClean="0"/>
              <a:t>Lixion</a:t>
            </a:r>
            <a:r>
              <a:rPr lang="en-US" sz="2000" dirty="0" smtClean="0"/>
              <a:t> Avila, Eric Blake, Todd </a:t>
            </a:r>
            <a:r>
              <a:rPr lang="en-US" sz="2000" dirty="0" err="1" smtClean="0"/>
              <a:t>Kimberlain</a:t>
            </a:r>
            <a:r>
              <a:rPr lang="en-US" sz="2000" dirty="0" smtClean="0"/>
              <a:t>, Chris </a:t>
            </a:r>
            <a:r>
              <a:rPr lang="en-US" sz="2000" dirty="0" err="1" smtClean="0"/>
              <a:t>Sisko</a:t>
            </a:r>
            <a:r>
              <a:rPr lang="en-US" sz="2000" dirty="0" smtClean="0"/>
              <a:t>, and Chris </a:t>
            </a:r>
            <a:r>
              <a:rPr lang="en-US" sz="2000" dirty="0" err="1" smtClean="0"/>
              <a:t>Landsea</a:t>
            </a:r>
            <a:r>
              <a:rPr lang="en-US" sz="2000" dirty="0" smtClean="0"/>
              <a:t> (NHC)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752600" y="304800"/>
            <a:ext cx="571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Enhancements to the Operational SHIPS Rapid Intensification Index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1" y="2971800"/>
            <a:ext cx="1393660" cy="1252728"/>
          </a:xfrm>
          <a:prstGeom prst="rect">
            <a:avLst/>
          </a:prstGeom>
          <a:noFill/>
        </p:spPr>
      </p:pic>
      <p:pic>
        <p:nvPicPr>
          <p:cNvPr id="8" name="Picture 7" descr="nrlogo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3636" y="2971800"/>
            <a:ext cx="1176964" cy="1243584"/>
          </a:xfrm>
          <a:prstGeom prst="rect">
            <a:avLst/>
          </a:prstGeom>
        </p:spPr>
      </p:pic>
      <p:pic>
        <p:nvPicPr>
          <p:cNvPr id="10" name="Picture 9" descr="um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971800"/>
            <a:ext cx="2240280" cy="1251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ap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6788" y="1830388"/>
            <a:ext cx="4159250" cy="2970212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685800"/>
            <a:ext cx="47244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/>
              <a:t>TPW </a:t>
            </a:r>
            <a:r>
              <a:rPr lang="en-US" b="1" u="sng" dirty="0" smtClean="0"/>
              <a:t>Dataset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dirty="0"/>
              <a:t>-Remote Sensing </a:t>
            </a:r>
            <a:r>
              <a:rPr lang="en-US" sz="1600" dirty="0" smtClean="0"/>
              <a:t>Systems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sz="1600" dirty="0"/>
              <a:t>-14 yr dataset (1995-2008</a:t>
            </a:r>
            <a:r>
              <a:rPr lang="en-US" sz="1600" dirty="0" smtClean="0"/>
              <a:t>)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sz="1600" dirty="0"/>
              <a:t>-1/4 degree global grid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sz="1600" dirty="0"/>
              <a:t>-6 hourly images (~+/- 9 hr data windows</a:t>
            </a:r>
            <a:r>
              <a:rPr lang="en-US" sz="1600" dirty="0" smtClean="0"/>
              <a:t>)</a:t>
            </a:r>
          </a:p>
          <a:p>
            <a:pPr algn="ctr"/>
            <a:endParaRPr lang="en-US" sz="1200" dirty="0" smtClean="0"/>
          </a:p>
          <a:p>
            <a:pPr algn="ctr"/>
            <a:r>
              <a:rPr lang="en-US" sz="1600" dirty="0"/>
              <a:t>-SSM/I, TMI (TRMM) and AMSRE-E (Aqua</a:t>
            </a:r>
            <a:r>
              <a:rPr lang="en-US" sz="1600" dirty="0" smtClean="0"/>
              <a:t>)</a:t>
            </a:r>
          </a:p>
          <a:p>
            <a:pPr algn="ctr"/>
            <a:endParaRPr lang="en-US" sz="1200" dirty="0" smtClean="0"/>
          </a:p>
          <a:p>
            <a:pPr algn="ctr"/>
            <a:r>
              <a:rPr lang="en-US" sz="1600" dirty="0"/>
              <a:t>-derived using the 19/22/37 GHz channels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Total </a:t>
            </a:r>
            <a:r>
              <a:rPr lang="en-US" sz="2400" b="1" dirty="0" err="1"/>
              <a:t>Precipitable</a:t>
            </a:r>
            <a:r>
              <a:rPr lang="en-US" sz="2400" b="1" dirty="0"/>
              <a:t> Water (TPW) RII Predictor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52400" y="3733801"/>
            <a:ext cx="42672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u="sng" dirty="0" smtClean="0"/>
              <a:t>21 Atlantic TPW predictors tested &amp; identified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dirty="0" smtClean="0"/>
              <a:t>Atlantic TPW Predictor chosen-</a:t>
            </a:r>
          </a:p>
          <a:p>
            <a:pPr algn="ctr"/>
            <a:r>
              <a:rPr lang="en-US" dirty="0" smtClean="0"/>
              <a:t>%</a:t>
            </a:r>
            <a:r>
              <a:rPr lang="en-US" dirty="0"/>
              <a:t>TPW pixels &lt;45 mm</a:t>
            </a:r>
            <a:endParaRPr lang="en-US" dirty="0" smtClean="0"/>
          </a:p>
          <a:p>
            <a:pPr algn="ctr"/>
            <a:r>
              <a:rPr lang="en-US" i="1" dirty="0" smtClean="0"/>
              <a:t> (</a:t>
            </a:r>
            <a:r>
              <a:rPr lang="en-US" i="1" dirty="0" err="1"/>
              <a:t>r</a:t>
            </a:r>
            <a:r>
              <a:rPr lang="en-US" i="1" dirty="0"/>
              <a:t>=0-500 km, 90 deg quad centered </a:t>
            </a:r>
            <a:r>
              <a:rPr lang="en-US" i="1" dirty="0" err="1"/>
              <a:t>upshear</a:t>
            </a:r>
            <a:r>
              <a:rPr lang="en-US" i="1" dirty="0"/>
              <a:t>)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dirty="0" smtClean="0"/>
              <a:t> replaces old 700-850 </a:t>
            </a:r>
            <a:r>
              <a:rPr lang="en-US" dirty="0" err="1" smtClean="0"/>
              <a:t>hPa</a:t>
            </a:r>
            <a:r>
              <a:rPr lang="en-US" dirty="0" smtClean="0"/>
              <a:t> RH predictor   </a:t>
            </a:r>
            <a:endParaRPr lang="en-US" dirty="0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4495800" y="3522583"/>
            <a:ext cx="44196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endParaRPr lang="en-US" sz="1800" u="sng" dirty="0" smtClean="0"/>
          </a:p>
          <a:p>
            <a:endParaRPr lang="en-US" sz="500" dirty="0" smtClean="0"/>
          </a:p>
          <a:p>
            <a:endParaRPr lang="en-US" sz="500" dirty="0" smtClean="0"/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Boundary-layer predictors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5638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GFS moisture and temperature analyses and Reynolds SST data used to derive new thermo-dynamic boundary-layer RI predictors (Total of 22 predictors developed and tested;  28 others also developed and partially tested)</a:t>
            </a:r>
          </a:p>
          <a:p>
            <a:pPr>
              <a:buNone/>
            </a:pP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Inner-core dry air predictor worked best (replaced heat content)</a:t>
            </a:r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>
              <a:buFont typeface="Arial"/>
              <a:buChar char="•"/>
            </a:pPr>
            <a:endParaRPr lang="en-US" sz="1800" dirty="0" smtClean="0"/>
          </a:p>
          <a:p>
            <a:pPr>
              <a:buFont typeface="Arial"/>
              <a:buChar char="•"/>
            </a:pPr>
            <a:endParaRPr lang="en-US" sz="1000" dirty="0" smtClean="0"/>
          </a:p>
          <a:p>
            <a:pPr>
              <a:buFont typeface="Arial"/>
              <a:buChar char="•"/>
            </a:pPr>
            <a:endParaRPr lang="en-US" sz="1000" dirty="0" smtClean="0"/>
          </a:p>
          <a:p>
            <a:pPr>
              <a:buFont typeface="Arial"/>
              <a:buChar char="•"/>
            </a:pPr>
            <a:endParaRPr lang="en-US" sz="1800" dirty="0" smtClean="0"/>
          </a:p>
          <a:p>
            <a:pPr>
              <a:buFont typeface="Arial"/>
              <a:buChar char="•"/>
            </a:pPr>
            <a:endParaRPr lang="en-US" sz="1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495800" y="3270250"/>
          <a:ext cx="152400" cy="317500"/>
        </p:xfrm>
        <a:graphic>
          <a:graphicData uri="http://schemas.openxmlformats.org/presentationml/2006/ole">
            <p:oleObj spid="_x0000_s29698" name="Equation" r:id="rId3" imgW="0" imgH="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901950" y="2209800"/>
          <a:ext cx="3340100" cy="723900"/>
        </p:xfrm>
        <a:graphic>
          <a:graphicData uri="http://schemas.openxmlformats.org/presentationml/2006/ole">
            <p:oleObj spid="_x0000_s29699" name="Equation" r:id="rId4" imgW="0" imgH="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3427035"/>
            <a:ext cx="88392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 </a:t>
            </a:r>
            <a:r>
              <a:rPr lang="en-US" dirty="0" smtClean="0"/>
              <a:t>     </a:t>
            </a:r>
            <a:r>
              <a:rPr lang="en-US" sz="2000" dirty="0" smtClean="0"/>
              <a:t>- q10 is the inner-core  10 m specific humidity  estimated using the 1000  </a:t>
            </a:r>
          </a:p>
          <a:p>
            <a:r>
              <a:rPr lang="en-US" sz="2000" dirty="0" smtClean="0"/>
              <a:t>       </a:t>
            </a:r>
            <a:r>
              <a:rPr lang="en-US" sz="2000" dirty="0" err="1" smtClean="0"/>
              <a:t>mb</a:t>
            </a:r>
            <a:r>
              <a:rPr lang="en-US" sz="2000" dirty="0" smtClean="0"/>
              <a:t> 200- 800 km environmental RH and T </a:t>
            </a:r>
          </a:p>
          <a:p>
            <a:pPr marL="274320"/>
            <a:endParaRPr lang="en-US" sz="1000" dirty="0" smtClean="0"/>
          </a:p>
          <a:p>
            <a:pPr marL="274320"/>
            <a:r>
              <a:rPr lang="en-US" sz="2000" dirty="0" smtClean="0"/>
              <a:t>- </a:t>
            </a:r>
            <a:r>
              <a:rPr lang="en-US" sz="2000" i="1" dirty="0" smtClean="0"/>
              <a:t>q10</a:t>
            </a:r>
            <a:r>
              <a:rPr lang="en-US" sz="2000" i="1" baseline="-25000" dirty="0" smtClean="0"/>
              <a:t>layer</a:t>
            </a:r>
            <a:r>
              <a:rPr lang="en-US" sz="2000" i="1" dirty="0" smtClean="0"/>
              <a:t> </a:t>
            </a:r>
            <a:r>
              <a:rPr lang="en-US" sz="2000" dirty="0" smtClean="0"/>
              <a:t>is the 10m inner-core  specific humidity estimated using 200-800 km environmental layer-mean RH between 1000 </a:t>
            </a:r>
            <a:r>
              <a:rPr lang="en-US" sz="2000" dirty="0" err="1" smtClean="0"/>
              <a:t>mb</a:t>
            </a:r>
            <a:r>
              <a:rPr lang="en-US" sz="2000" dirty="0" smtClean="0"/>
              <a:t> and 300 </a:t>
            </a:r>
            <a:r>
              <a:rPr lang="en-US" sz="2000" dirty="0" err="1" smtClean="0"/>
              <a:t>mb</a:t>
            </a:r>
            <a:r>
              <a:rPr lang="en-US" sz="2000" dirty="0" smtClean="0"/>
              <a:t> </a:t>
            </a:r>
            <a:r>
              <a:rPr lang="en-US" sz="2000" i="1" dirty="0" smtClean="0"/>
              <a:t> </a:t>
            </a:r>
            <a:endParaRPr lang="en-US" sz="2000" dirty="0" smtClean="0"/>
          </a:p>
          <a:p>
            <a:r>
              <a:rPr lang="en-US" sz="2000" dirty="0" smtClean="0"/>
              <a:t>   </a:t>
            </a:r>
            <a:endParaRPr lang="en-US" sz="1000" dirty="0" smtClean="0"/>
          </a:p>
          <a:p>
            <a:r>
              <a:rPr lang="en-US" sz="1000" dirty="0" smtClean="0"/>
              <a:t>        </a:t>
            </a:r>
            <a:r>
              <a:rPr lang="en-US" sz="2000" dirty="0" smtClean="0"/>
              <a:t>-</a:t>
            </a:r>
            <a:r>
              <a:rPr lang="en-US" sz="2000" dirty="0" err="1" smtClean="0"/>
              <a:t>Vmx</a:t>
            </a:r>
            <a:r>
              <a:rPr lang="en-US" sz="2000" dirty="0" smtClean="0"/>
              <a:t> is the NHC maximum surface wind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    Small  values of this predictor (indicating less potential for the mixing of    </a:t>
            </a:r>
          </a:p>
          <a:p>
            <a:r>
              <a:rPr lang="en-US" sz="2000" dirty="0" smtClean="0"/>
              <a:t>        dry air down to surface) favored for RI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2844225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Inner-core dry air predictor </a:t>
            </a:r>
            <a:r>
              <a:rPr lang="en-US" sz="2400" dirty="0" smtClean="0"/>
              <a:t> </a:t>
            </a:r>
            <a:r>
              <a:rPr lang="en-US" dirty="0" smtClean="0"/>
              <a:t>= (</a:t>
            </a:r>
            <a:r>
              <a:rPr lang="en-US" sz="2400" i="1" dirty="0" smtClean="0"/>
              <a:t>q10</a:t>
            </a:r>
            <a:r>
              <a:rPr lang="en-US" sz="2400" i="1" baseline="-25000" dirty="0" smtClean="0"/>
              <a:t>layer</a:t>
            </a:r>
            <a:r>
              <a:rPr lang="en-US" sz="2400" i="1" dirty="0" smtClean="0"/>
              <a:t>-q10</a:t>
            </a:r>
            <a:r>
              <a:rPr lang="en-US" i="1" dirty="0" smtClean="0"/>
              <a:t>)*</a:t>
            </a:r>
            <a:r>
              <a:rPr lang="en-US" sz="2400" i="1" dirty="0" err="1" smtClean="0"/>
              <a:t>Vmx</a:t>
            </a:r>
            <a:endParaRPr lang="en-US" sz="2400" i="1" dirty="0" smtClean="0"/>
          </a:p>
          <a:p>
            <a:endParaRPr lang="en-US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Discriminant</a:t>
            </a:r>
            <a:r>
              <a:rPr lang="en-US" sz="2800" dirty="0" smtClean="0"/>
              <a:t> weights of the experimental </a:t>
            </a:r>
            <a:br>
              <a:rPr lang="en-US" sz="2800" dirty="0" smtClean="0"/>
            </a:br>
            <a:r>
              <a:rPr lang="en-US" sz="2800" dirty="0" smtClean="0"/>
              <a:t>Atlantic RII </a:t>
            </a:r>
            <a:endParaRPr lang="en-US" sz="2800" dirty="0"/>
          </a:p>
        </p:txBody>
      </p:sp>
      <p:pic>
        <p:nvPicPr>
          <p:cNvPr id="4" name="Content Placeholder 3" descr="RII_weights_experiment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33" r="1733"/>
          <a:stretch>
            <a:fillRect/>
          </a:stretch>
        </p:blipFill>
        <p:spPr>
          <a:xfrm>
            <a:off x="533400" y="2209800"/>
            <a:ext cx="4016359" cy="4160520"/>
          </a:xfrm>
        </p:spPr>
      </p:pic>
      <p:pic>
        <p:nvPicPr>
          <p:cNvPr id="6" name="Picture 5" descr="RII_weights_old_3_vs_new.jpg"/>
          <p:cNvPicPr>
            <a:picLocks noChangeAspect="1"/>
          </p:cNvPicPr>
          <p:nvPr/>
        </p:nvPicPr>
        <p:blipFill>
          <a:blip r:embed="rId3" cstate="print"/>
          <a:srcRect t="12656"/>
          <a:stretch>
            <a:fillRect/>
          </a:stretch>
        </p:blipFill>
        <p:spPr>
          <a:xfrm>
            <a:off x="4953000" y="3118291"/>
            <a:ext cx="3963703" cy="32825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200" y="14478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Comparison of contribution of new replacement and old operational</a:t>
            </a:r>
          </a:p>
          <a:p>
            <a:r>
              <a:rPr lang="en-US" dirty="0" smtClean="0"/>
              <a:t>predictors to the sum of </a:t>
            </a:r>
            <a:r>
              <a:rPr lang="en-US" dirty="0" err="1" smtClean="0"/>
              <a:t>discriminant</a:t>
            </a:r>
            <a:r>
              <a:rPr lang="en-US" smtClean="0"/>
              <a:t> weights </a:t>
            </a:r>
            <a:r>
              <a:rPr lang="en-US" dirty="0" smtClean="0"/>
              <a:t>of all 8 RII predictors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2546" y="1447800"/>
            <a:ext cx="3494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Relative weights of RI predictors</a:t>
            </a:r>
          </a:p>
          <a:p>
            <a:r>
              <a:rPr lang="en-US" dirty="0" smtClean="0"/>
              <a:t>for experimental Atlantic RII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829917" y="5485283"/>
            <a:ext cx="1142999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FF0000"/>
                </a:solidFill>
              </a:rPr>
              <a:t>Inner-core dry air </a:t>
            </a:r>
            <a:endParaRPr lang="en-US" sz="9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Skill of Atlantic RII for the cross-validated 14 year (1995-2008) sample</a:t>
            </a:r>
            <a:endParaRPr lang="en-US" sz="2800" dirty="0"/>
          </a:p>
        </p:txBody>
      </p:sp>
      <p:pic>
        <p:nvPicPr>
          <p:cNvPr id="4" name="Content Placeholder 3" descr="Skill_cross-validated_95-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36201" r="-3620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Operational RII exhibited skill for the 2008-2009 sample for both the Atlantic and E. Pacific basins when tested in a probabilistic and deterministic manner</a:t>
            </a:r>
          </a:p>
          <a:p>
            <a:endParaRPr lang="en-US" sz="1200" dirty="0" smtClean="0"/>
          </a:p>
          <a:p>
            <a:r>
              <a:rPr lang="en-US" sz="2000" dirty="0" smtClean="0"/>
              <a:t>Experimental Atlantic RII developed using three new RI predictors exhibited an average improvement of 4% (33% relative improvement) for the 4 RI thresholds examined with improvements as high as 6.5 % (50% relative improvement) for the cross-validated 14 yr sample</a:t>
            </a:r>
          </a:p>
          <a:p>
            <a:endParaRPr lang="en-US" sz="1200" dirty="0" smtClean="0"/>
          </a:p>
          <a:p>
            <a:r>
              <a:rPr lang="en-US" sz="2000" dirty="0" smtClean="0"/>
              <a:t>New version of the RII  developed for the 40 </a:t>
            </a:r>
            <a:r>
              <a:rPr lang="en-US" sz="2000" dirty="0" err="1" smtClean="0"/>
              <a:t>kt</a:t>
            </a:r>
            <a:r>
              <a:rPr lang="en-US" sz="2000" dirty="0" smtClean="0"/>
              <a:t> RI threshold also showed some skill for that same sample  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Future work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91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4000" dirty="0" smtClean="0"/>
          </a:p>
          <a:p>
            <a:pPr>
              <a:buFont typeface="Arial"/>
              <a:buChar char="•"/>
            </a:pPr>
            <a:r>
              <a:rPr lang="en-US" sz="7200" dirty="0" smtClean="0"/>
              <a:t>Continue to refine experimental Atlantic RII</a:t>
            </a:r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7200" dirty="0" smtClean="0"/>
              <a:t>         - Perform real-time tests  of new Atlantic RII during2010 season</a:t>
            </a:r>
          </a:p>
          <a:p>
            <a:pPr>
              <a:buNone/>
            </a:pPr>
            <a:r>
              <a:rPr lang="en-US" sz="7200" dirty="0" smtClean="0"/>
              <a:t>          (August 15?)</a:t>
            </a:r>
          </a:p>
          <a:p>
            <a:pPr>
              <a:buNone/>
            </a:pPr>
            <a:endParaRPr lang="en-US" sz="4000" dirty="0" smtClean="0"/>
          </a:p>
          <a:p>
            <a:pPr>
              <a:buFont typeface="Arial"/>
              <a:buChar char="•"/>
            </a:pPr>
            <a:r>
              <a:rPr lang="en-US" sz="7200" dirty="0" smtClean="0"/>
              <a:t>TPW data</a:t>
            </a:r>
          </a:p>
          <a:p>
            <a:pPr>
              <a:buNone/>
            </a:pPr>
            <a:endParaRPr lang="en-US" sz="4000" dirty="0" smtClean="0"/>
          </a:p>
          <a:p>
            <a:pPr marL="530352" indent="-347472">
              <a:buNone/>
            </a:pPr>
            <a:r>
              <a:rPr lang="en-US" sz="7200" dirty="0" smtClean="0"/>
              <a:t>    - generate TPW predictors for E. Pacific</a:t>
            </a:r>
          </a:p>
          <a:p>
            <a:pPr marL="530352" indent="-347472">
              <a:buNone/>
            </a:pPr>
            <a:r>
              <a:rPr lang="en-US" sz="7200" dirty="0" smtClean="0"/>
              <a:t>    -correct offset of RSS </a:t>
            </a:r>
            <a:r>
              <a:rPr lang="en-US" sz="7200" dirty="0" err="1" smtClean="0"/>
              <a:t>vs</a:t>
            </a:r>
            <a:r>
              <a:rPr lang="en-US" sz="7200" dirty="0" smtClean="0"/>
              <a:t> NESDIS TPW</a:t>
            </a:r>
          </a:p>
          <a:p>
            <a:pPr marL="530352" indent="-347472">
              <a:buNone/>
            </a:pPr>
            <a:r>
              <a:rPr lang="en-US" sz="7200" dirty="0" smtClean="0"/>
              <a:t>    -set up real-time access of NESDIS TPW for 2010 season</a:t>
            </a:r>
          </a:p>
          <a:p>
            <a:endParaRPr lang="en-US" sz="7200" dirty="0" smtClean="0"/>
          </a:p>
          <a:p>
            <a:pPr>
              <a:buFont typeface="Arial"/>
              <a:buChar char="•"/>
            </a:pPr>
            <a:r>
              <a:rPr lang="en-US" sz="7200" dirty="0" smtClean="0"/>
              <a:t>GOES PC analysis</a:t>
            </a:r>
          </a:p>
          <a:p>
            <a:pPr>
              <a:buNone/>
            </a:pPr>
            <a:endParaRPr lang="en-US" sz="4000" dirty="0" smtClean="0"/>
          </a:p>
          <a:p>
            <a:pPr indent="0">
              <a:buNone/>
            </a:pPr>
            <a:r>
              <a:rPr lang="en-US" sz="7200" dirty="0" smtClean="0"/>
              <a:t>- Perform PC analysis on E. Pacific cases (1995-2008)</a:t>
            </a:r>
          </a:p>
          <a:p>
            <a:pPr>
              <a:buNone/>
            </a:pPr>
            <a:endParaRPr lang="en-US" sz="7200" dirty="0" smtClean="0"/>
          </a:p>
          <a:p>
            <a:pPr>
              <a:buFont typeface="Arial"/>
              <a:buChar char="•"/>
            </a:pPr>
            <a:r>
              <a:rPr lang="en-US" sz="7200" dirty="0" smtClean="0"/>
              <a:t> Boundary-layer predictors </a:t>
            </a:r>
          </a:p>
          <a:p>
            <a:pPr>
              <a:buFont typeface="Arial"/>
              <a:buChar char="•"/>
            </a:pPr>
            <a:endParaRPr lang="en-US" sz="7200" dirty="0" smtClean="0"/>
          </a:p>
          <a:p>
            <a:pPr>
              <a:buNone/>
            </a:pPr>
            <a:r>
              <a:rPr lang="en-US" sz="7200" dirty="0" smtClean="0"/>
              <a:t>       - Refine boundary-layer predictors  f or  Atlantic and E. Pacific basins</a:t>
            </a:r>
          </a:p>
          <a:p>
            <a:pPr>
              <a:buNone/>
            </a:pPr>
            <a:endParaRPr lang="en-US" sz="7200" dirty="0" smtClean="0"/>
          </a:p>
          <a:p>
            <a:pPr>
              <a:buFont typeface="Arial"/>
              <a:buChar char="•"/>
            </a:pPr>
            <a:r>
              <a:rPr lang="en-US" sz="7200" dirty="0" smtClean="0"/>
              <a:t>Develop new experimental RII for E. Pacific basin</a:t>
            </a:r>
          </a:p>
          <a:p>
            <a:pPr>
              <a:buFont typeface="Arial"/>
              <a:buChar char="•"/>
            </a:pPr>
            <a:endParaRPr lang="en-US" sz="4000" dirty="0" smtClean="0"/>
          </a:p>
          <a:p>
            <a:pPr>
              <a:buFont typeface="Arial"/>
              <a:buChar char="•"/>
            </a:pPr>
            <a:r>
              <a:rPr lang="en-US" sz="7200" dirty="0" smtClean="0"/>
              <a:t>Explore potential of using microwave imagery in RII as part of GOES-R proposal</a:t>
            </a:r>
          </a:p>
          <a:p>
            <a:pPr>
              <a:buFont typeface="Arial"/>
              <a:buChar char="•"/>
            </a:pPr>
            <a:endParaRPr lang="en-US" sz="7200" dirty="0" smtClean="0"/>
          </a:p>
          <a:p>
            <a:pPr>
              <a:buFont typeface="Arial"/>
              <a:buChar char="•"/>
            </a:pPr>
            <a:endParaRPr lang="en-US" sz="7200" dirty="0" smtClean="0"/>
          </a:p>
          <a:p>
            <a:pPr>
              <a:buFont typeface="Arial"/>
              <a:buChar char="•"/>
            </a:pPr>
            <a:endParaRPr lang="en-US" sz="7200" dirty="0" smtClean="0"/>
          </a:p>
          <a:p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Operational SHIPS rapid intensification index (RII) estimates the 24-h probability of RI for three RI thresholds (25-kt ,30-kt , and 35-kt ) utilizing linear </a:t>
            </a:r>
            <a:r>
              <a:rPr lang="en-US" sz="2000" dirty="0" err="1" smtClean="0"/>
              <a:t>discriminant</a:t>
            </a:r>
            <a:r>
              <a:rPr lang="en-US" sz="2000" dirty="0" smtClean="0"/>
              <a:t> analysis (see Kaplan et al. 2010 for details)</a:t>
            </a:r>
          </a:p>
          <a:p>
            <a:endParaRPr lang="en-US" sz="2000" dirty="0" smtClean="0"/>
          </a:p>
          <a:p>
            <a:r>
              <a:rPr lang="en-US" sz="2000" dirty="0" smtClean="0"/>
              <a:t>Current RII uses 8 SHIPS predictors</a:t>
            </a:r>
          </a:p>
          <a:p>
            <a:endParaRPr lang="en-US" sz="1290" dirty="0" smtClean="0"/>
          </a:p>
          <a:p>
            <a:pPr marL="896112"/>
            <a:r>
              <a:rPr lang="en-US" sz="2000" dirty="0" smtClean="0"/>
              <a:t> Large scale/persistence predictors (6)- Vertical shear, upper-level, divergence, low-level RH, potential intensity, ocean heat content, and persistence</a:t>
            </a:r>
          </a:p>
          <a:p>
            <a:pPr marL="896112"/>
            <a:r>
              <a:rPr lang="en-US" sz="2000" dirty="0" smtClean="0"/>
              <a:t> GOES inner-core predictors (2) - Std. dev. of IR brightness T and areal-coverage of -30° C brightness T within 200 km radius</a:t>
            </a:r>
          </a:p>
          <a:p>
            <a:pPr marL="896112"/>
            <a:endParaRPr lang="en-US" sz="2000" dirty="0" smtClean="0"/>
          </a:p>
          <a:p>
            <a:r>
              <a:rPr lang="en-US" sz="2000" dirty="0" smtClean="0"/>
              <a:t>SHIPS </a:t>
            </a:r>
            <a:r>
              <a:rPr lang="en-US" sz="2000" dirty="0" err="1" smtClean="0"/>
              <a:t>discriminant</a:t>
            </a:r>
            <a:r>
              <a:rPr lang="en-US" sz="2000" dirty="0" smtClean="0"/>
              <a:t> RII adopted for operational use in  Atlantic and E. Pacific basins prior to 2008 Hurricane season</a:t>
            </a:r>
          </a:p>
          <a:p>
            <a:endParaRPr lang="en-US" sz="2000" dirty="0" smtClean="0"/>
          </a:p>
          <a:p>
            <a:r>
              <a:rPr lang="en-US" sz="2000" dirty="0" smtClean="0"/>
              <a:t>Current JHT project seeks to improve operational RII using predictors from 3 new sources:</a:t>
            </a:r>
          </a:p>
          <a:p>
            <a:endParaRPr lang="en-US" sz="1176" dirty="0" smtClean="0"/>
          </a:p>
          <a:p>
            <a:pPr marL="896112"/>
            <a:r>
              <a:rPr lang="en-US" sz="2000" dirty="0" smtClean="0"/>
              <a:t>Total </a:t>
            </a:r>
            <a:r>
              <a:rPr lang="en-US" sz="2000" dirty="0" err="1" smtClean="0"/>
              <a:t>precipitable</a:t>
            </a:r>
            <a:r>
              <a:rPr lang="en-US" sz="2000" dirty="0" smtClean="0"/>
              <a:t> water, boundary-layer predictors derived from GFS analyses, and GOES-IR predictors derived from principle component (PC) analysis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Operational RI intensity guidance evaluation (2008-2009)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SHIPS RII assumed to forecast RI if forecasted probability exceeded previously </a:t>
            </a:r>
            <a:r>
              <a:rPr lang="en-US" sz="2000" dirty="0" smtClean="0"/>
              <a:t>determined probability cut-offs (see Kaplan et. al 2010):</a:t>
            </a:r>
          </a:p>
          <a:p>
            <a:endParaRPr lang="en-US" sz="1000" dirty="0" smtClean="0"/>
          </a:p>
          <a:p>
            <a:pPr marL="713232"/>
            <a:r>
              <a:rPr lang="en-US" sz="2000" dirty="0" smtClean="0"/>
              <a:t>Atlantic-  30, 20, and 21%  for 25, 30 and 35 </a:t>
            </a:r>
            <a:r>
              <a:rPr lang="en-US" sz="2000" dirty="0" err="1" smtClean="0"/>
              <a:t>kt</a:t>
            </a:r>
            <a:r>
              <a:rPr lang="en-US" sz="2000" dirty="0" smtClean="0"/>
              <a:t> thresholds</a:t>
            </a:r>
          </a:p>
          <a:p>
            <a:pPr marL="713232"/>
            <a:r>
              <a:rPr lang="en-US" sz="2000" dirty="0" smtClean="0"/>
              <a:t>E. Pacific-  35, 31, and 28% for 25, 30 and 35 </a:t>
            </a:r>
            <a:r>
              <a:rPr lang="en-US" sz="2000" dirty="0" err="1" smtClean="0"/>
              <a:t>kt</a:t>
            </a:r>
            <a:r>
              <a:rPr lang="en-US" sz="2000" dirty="0" smtClean="0"/>
              <a:t>thresholds</a:t>
            </a:r>
          </a:p>
          <a:p>
            <a:pPr marL="713232"/>
            <a:endParaRPr lang="en-US" sz="2000" dirty="0" smtClean="0"/>
          </a:p>
          <a:p>
            <a:r>
              <a:rPr lang="en-US" sz="2000" dirty="0" smtClean="0"/>
              <a:t>Model forecast RI if intensity change </a:t>
            </a:r>
            <a:r>
              <a:rPr lang="en-US" sz="2000" u="sng" dirty="0" smtClean="0"/>
              <a:t>&gt;</a:t>
            </a:r>
            <a:r>
              <a:rPr lang="en-US" sz="2000" dirty="0" smtClean="0"/>
              <a:t>  RI threshold</a:t>
            </a:r>
          </a:p>
          <a:p>
            <a:endParaRPr lang="en-US" sz="1200" dirty="0" smtClean="0"/>
          </a:p>
          <a:p>
            <a:r>
              <a:rPr lang="en-US" sz="2000" dirty="0" smtClean="0"/>
              <a:t>Homogenous comparison made for all over-water 24-h time periods for tropical and subtropical systems  (i.e. extra-tropical and landfall cases excluded) </a:t>
            </a:r>
          </a:p>
          <a:p>
            <a:endParaRPr lang="en-US" sz="1000" dirty="0" smtClean="0"/>
          </a:p>
          <a:p>
            <a:r>
              <a:rPr lang="en-US" sz="2000" dirty="0" smtClean="0"/>
              <a:t>NHC best track data (as of Jan 26) used for validation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RI index (RII) predicted </a:t>
            </a:r>
            <a:r>
              <a:rPr lang="en-US" sz="2800" dirty="0" err="1" smtClean="0"/>
              <a:t>vs</a:t>
            </a:r>
            <a:r>
              <a:rPr lang="en-US" sz="2800" dirty="0" smtClean="0"/>
              <a:t> observed RI probabilities (2008-2009 operational forecasts) </a:t>
            </a:r>
            <a:endParaRPr lang="en-US" sz="2800" dirty="0"/>
          </a:p>
        </p:txBody>
      </p:sp>
      <p:pic>
        <p:nvPicPr>
          <p:cNvPr id="6" name="Content Placeholder 5" descr="epac_08-09_relabilit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10547" r="2667" b="2109"/>
          <a:stretch>
            <a:fillRect/>
          </a:stretch>
        </p:blipFill>
        <p:spPr>
          <a:xfrm>
            <a:off x="4648200" y="1981200"/>
            <a:ext cx="4135449" cy="3518668"/>
          </a:xfrm>
        </p:spPr>
      </p:pic>
      <p:sp>
        <p:nvSpPr>
          <p:cNvPr id="7" name="TextBox 6"/>
          <p:cNvSpPr txBox="1"/>
          <p:nvPr/>
        </p:nvSpPr>
        <p:spPr>
          <a:xfrm>
            <a:off x="381000" y="5486400"/>
            <a:ext cx="40386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</a:t>
            </a:r>
            <a:r>
              <a:rPr lang="en-US" sz="1200" dirty="0" smtClean="0">
                <a:solidFill>
                  <a:srgbClr val="0000FF"/>
                </a:solidFill>
              </a:rPr>
              <a:t>(25-kt)   40   112  92   24    19     6</a:t>
            </a:r>
          </a:p>
          <a:p>
            <a:r>
              <a:rPr lang="en-US" sz="1200" dirty="0" smtClean="0">
                <a:solidFill>
                  <a:srgbClr val="008000"/>
                </a:solidFill>
              </a:rPr>
              <a:t>   (30-kt)  144  104  25   13     3      4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   (35-kt)  248   23   12    8      2    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5495092"/>
            <a:ext cx="4114800" cy="67710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</a:t>
            </a:r>
            <a:r>
              <a:rPr lang="en-US" sz="1200" dirty="0" smtClean="0">
                <a:solidFill>
                  <a:srgbClr val="0000FF"/>
                </a:solidFill>
              </a:rPr>
              <a:t>(25-kt)  157    45 113  92   9      7    10        5     3</a:t>
            </a:r>
          </a:p>
          <a:p>
            <a:r>
              <a:rPr lang="en-US" sz="1200" dirty="0" smtClean="0">
                <a:solidFill>
                  <a:srgbClr val="008000"/>
                </a:solidFill>
              </a:rPr>
              <a:t>   (30-kt   212    87 105  10   5      3      6   2   2     2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   (35-kt)  260    98   64   3    4      3      5   2          2   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10" name="Content Placeholder 9" descr="atlc_08-09_reliabilit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981200"/>
            <a:ext cx="3994825" cy="3520440"/>
          </a:xfrm>
        </p:spPr>
      </p:pic>
      <p:sp>
        <p:nvSpPr>
          <p:cNvPr id="11" name="TextBox 10"/>
          <p:cNvSpPr txBox="1"/>
          <p:nvPr/>
        </p:nvSpPr>
        <p:spPr>
          <a:xfrm>
            <a:off x="1676400" y="1676400"/>
            <a:ext cx="1596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Atlantic Basin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1676400"/>
            <a:ext cx="1762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 Pacific basin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Skill of the 2009-2009 operational RII forecasts</a:t>
            </a:r>
            <a:br>
              <a:rPr lang="en-US" sz="2800" dirty="0" smtClean="0"/>
            </a:br>
            <a:r>
              <a:rPr lang="en-US" sz="2200" dirty="0" smtClean="0"/>
              <a:t>Atlantic (N=293)</a:t>
            </a:r>
            <a:br>
              <a:rPr lang="en-US" sz="2200" dirty="0" smtClean="0"/>
            </a:br>
            <a:r>
              <a:rPr lang="en-US" sz="2200" dirty="0" smtClean="0"/>
              <a:t>E. Pacific (N=441)</a:t>
            </a:r>
            <a:endParaRPr lang="en-US" sz="2200" dirty="0"/>
          </a:p>
        </p:txBody>
      </p:sp>
      <p:pic>
        <p:nvPicPr>
          <p:cNvPr id="4" name="Content Placeholder 3" descr="Skill_RII_oper_89-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85261" y="1600200"/>
            <a:ext cx="477347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533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Operational RI intensity guidance performance (2008 and 2009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pic>
        <p:nvPicPr>
          <p:cNvPr id="5" name="Content Placeholder 4" descr="pod_atlc_08-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7734" r="8000" b="6328"/>
          <a:stretch>
            <a:fillRect/>
          </a:stretch>
        </p:blipFill>
        <p:spPr>
          <a:xfrm>
            <a:off x="228600" y="807720"/>
            <a:ext cx="2271329" cy="2011680"/>
          </a:xfrm>
        </p:spPr>
      </p:pic>
      <p:pic>
        <p:nvPicPr>
          <p:cNvPr id="6" name="Content Placeholder 5" descr="Faratio_atlc_08-0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4922" b="4922"/>
          <a:stretch>
            <a:fillRect/>
          </a:stretch>
        </p:blipFill>
        <p:spPr>
          <a:xfrm>
            <a:off x="228600" y="2846462"/>
            <a:ext cx="2286000" cy="1954138"/>
          </a:xfrm>
        </p:spPr>
      </p:pic>
      <p:pic>
        <p:nvPicPr>
          <p:cNvPr id="7" name="Picture 6" descr="peircesk_atlc_08-09.jpg"/>
          <p:cNvPicPr>
            <a:picLocks noChangeAspect="1"/>
          </p:cNvPicPr>
          <p:nvPr/>
        </p:nvPicPr>
        <p:blipFill>
          <a:blip r:embed="rId4" cstate="print"/>
          <a:srcRect t="5625" r="8000" b="5625"/>
          <a:stretch>
            <a:fillRect/>
          </a:stretch>
        </p:blipFill>
        <p:spPr>
          <a:xfrm>
            <a:off x="228600" y="4800600"/>
            <a:ext cx="2199423" cy="2011680"/>
          </a:xfrm>
          <a:prstGeom prst="rect">
            <a:avLst/>
          </a:prstGeom>
        </p:spPr>
      </p:pic>
      <p:pic>
        <p:nvPicPr>
          <p:cNvPr id="9" name="Picture 8" descr="pod_epac_08-09.jpg"/>
          <p:cNvPicPr>
            <a:picLocks noChangeAspect="1"/>
          </p:cNvPicPr>
          <p:nvPr/>
        </p:nvPicPr>
        <p:blipFill>
          <a:blip r:embed="rId5" cstate="print"/>
          <a:srcRect t="8437" r="8000" b="5625"/>
          <a:stretch>
            <a:fillRect/>
          </a:stretch>
        </p:blipFill>
        <p:spPr>
          <a:xfrm>
            <a:off x="4876800" y="762000"/>
            <a:ext cx="2271401" cy="20116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468868"/>
            <a:ext cx="1704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Atlantic basin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05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E. Pacific basin</a:t>
            </a:r>
            <a:endParaRPr lang="en-US" dirty="0"/>
          </a:p>
        </p:txBody>
      </p:sp>
      <p:pic>
        <p:nvPicPr>
          <p:cNvPr id="12" name="Picture 11" descr="Faratio_epac_08-09.jpg"/>
          <p:cNvPicPr>
            <a:picLocks noChangeAspect="1"/>
          </p:cNvPicPr>
          <p:nvPr/>
        </p:nvPicPr>
        <p:blipFill>
          <a:blip r:embed="rId6" cstate="print"/>
          <a:srcRect t="5625" r="8000" b="8437"/>
          <a:stretch>
            <a:fillRect/>
          </a:stretch>
        </p:blipFill>
        <p:spPr>
          <a:xfrm>
            <a:off x="4874681" y="2798064"/>
            <a:ext cx="2261075" cy="2002536"/>
          </a:xfrm>
          <a:prstGeom prst="rect">
            <a:avLst/>
          </a:prstGeom>
        </p:spPr>
      </p:pic>
      <p:pic>
        <p:nvPicPr>
          <p:cNvPr id="15" name="Picture 14" descr="peircesk_epac_08-09.jpg"/>
          <p:cNvPicPr>
            <a:picLocks noChangeAspect="1"/>
          </p:cNvPicPr>
          <p:nvPr/>
        </p:nvPicPr>
        <p:blipFill>
          <a:blip r:embed="rId7" cstate="print"/>
          <a:srcRect t="4219" r="2667" b="5625"/>
          <a:stretch>
            <a:fillRect/>
          </a:stretch>
        </p:blipFill>
        <p:spPr>
          <a:xfrm>
            <a:off x="4876800" y="4846320"/>
            <a:ext cx="2290611" cy="20116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32959" y="1682287"/>
            <a:ext cx="2520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Probability of detection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67000" y="3884104"/>
            <a:ext cx="190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False alarm ratio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55640" y="5657103"/>
            <a:ext cx="191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Peirce skill score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762000"/>
            <a:ext cx="70104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6112"/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Predictors from three new sources tested for inclusion in new experimental Atlantic RII: </a:t>
            </a:r>
          </a:p>
          <a:p>
            <a:endParaRPr lang="en-US" sz="1000" dirty="0" smtClean="0"/>
          </a:p>
          <a:p>
            <a:pPr marL="731520">
              <a:buFont typeface="Arial"/>
              <a:buChar char="•"/>
            </a:pPr>
            <a:r>
              <a:rPr lang="en-US" dirty="0" smtClean="0"/>
              <a:t>Total </a:t>
            </a:r>
            <a:r>
              <a:rPr lang="en-US" dirty="0" err="1" smtClean="0"/>
              <a:t>precipitable</a:t>
            </a:r>
            <a:r>
              <a:rPr lang="en-US" dirty="0" smtClean="0"/>
              <a:t> water (TPW) </a:t>
            </a:r>
          </a:p>
          <a:p>
            <a:pPr marL="1645920" lvl="2">
              <a:buFont typeface="Arial"/>
              <a:buChar char="•"/>
            </a:pPr>
            <a:endParaRPr lang="en-US" sz="1000" dirty="0" smtClean="0"/>
          </a:p>
          <a:p>
            <a:pPr marL="731520">
              <a:buFont typeface="Arial"/>
              <a:buChar char="•"/>
            </a:pPr>
            <a:r>
              <a:rPr lang="en-US" dirty="0" smtClean="0"/>
              <a:t>Boundary-layer (BL) predictors from GFS fields </a:t>
            </a:r>
          </a:p>
          <a:p>
            <a:pPr marL="731520"/>
            <a:endParaRPr lang="en-US" sz="1000" dirty="0" smtClean="0"/>
          </a:p>
          <a:p>
            <a:pPr marL="731520">
              <a:buFont typeface="Arial"/>
              <a:buChar char="•"/>
            </a:pPr>
            <a:r>
              <a:rPr lang="en-US" dirty="0" smtClean="0"/>
              <a:t>GOES-IR predictors from principle component (PC) analysis</a:t>
            </a:r>
          </a:p>
          <a:p>
            <a:pPr marL="731520"/>
            <a:endParaRPr lang="en-US" sz="1000" dirty="0" smtClean="0"/>
          </a:p>
          <a:p>
            <a:pPr>
              <a:buFont typeface="Arial"/>
              <a:buChar char="•"/>
            </a:pPr>
            <a:r>
              <a:rPr lang="en-US" dirty="0" smtClean="0"/>
              <a:t> New predictors that yielded largest increase in skill of RII when used in place of current RI predictors when tested on 1995-2008 dependent sample chosen for inclusion in experimental RII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Slightly modified use of current potential intensity and persistence predictors also introduced 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New Atlantic RII for 40 </a:t>
            </a:r>
            <a:r>
              <a:rPr lang="en-US" dirty="0" err="1" smtClean="0"/>
              <a:t>kt</a:t>
            </a:r>
            <a:r>
              <a:rPr lang="en-US" dirty="0" smtClean="0"/>
              <a:t>  RII threshold developed (Eric Blake)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90381"/>
            <a:ext cx="7924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Current JHT Efforts to improve operational RII</a:t>
            </a:r>
          </a:p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3008313" cy="1162050"/>
          </a:xfrm>
        </p:spPr>
        <p:txBody>
          <a:bodyPr/>
          <a:lstStyle/>
          <a:p>
            <a:r>
              <a:rPr lang="en-US" dirty="0" smtClean="0"/>
              <a:t>IR Principle Component</a:t>
            </a:r>
            <a:br>
              <a:rPr lang="en-US" dirty="0" smtClean="0"/>
            </a:br>
            <a:r>
              <a:rPr lang="en-US" dirty="0" smtClean="0"/>
              <a:t>Methodology	</a:t>
            </a:r>
            <a:endParaRPr lang="en-US" dirty="0"/>
          </a:p>
        </p:txBody>
      </p:sp>
      <p:pic>
        <p:nvPicPr>
          <p:cNvPr id="5" name="Content Placeholder 4" descr="EOF2_w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36007" y="501650"/>
            <a:ext cx="4458860" cy="473659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657600" cy="4691063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Principle components (PCs) for motion relative imagery calculated from  CIRA IR image archive (1995-2008)</a:t>
            </a:r>
          </a:p>
          <a:p>
            <a:endParaRPr lang="en-US" sz="1800" dirty="0" smtClean="0"/>
          </a:p>
          <a:p>
            <a:r>
              <a:rPr lang="en-US" sz="1800" dirty="0" smtClean="0"/>
              <a:t>IR brightness temperatures are analyzed on a cylindrical grid (5 degrees by 440 km)</a:t>
            </a:r>
          </a:p>
          <a:p>
            <a:endParaRPr lang="en-US" sz="1800" dirty="0" smtClean="0"/>
          </a:p>
          <a:p>
            <a:r>
              <a:rPr lang="en-US" sz="1800" dirty="0" smtClean="0"/>
              <a:t>Means are removed</a:t>
            </a:r>
          </a:p>
          <a:p>
            <a:endParaRPr lang="en-US" sz="1800" dirty="0" smtClean="0"/>
          </a:p>
          <a:p>
            <a:r>
              <a:rPr lang="en-US" sz="1800" dirty="0" smtClean="0"/>
              <a:t>Standard EOF analysis was performed and first nine PCs were examined</a:t>
            </a:r>
          </a:p>
          <a:p>
            <a:endParaRPr/>
          </a:p>
          <a:p>
            <a:r>
              <a:rPr lang="en-US" sz="1800" dirty="0" smtClean="0"/>
              <a:t>PC2 used as new RI predictor in place of areal-coverage of -30° C brightness T  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5600700" y="2933700"/>
            <a:ext cx="16002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67200" y="5715000"/>
            <a:ext cx="4045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Spatial Weightings of EOF 2</a:t>
            </a:r>
          </a:p>
          <a:p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953000" y="152400"/>
            <a:ext cx="2869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Storm motion is UPWARD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Hurricane </a:t>
            </a:r>
            <a:r>
              <a:rPr lang="en-US" smtClean="0"/>
              <a:t>Wilma 17 October 1745 </a:t>
            </a:r>
            <a:r>
              <a:rPr lang="en-US" dirty="0" smtClean="0"/>
              <a:t>UTC </a:t>
            </a:r>
            <a:endParaRPr lang="en-US" dirty="0"/>
          </a:p>
        </p:txBody>
      </p:sp>
      <p:pic>
        <p:nvPicPr>
          <p:cNvPr id="14" name="Content Placeholder 13" descr="RITA09191745_L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20236" t="14204" r="20891" b="14894"/>
          <a:stretch>
            <a:fillRect/>
          </a:stretch>
        </p:blipFill>
        <p:spPr>
          <a:xfrm>
            <a:off x="4343400" y="1905000"/>
            <a:ext cx="3796393" cy="3429000"/>
          </a:xfrm>
        </p:spPr>
      </p:pic>
      <p:pic>
        <p:nvPicPr>
          <p:cNvPr id="17" name="Content Placeholder 16" descr="EOF2_wt.gif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600201"/>
            <a:ext cx="4038600" cy="4041038"/>
          </a:xfrm>
        </p:spPr>
      </p:pic>
      <p:sp>
        <p:nvSpPr>
          <p:cNvPr id="5" name="TextBox 4"/>
          <p:cNvSpPr txBox="1"/>
          <p:nvPr/>
        </p:nvSpPr>
        <p:spPr>
          <a:xfrm>
            <a:off x="5562600" y="5486400"/>
            <a:ext cx="1835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PC2 = -1.32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5867400" y="3581400"/>
            <a:ext cx="762794" cy="794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MM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RAMMB</Template>
  <TotalTime>1074</TotalTime>
  <Words>1160</Words>
  <Application>Microsoft Office PowerPoint</Application>
  <PresentationFormat>On-screen Show (4:3)</PresentationFormat>
  <Paragraphs>157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RAMMB</vt:lpstr>
      <vt:lpstr>Equation</vt:lpstr>
      <vt:lpstr>John Kaplan (NOAA/HRD), J. Cione (NOAA/HRD), M. DeMaria (NOAA/NESDIS), J. Knaff (NOAA/NESDIS), J. Dunion (U. of Miami/HRD), J. Solbrig (NRL), J. Hawkins(NRL), T. Lee (NRL), E. Kalina (FSU), J. Zhang(U. Miami/HRD), J. Dostalek (CIRA), and P. Leighton (NOAA/HRD) </vt:lpstr>
      <vt:lpstr>Background</vt:lpstr>
      <vt:lpstr>Operational RI intensity guidance evaluation (2008-2009)</vt:lpstr>
      <vt:lpstr>RI index (RII) predicted vs observed RI probabilities (2008-2009 operational forecasts) </vt:lpstr>
      <vt:lpstr>Skill of the 2009-2009 operational RII forecasts Atlantic (N=293) E. Pacific (N=441)</vt:lpstr>
      <vt:lpstr>Operational RI intensity guidance performance (2008 and 2009) </vt:lpstr>
      <vt:lpstr>Slide 7</vt:lpstr>
      <vt:lpstr>IR Principle Component Methodology </vt:lpstr>
      <vt:lpstr>Hurricane Wilma 17 October 1745 UTC </vt:lpstr>
      <vt:lpstr>Slide 10</vt:lpstr>
      <vt:lpstr>Boundary-layer predictors</vt:lpstr>
      <vt:lpstr>Discriminant weights of the experimental  Atlantic RII </vt:lpstr>
      <vt:lpstr>Skill of Atlantic RII for the cross-validated 14 year (1995-2008) sample</vt:lpstr>
      <vt:lpstr>Summary</vt:lpstr>
      <vt:lpstr>Future 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Examples</dc:title>
  <dc:creator>knaff</dc:creator>
  <cp:lastModifiedBy>kenneth.barnett</cp:lastModifiedBy>
  <cp:revision>182</cp:revision>
  <dcterms:created xsi:type="dcterms:W3CDTF">2010-02-27T15:10:32Z</dcterms:created>
  <dcterms:modified xsi:type="dcterms:W3CDTF">2010-03-02T22:46:36Z</dcterms:modified>
</cp:coreProperties>
</file>