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5"/>
  </p:notesMasterIdLst>
  <p:sldIdLst>
    <p:sldId id="482" r:id="rId2"/>
    <p:sldId id="506" r:id="rId3"/>
    <p:sldId id="504" r:id="rId4"/>
    <p:sldId id="513" r:id="rId5"/>
    <p:sldId id="500" r:id="rId6"/>
    <p:sldId id="495" r:id="rId7"/>
    <p:sldId id="487" r:id="rId8"/>
    <p:sldId id="512" r:id="rId9"/>
    <p:sldId id="511" r:id="rId10"/>
    <p:sldId id="493" r:id="rId11"/>
    <p:sldId id="502" r:id="rId12"/>
    <p:sldId id="497" r:id="rId13"/>
    <p:sldId id="514" r:id="rId1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" charset="0"/>
        <a:ea typeface="+mn-ea"/>
        <a:cs typeface="Times New Roman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BC7000"/>
    <a:srgbClr val="F7F7FF"/>
    <a:srgbClr val="FF3399"/>
    <a:srgbClr val="CC00FF"/>
    <a:srgbClr val="F9F79B"/>
    <a:srgbClr val="9893D5"/>
    <a:srgbClr val="B2F99F"/>
    <a:srgbClr val="006600"/>
    <a:srgbClr val="D67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15" autoAdjust="0"/>
    <p:restoredTop sz="94631" autoAdjust="0"/>
  </p:normalViewPr>
  <p:slideViewPr>
    <p:cSldViewPr>
      <p:cViewPr>
        <p:scale>
          <a:sx n="75" d="100"/>
          <a:sy n="75" d="100"/>
        </p:scale>
        <p:origin x="-7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4BA3B7D-61E9-47E6-927A-08126DB17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923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72F3-C852-46CF-AD02-9FF278BE7E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A3B7D-61E9-47E6-927A-08126DB179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A3B7D-61E9-47E6-927A-08126DB179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891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72F3-C852-46CF-AD02-9FF278BE7E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72F3-C852-46CF-AD02-9FF278BE7E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72F3-C852-46CF-AD02-9FF278BE7E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72F3-C852-46CF-AD02-9FF278BE7E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72F3-C852-46CF-AD02-9FF278BE7E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72F3-C852-46CF-AD02-9FF278BE7E1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72F3-C852-46CF-AD02-9FF278BE7E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47BBC1-92D1-47AA-9F8D-B32F331E83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827179-125D-466A-A424-95258CB2A3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76200"/>
            <a:ext cx="2205037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50" y="76200"/>
            <a:ext cx="64627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661A43-78E3-4625-9930-D89DE5E910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1450" y="1143000"/>
            <a:ext cx="4333875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7725" y="1143000"/>
            <a:ext cx="4333875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7725" y="3771900"/>
            <a:ext cx="4333875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E20889-4051-4350-B610-1592DF919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1450" y="1143000"/>
            <a:ext cx="882015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450" y="3771900"/>
            <a:ext cx="882015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FC5EF0F-BBA7-4911-A163-9C5E253472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1450" y="1143000"/>
            <a:ext cx="4333875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143000"/>
            <a:ext cx="4333875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784821-7F53-479E-8304-3E52E6475E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Four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" y="3581400"/>
            <a:ext cx="44577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6300" y="3581400"/>
            <a:ext cx="44577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3B96-81F6-41FE-959C-B8140253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3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60375" indent="-285750" algn="just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28650" indent="-282575"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CD05D6-F711-41C7-AFD6-9DF96960F1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783529-EAC2-494C-BDFF-54ED20D72F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143000"/>
            <a:ext cx="43338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143000"/>
            <a:ext cx="43338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61CA4A-BB6C-42D8-9CC7-21E347FC1E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DFE9FF-8629-446A-858D-5806D1FFA4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ED40F6-D782-47BA-BA97-9FC12BF980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3A685D-3419-4D67-87C1-B22DC87693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B37B55-A577-46C6-BAAC-18BB1CEC4C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79BC19-0DA2-4BC9-B6F0-3DDC541E5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796AC93C-0D0C-4C21-8287-BC945BAAA1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0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1143000"/>
            <a:ext cx="8820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pic>
        <p:nvPicPr>
          <p:cNvPr id="7" name="Picture 6" descr="CFRSL_logo_hires.gif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8211886" y="114300"/>
            <a:ext cx="786063" cy="914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" charset="0"/>
          <a:cs typeface="Times New Roman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" charset="0"/>
          <a:cs typeface="Times New Roman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" charset="0"/>
          <a:cs typeface="Times New Roman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" charset="0"/>
          <a:cs typeface="Times New Roman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" charset="0"/>
          <a:cs typeface="Times New Roman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" charset="0"/>
          <a:cs typeface="Times New Roman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" charset="0"/>
          <a:cs typeface="Times New Roman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" charset="0"/>
          <a:cs typeface="Times New Roman" pitchFamily="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CC00"/>
        </a:buClr>
        <a:buSzPct val="85000"/>
        <a:buFont typeface="Wingdings" pitchFamily="1" charset="2"/>
        <a:buChar char="Ø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" charset="2"/>
        <a:buChar char="¨"/>
        <a:defRPr sz="2400">
          <a:solidFill>
            <a:schemeClr val="tx1"/>
          </a:solidFill>
          <a:latin typeface="+mn-lt"/>
          <a:cs typeface="+mn-cs"/>
        </a:defRPr>
      </a:lvl2pPr>
      <a:lvl3pPr marL="965200" indent="-282575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Mac%20700%20GB:Users:linny:Public:files:Papers:2008:TGARS_hurricane:Current_oct09_version:QWinds_Figures_Final%202.doc!OLE_LINK1" TargetMode="External"/><Relationship Id="rId7" Type="http://schemas.openxmlformats.org/officeDocument/2006/relationships/oleObject" Target="!OLE_LINK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!OLE_LINK4" TargetMode="External"/><Relationship Id="rId5" Type="http://schemas.openxmlformats.org/officeDocument/2006/relationships/oleObject" Target="Mac%20700%20GB:Users:linny:Public:files:Papers:2008:TGARS_hurricane:Current_oct09_version:QWinds_Figures_Final%202.doc!OLE_LINK3" TargetMode="External"/><Relationship Id="rId4" Type="http://schemas.openxmlformats.org/officeDocument/2006/relationships/oleObject" Target="Mac%20700%20GB:Users:linny:Public:files:Papers:2008:TGARS_hurricane:Current_oct09_version:QWinds_Figures_Final%202.doc!OLE_LINK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!OLE_LINK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!OLE_LINK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4582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 Improved Near Real-Time Hurricane Ocean Vector Winds Retrieval using QuikSCAT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6294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>
                <a:latin typeface="+mj-lt"/>
              </a:rPr>
              <a:t>PI: W. Linwood Jones</a:t>
            </a:r>
          </a:p>
          <a:p>
            <a:r>
              <a:rPr lang="en-US" i="1" dirty="0" smtClean="0">
                <a:latin typeface="+mj-lt"/>
              </a:rPr>
              <a:t>Central Florida Remote Sensing Lab. (CFRSL)</a:t>
            </a:r>
          </a:p>
          <a:p>
            <a:r>
              <a:rPr lang="en-US" i="1" dirty="0" smtClean="0">
                <a:latin typeface="+mj-lt"/>
              </a:rPr>
              <a:t>University of Central Florida</a:t>
            </a:r>
            <a:endParaRPr lang="en-US" dirty="0" smtClean="0">
              <a:latin typeface="+mj-lt"/>
            </a:endParaRPr>
          </a:p>
          <a:p>
            <a:r>
              <a:rPr lang="en-US" dirty="0" err="1" smtClean="0"/>
              <a:t>CoI’s</a:t>
            </a:r>
            <a:r>
              <a:rPr lang="en-US" dirty="0" smtClean="0"/>
              <a:t>: Eric </a:t>
            </a:r>
            <a:r>
              <a:rPr lang="en-US" dirty="0" err="1" smtClean="0"/>
              <a:t>Uhlhorn</a:t>
            </a:r>
            <a:r>
              <a:rPr lang="en-US" dirty="0" smtClean="0"/>
              <a:t> </a:t>
            </a:r>
          </a:p>
          <a:p>
            <a:r>
              <a:rPr lang="en-US" sz="2400" i="1" dirty="0" smtClean="0"/>
              <a:t>NOAA/AOML/HRD</a:t>
            </a:r>
            <a:endParaRPr lang="en-US" sz="2400" i="1" dirty="0" smtClean="0">
              <a:latin typeface="+mj-lt"/>
            </a:endParaRPr>
          </a:p>
          <a:p>
            <a:r>
              <a:rPr lang="en-US" sz="31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Paul Chang &amp; </a:t>
            </a:r>
            <a:r>
              <a:rPr lang="en-US" dirty="0" err="1" smtClean="0"/>
              <a:t>Zorana</a:t>
            </a:r>
            <a:r>
              <a:rPr lang="en-US" dirty="0" smtClean="0"/>
              <a:t> </a:t>
            </a:r>
            <a:r>
              <a:rPr lang="en-US" dirty="0" err="1" smtClean="0"/>
              <a:t>Jelenak</a:t>
            </a:r>
            <a:endParaRPr lang="en-US" dirty="0" smtClean="0">
              <a:latin typeface="+mj-lt"/>
            </a:endParaRPr>
          </a:p>
          <a:p>
            <a:r>
              <a:rPr lang="en-US" sz="2400" i="1" dirty="0" smtClean="0">
                <a:latin typeface="+mj-lt"/>
              </a:rPr>
              <a:t>NOAA/NESDIS/STAR</a:t>
            </a:r>
          </a:p>
          <a:p>
            <a:endParaRPr lang="en-US" sz="1300" dirty="0" smtClean="0">
              <a:latin typeface="+mj-lt"/>
            </a:endParaRPr>
          </a:p>
          <a:p>
            <a:r>
              <a:rPr lang="en-US" sz="2400" dirty="0" smtClean="0">
                <a:solidFill>
                  <a:srgbClr val="BC7000"/>
                </a:solidFill>
                <a:latin typeface="+mj-lt"/>
              </a:rPr>
              <a:t>Presented by</a:t>
            </a:r>
          </a:p>
          <a:p>
            <a:r>
              <a:rPr lang="en-US" u="sng" dirty="0" smtClean="0">
                <a:latin typeface="+mj-lt"/>
              </a:rPr>
              <a:t>Pete </a:t>
            </a:r>
            <a:r>
              <a:rPr lang="en-US" u="sng" dirty="0" err="1" smtClean="0">
                <a:latin typeface="+mj-lt"/>
              </a:rPr>
              <a:t>Laupattarakasem</a:t>
            </a:r>
            <a:r>
              <a:rPr lang="en-US" u="sng" dirty="0" smtClean="0">
                <a:latin typeface="+mj-lt"/>
              </a:rPr>
              <a:t> - </a:t>
            </a:r>
            <a:r>
              <a:rPr lang="en-US" i="1" u="sng" dirty="0" smtClean="0">
                <a:latin typeface="+mj-lt"/>
              </a:rPr>
              <a:t>CFRSL</a:t>
            </a:r>
          </a:p>
          <a:p>
            <a:endParaRPr lang="en-US" dirty="0">
              <a:latin typeface="Maiandra G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1884" y="1295400"/>
            <a:ext cx="83058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2527993"/>
            <a:ext cx="83058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63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6200" y="2057400"/>
            <a:ext cx="8915400" cy="42672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US" sz="3400" dirty="0" smtClean="0"/>
              <a:t>Validation of X-Winds Algorithm through Comparisons with NASA developed Q-Winds</a:t>
            </a:r>
            <a:endParaRPr lang="en-US" sz="3400" dirty="0"/>
          </a:p>
        </p:txBody>
      </p:sp>
      <p:pic>
        <p:nvPicPr>
          <p:cNvPr id="12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1" r="5301"/>
          <a:stretch>
            <a:fillRect/>
          </a:stretch>
        </p:blipFill>
        <p:spPr>
          <a:xfrm>
            <a:off x="457200" y="2362200"/>
            <a:ext cx="3951052" cy="3657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0" r="2440"/>
          <a:stretch>
            <a:fillRect/>
          </a:stretch>
        </p:blipFill>
        <p:spPr>
          <a:xfrm>
            <a:off x="4603668" y="2362200"/>
            <a:ext cx="4204566" cy="3657600"/>
          </a:xfrm>
        </p:spPr>
      </p:pic>
      <p:sp>
        <p:nvSpPr>
          <p:cNvPr id="3" name="Rectangle 2"/>
          <p:cNvSpPr/>
          <p:nvPr/>
        </p:nvSpPr>
        <p:spPr>
          <a:xfrm>
            <a:off x="3202848" y="1600200"/>
            <a:ext cx="2892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Super Typhoon </a:t>
            </a:r>
            <a:r>
              <a:rPr lang="en-US" sz="2400" dirty="0" err="1">
                <a:solidFill>
                  <a:schemeClr val="bg2"/>
                </a:solidFill>
              </a:rPr>
              <a:t>Melor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6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6200" y="2057400"/>
            <a:ext cx="8915400" cy="42672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295400"/>
          </a:xfrm>
        </p:spPr>
        <p:txBody>
          <a:bodyPr/>
          <a:lstStyle/>
          <a:p>
            <a:r>
              <a:rPr lang="en-US" sz="3400" dirty="0" smtClean="0"/>
              <a:t>X-Winds Comparison with </a:t>
            </a:r>
            <a:br>
              <a:rPr lang="en-US" sz="3400" dirty="0" smtClean="0"/>
            </a:br>
            <a:r>
              <a:rPr lang="en-US" sz="3400" dirty="0" smtClean="0"/>
              <a:t>QuikSCAT NRT MGDR</a:t>
            </a:r>
            <a:endParaRPr lang="en-US" sz="3400" dirty="0"/>
          </a:p>
        </p:txBody>
      </p:sp>
      <p:pic>
        <p:nvPicPr>
          <p:cNvPr id="15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1" r="5301"/>
          <a:stretch>
            <a:fillRect/>
          </a:stretch>
        </p:blipFill>
        <p:spPr>
          <a:xfrm>
            <a:off x="457200" y="2359152"/>
            <a:ext cx="3951052" cy="3657600"/>
          </a:xfrm>
        </p:spPr>
      </p:pic>
      <p:pic>
        <p:nvPicPr>
          <p:cNvPr id="8" name="Content Placeholder 7" descr="scat_mgdr_melor53603.emf"/>
          <p:cNvPicPr>
            <a:picLocks noGrp="1" noChangeAspect="1"/>
          </p:cNvPicPr>
          <p:nvPr>
            <p:ph sz="half" idx="14"/>
          </p:nvPr>
        </p:nvPicPr>
        <p:blipFill>
          <a:blip r:embed="rId4" cstate="print"/>
          <a:srcRect l="2440" r="2440"/>
          <a:stretch>
            <a:fillRect/>
          </a:stretch>
        </p:blipFill>
        <p:spPr>
          <a:xfrm>
            <a:off x="4608576" y="2359152"/>
            <a:ext cx="4203900" cy="3657600"/>
          </a:xfrm>
        </p:spPr>
      </p:pic>
      <p:sp>
        <p:nvSpPr>
          <p:cNvPr id="7" name="Rectangle 6"/>
          <p:cNvSpPr/>
          <p:nvPr/>
        </p:nvSpPr>
        <p:spPr>
          <a:xfrm>
            <a:off x="3202848" y="1600200"/>
            <a:ext cx="2892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Super Typhoon </a:t>
            </a:r>
            <a:r>
              <a:rPr lang="en-US" sz="2400" dirty="0" err="1">
                <a:solidFill>
                  <a:schemeClr val="bg2"/>
                </a:solidFill>
              </a:rPr>
              <a:t>Melor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6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83148"/>
            <a:ext cx="8915400" cy="5246252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FFCC00"/>
              </a:buClr>
              <a:buSzPct val="85000"/>
              <a:buFont typeface="Wingdings" pitchFamily="1" charset="2"/>
              <a:buChar char="Ø"/>
            </a:pPr>
            <a:r>
              <a:rPr lang="en-US" sz="2800" dirty="0" smtClean="0"/>
              <a:t>QuikSCAT NRT &amp; non-NRT OVW retrievals significantly underestimate hurricane peak winds</a:t>
            </a:r>
          </a:p>
          <a:p>
            <a:r>
              <a:rPr lang="en-US" dirty="0" smtClean="0"/>
              <a:t>Preliminary results for CFRSL </a:t>
            </a:r>
            <a:r>
              <a:rPr lang="en-US" b="1" i="1" dirty="0" smtClean="0"/>
              <a:t>X-Winds</a:t>
            </a:r>
            <a:r>
              <a:rPr lang="en-US" dirty="0" smtClean="0"/>
              <a:t> NRT MGDR are encouraging</a:t>
            </a:r>
          </a:p>
          <a:p>
            <a:pPr lvl="1"/>
            <a:r>
              <a:rPr lang="en-US" b="1" i="1" dirty="0" smtClean="0"/>
              <a:t>X-Winds</a:t>
            </a:r>
            <a:r>
              <a:rPr lang="en-US" dirty="0" smtClean="0"/>
              <a:t> peak wind speeds are 10 – 15 m/s greater than conventional QuikSCAT MGDR</a:t>
            </a:r>
          </a:p>
          <a:p>
            <a:pPr lvl="1"/>
            <a:r>
              <a:rPr lang="en-US" dirty="0" smtClean="0"/>
              <a:t>Future effort to compare </a:t>
            </a:r>
            <a:r>
              <a:rPr lang="en-US" b="1" i="1" dirty="0" smtClean="0"/>
              <a:t>X-Winds</a:t>
            </a:r>
            <a:r>
              <a:rPr lang="en-US" dirty="0" smtClean="0"/>
              <a:t> with </a:t>
            </a:r>
            <a:r>
              <a:rPr lang="en-US" b="1" i="1" dirty="0" smtClean="0"/>
              <a:t>H*Wind</a:t>
            </a:r>
            <a:r>
              <a:rPr lang="en-US" dirty="0" smtClean="0"/>
              <a:t>  </a:t>
            </a:r>
          </a:p>
          <a:p>
            <a:r>
              <a:rPr lang="en-US" dirty="0" smtClean="0"/>
              <a:t>CFRSL active/passive algorithm is candidate for future NOAA/NASA dual frequency scatterometry missions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36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001000" y="0"/>
            <a:ext cx="1143000" cy="129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04800" y="339087"/>
            <a:ext cx="8305800" cy="5814063"/>
            <a:chOff x="304800" y="571496"/>
            <a:chExt cx="8382000" cy="5867403"/>
          </a:xfrm>
        </p:grpSpPr>
        <p:pic>
          <p:nvPicPr>
            <p:cNvPr id="2" name="Picture 1" descr="qwinds_22055.tif"/>
            <p:cNvPicPr>
              <a:picLocks noChangeAspect="1"/>
            </p:cNvPicPr>
            <p:nvPr/>
          </p:nvPicPr>
          <p:blipFill>
            <a:blip r:embed="rId3"/>
            <a:srcRect t="6667"/>
            <a:stretch>
              <a:fillRect/>
            </a:stretch>
          </p:blipFill>
          <p:spPr>
            <a:xfrm>
              <a:off x="304800" y="571496"/>
              <a:ext cx="8382000" cy="58674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 rot="419698">
              <a:off x="5005729" y="5875264"/>
              <a:ext cx="2030550" cy="559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D67F00"/>
                  </a:solidFill>
                  <a:latin typeface="Monotype Corsiva" pitchFamily="66" charset="0"/>
                </a:rPr>
                <a:t>CFRSL‘2010</a:t>
              </a:r>
              <a:endParaRPr lang="en-US" sz="3000" b="1" dirty="0">
                <a:solidFill>
                  <a:srgbClr val="D67F00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sz="3600" dirty="0" smtClean="0"/>
              <a:t>JHT Project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820150" cy="5257800"/>
          </a:xfrm>
        </p:spPr>
        <p:txBody>
          <a:bodyPr/>
          <a:lstStyle/>
          <a:p>
            <a:r>
              <a:rPr lang="en-US" dirty="0" smtClean="0"/>
              <a:t>Two-year </a:t>
            </a:r>
            <a:r>
              <a:rPr lang="en-US" dirty="0"/>
              <a:t>development </a:t>
            </a:r>
            <a:r>
              <a:rPr lang="en-US" dirty="0" smtClean="0"/>
              <a:t>to provide improved QuikSCAT hurricane wind retrievals in Near Real-Time (NRT)</a:t>
            </a:r>
          </a:p>
          <a:p>
            <a:pPr lvl="1"/>
            <a:r>
              <a:rPr lang="en-US" u="sng" dirty="0" smtClean="0"/>
              <a:t>Year-1</a:t>
            </a:r>
          </a:p>
          <a:p>
            <a:pPr lvl="2"/>
            <a:r>
              <a:rPr lang="en-US" dirty="0" smtClean="0"/>
              <a:t>Optimize new Extreme-Winds (</a:t>
            </a:r>
            <a:r>
              <a:rPr lang="en-US" b="1" i="1" dirty="0" smtClean="0"/>
              <a:t>X-Winds</a:t>
            </a:r>
            <a:r>
              <a:rPr lang="en-US" dirty="0" smtClean="0"/>
              <a:t>) algorithm to process NRT Merged Geophysical Data Record (MGDR)</a:t>
            </a:r>
          </a:p>
          <a:p>
            <a:pPr lvl="2"/>
            <a:r>
              <a:rPr lang="en-US" dirty="0" smtClean="0"/>
              <a:t>Develop operational </a:t>
            </a:r>
            <a:r>
              <a:rPr lang="en-US" dirty="0"/>
              <a:t>software </a:t>
            </a:r>
            <a:r>
              <a:rPr lang="en-US" dirty="0" smtClean="0"/>
              <a:t>to be ported to NOAA/STAR </a:t>
            </a:r>
            <a:r>
              <a:rPr lang="en-US" dirty="0"/>
              <a:t>computers for testing during </a:t>
            </a:r>
            <a:r>
              <a:rPr lang="en-US" dirty="0" smtClean="0"/>
              <a:t>2010 </a:t>
            </a:r>
            <a:r>
              <a:rPr lang="en-US" dirty="0"/>
              <a:t>hurricane </a:t>
            </a:r>
            <a:r>
              <a:rPr lang="en-US" dirty="0" smtClean="0"/>
              <a:t>season</a:t>
            </a:r>
          </a:p>
          <a:p>
            <a:pPr lvl="1"/>
            <a:r>
              <a:rPr lang="en-US" u="sng" dirty="0" smtClean="0"/>
              <a:t>Year-2 </a:t>
            </a:r>
          </a:p>
          <a:p>
            <a:pPr lvl="2"/>
            <a:r>
              <a:rPr lang="en-US" dirty="0" smtClean="0"/>
              <a:t>Validate</a:t>
            </a:r>
            <a:r>
              <a:rPr lang="en-US" i="1" dirty="0" smtClean="0"/>
              <a:t> </a:t>
            </a:r>
            <a:r>
              <a:rPr lang="en-US" b="1" i="1" dirty="0" smtClean="0"/>
              <a:t>X-Winds</a:t>
            </a:r>
            <a:r>
              <a:rPr lang="en-US" dirty="0" smtClean="0"/>
              <a:t> </a:t>
            </a:r>
            <a:r>
              <a:rPr lang="en-US" dirty="0"/>
              <a:t>hurricane </a:t>
            </a:r>
            <a:r>
              <a:rPr lang="en-US" dirty="0" smtClean="0"/>
              <a:t>product using 2010 </a:t>
            </a:r>
            <a:r>
              <a:rPr lang="en-US" dirty="0"/>
              <a:t>data </a:t>
            </a:r>
            <a:endParaRPr lang="en-US" dirty="0" smtClean="0"/>
          </a:p>
          <a:p>
            <a:pPr lvl="2"/>
            <a:r>
              <a:rPr lang="en-US" dirty="0" smtClean="0"/>
              <a:t>Demonstrate </a:t>
            </a:r>
            <a:r>
              <a:rPr lang="en-US" dirty="0"/>
              <a:t>as </a:t>
            </a:r>
            <a:r>
              <a:rPr lang="en-US" dirty="0" smtClean="0"/>
              <a:t>prototype </a:t>
            </a:r>
            <a:r>
              <a:rPr lang="en-US" dirty="0"/>
              <a:t>operational </a:t>
            </a:r>
            <a:r>
              <a:rPr lang="en-US" dirty="0" smtClean="0"/>
              <a:t>OVW product </a:t>
            </a:r>
            <a:r>
              <a:rPr lang="en-US" dirty="0"/>
              <a:t>for </a:t>
            </a:r>
            <a:r>
              <a:rPr lang="en-US" dirty="0" smtClean="0"/>
              <a:t>TPC/NHC &amp; </a:t>
            </a:r>
            <a:r>
              <a:rPr lang="en-US" dirty="0"/>
              <a:t>JTWC centers </a:t>
            </a:r>
            <a:r>
              <a:rPr lang="en-US" dirty="0" smtClean="0"/>
              <a:t>during 2011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61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Background: NASA Funded </a:t>
            </a:r>
            <a:r>
              <a:rPr lang="en-US" sz="3600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20150" cy="4343400"/>
          </a:xfrm>
        </p:spPr>
        <p:txBody>
          <a:bodyPr/>
          <a:lstStyle/>
          <a:p>
            <a:r>
              <a:rPr lang="en-US" dirty="0" smtClean="0"/>
              <a:t>NASA Ocean Vector Winds Science Team sponsored CFRSL to develop improved QuikSCAT wind retrieval algorithm for extreme wind events</a:t>
            </a:r>
          </a:p>
          <a:p>
            <a:r>
              <a:rPr lang="en-US" dirty="0" smtClean="0"/>
              <a:t>This PI OVW product is known </a:t>
            </a:r>
            <a:r>
              <a:rPr lang="en-US" dirty="0"/>
              <a:t>as </a:t>
            </a:r>
            <a:r>
              <a:rPr lang="en-US" b="1" i="1" dirty="0"/>
              <a:t>Q-Winds</a:t>
            </a:r>
          </a:p>
          <a:p>
            <a:pPr lvl="1"/>
            <a:r>
              <a:rPr lang="en-US" sz="2800" dirty="0" smtClean="0"/>
              <a:t> </a:t>
            </a:r>
            <a:r>
              <a:rPr lang="en-US" dirty="0" smtClean="0"/>
              <a:t>Combines </a:t>
            </a:r>
            <a:r>
              <a:rPr lang="en-US" dirty="0"/>
              <a:t>active/passive measurements from SeaWinds</a:t>
            </a:r>
          </a:p>
          <a:p>
            <a:pPr lvl="1"/>
            <a:r>
              <a:rPr lang="en-US" dirty="0" smtClean="0"/>
              <a:t>Tuned </a:t>
            </a:r>
            <a:r>
              <a:rPr lang="en-US" dirty="0"/>
              <a:t>to </a:t>
            </a:r>
            <a:r>
              <a:rPr lang="en-US" dirty="0" smtClean="0"/>
              <a:t>HRD’s H*Wind surface wind analysis </a:t>
            </a:r>
            <a:r>
              <a:rPr lang="en-US" dirty="0"/>
              <a:t>from </a:t>
            </a:r>
            <a:r>
              <a:rPr lang="en-US" dirty="0" smtClean="0"/>
              <a:t>hurricanes </a:t>
            </a:r>
          </a:p>
          <a:p>
            <a:pPr lvl="1"/>
            <a:r>
              <a:rPr lang="en-US" dirty="0" smtClean="0"/>
              <a:t> Provides </a:t>
            </a:r>
            <a:r>
              <a:rPr lang="en-US" dirty="0"/>
              <a:t>rain effects correction</a:t>
            </a:r>
          </a:p>
          <a:p>
            <a:pPr marL="2794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036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76200" y="698679"/>
            <a:ext cx="8991600" cy="6006921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Q-Winds Example: Hurricane Fabian 2003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1066800"/>
            <a:ext cx="8373348" cy="2624891"/>
            <a:chOff x="112927" y="2133599"/>
            <a:chExt cx="8373348" cy="2624891"/>
          </a:xfrm>
        </p:grpSpPr>
        <p:graphicFrame>
          <p:nvGraphicFramePr>
            <p:cNvPr id="481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462362"/>
                </p:ext>
              </p:extLst>
            </p:nvPr>
          </p:nvGraphicFramePr>
          <p:xfrm>
            <a:off x="112927" y="2133599"/>
            <a:ext cx="3039348" cy="2624891"/>
          </p:xfrm>
          <a:graphic>
            <a:graphicData uri="http://schemas.openxmlformats.org/presentationml/2006/ole">
              <p:oleObj spid="_x0000_s50223" name="Document" r:id="rId3" imgW="2235118" imgH="1930329" progId="Word.Document.12">
                <p:link updateAutomatic="1"/>
              </p:oleObj>
            </a:graphicData>
          </a:graphic>
        </p:graphicFrame>
        <p:graphicFrame>
          <p:nvGraphicFramePr>
            <p:cNvPr id="48131" name="Object 3"/>
            <p:cNvGraphicFramePr>
              <a:graphicFrameLocks noChangeAspect="1"/>
            </p:cNvGraphicFramePr>
            <p:nvPr/>
          </p:nvGraphicFramePr>
          <p:xfrm>
            <a:off x="2819400" y="2133599"/>
            <a:ext cx="2999875" cy="2590801"/>
          </p:xfrm>
          <a:graphic>
            <a:graphicData uri="http://schemas.openxmlformats.org/presentationml/2006/ole">
              <p:oleObj spid="_x0000_s50224" name="Document" r:id="rId4" imgW="2235118" imgH="1930329" progId="Word.Document.12">
                <p:link updateAutomatic="1"/>
              </p:oleObj>
            </a:graphicData>
          </a:graphic>
        </p:graphicFrame>
        <p:graphicFrame>
          <p:nvGraphicFramePr>
            <p:cNvPr id="48132" name="Object 4"/>
            <p:cNvGraphicFramePr>
              <a:graphicFrameLocks noChangeAspect="1"/>
            </p:cNvGraphicFramePr>
            <p:nvPr/>
          </p:nvGraphicFramePr>
          <p:xfrm>
            <a:off x="5486400" y="2133599"/>
            <a:ext cx="2999875" cy="2590801"/>
          </p:xfrm>
          <a:graphic>
            <a:graphicData uri="http://schemas.openxmlformats.org/presentationml/2006/ole">
              <p:oleObj spid="_x0000_s50225" name="Document" r:id="rId5" imgW="2235118" imgH="1930329" progId="Word.Document.12">
                <p:link updateAutomatic="1"/>
              </p:oleObj>
            </a:graphicData>
          </a:graphic>
        </p:graphicFrame>
      </p:grpSp>
      <p:graphicFrame>
        <p:nvGraphicFramePr>
          <p:cNvPr id="48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8894173"/>
              </p:ext>
            </p:extLst>
          </p:nvPr>
        </p:nvGraphicFramePr>
        <p:xfrm>
          <a:off x="990600" y="3859982"/>
          <a:ext cx="3657600" cy="2617018"/>
        </p:xfrm>
        <a:graphic>
          <a:graphicData uri="http://schemas.openxmlformats.org/presentationml/2006/ole">
            <p:oleObj spid="_x0000_s50226" name="Document" r:id="rId6" imgW="2933592" imgH="2209719" progId="Word.Document.12">
              <p:link updateAutomatic="1"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2541967"/>
              </p:ext>
            </p:extLst>
          </p:nvPr>
        </p:nvGraphicFramePr>
        <p:xfrm>
          <a:off x="5029200" y="3886199"/>
          <a:ext cx="3657600" cy="2590801"/>
        </p:xfrm>
        <a:graphic>
          <a:graphicData uri="http://schemas.openxmlformats.org/presentationml/2006/ole">
            <p:oleObj spid="_x0000_s50227" name="Document" r:id="rId7" imgW="2933592" imgH="2209719" progId="Word.Document.12">
              <p:link updateAutomatic="1"/>
            </p:oleObj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743528" y="3495964"/>
            <a:ext cx="7924800" cy="152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420256" y="2057400"/>
            <a:ext cx="1524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2057400"/>
            <a:ext cx="1524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2057400"/>
            <a:ext cx="1524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524000" y="1066800"/>
            <a:ext cx="845127" cy="152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3836806" y="1066800"/>
            <a:ext cx="1497194" cy="152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6851073" y="1066800"/>
            <a:ext cx="845127" cy="152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914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Q-Winds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8852" y="914400"/>
            <a:ext cx="2830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QuikSCAT L2B-12.5 km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914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H*Wind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0052" y="3638490"/>
            <a:ext cx="2743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Q-Winds with rain flags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5928" y="3638490"/>
            <a:ext cx="42856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QuikSCAT L2B-12.5 km with rain flags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1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63321" y="1600200"/>
            <a:ext cx="8991600" cy="44958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Q-Winds &amp; SeaWinds L2B-12km Validation</a:t>
            </a:r>
            <a:endParaRPr lang="en-US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8800286"/>
              </p:ext>
            </p:extLst>
          </p:nvPr>
        </p:nvGraphicFramePr>
        <p:xfrm>
          <a:off x="198014" y="2133600"/>
          <a:ext cx="4361108" cy="3276600"/>
        </p:xfrm>
        <a:graphic>
          <a:graphicData uri="http://schemas.openxmlformats.org/presentationml/2006/ole">
            <p:oleObj spid="_x0000_s49266" name="Document" r:id="rId3" imgW="2400212" imgH="1803334" progId="Word.Document.12">
              <p:link updateAutomatic="1"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2058192"/>
              </p:ext>
            </p:extLst>
          </p:nvPr>
        </p:nvGraphicFramePr>
        <p:xfrm>
          <a:off x="4689136" y="2168186"/>
          <a:ext cx="4302464" cy="3232539"/>
        </p:xfrm>
        <a:graphic>
          <a:graphicData uri="http://schemas.openxmlformats.org/presentationml/2006/ole">
            <p:oleObj spid="_x0000_s49267" name="Document" r:id="rId4" imgW="2400212" imgH="1803334" progId="Word.Document.12">
              <p:link updateAutomatic="1"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071" y="1219200"/>
            <a:ext cx="6325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Wind Speeds Comparison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Without rain flags			With rain flags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5400000" flipH="1" flipV="1">
            <a:off x="2629694" y="3872784"/>
            <a:ext cx="3886200" cy="1588"/>
          </a:xfrm>
          <a:prstGeom prst="line">
            <a:avLst/>
          </a:prstGeom>
          <a:noFill/>
          <a:ln w="22225" cap="flat" cmpd="sng" algn="ctr">
            <a:solidFill>
              <a:srgbClr val="FF9900"/>
            </a:solidFill>
            <a:prstDash val="lgDash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 bwMode="auto">
          <a:xfrm>
            <a:off x="76200" y="673995"/>
            <a:ext cx="8915400" cy="5879205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86800" cy="838200"/>
          </a:xfrm>
        </p:spPr>
        <p:txBody>
          <a:bodyPr/>
          <a:lstStyle/>
          <a:p>
            <a:pPr algn="l"/>
            <a:r>
              <a:rPr lang="en-US" dirty="0" smtClean="0"/>
              <a:t>Wind Speed Radii Comparisons: Q-Winds / H*Wind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7950" y="914400"/>
            <a:ext cx="3454400" cy="25908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50" y="3581400"/>
            <a:ext cx="3454400" cy="25908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7950" y="3581400"/>
            <a:ext cx="3454400" cy="25908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50" y="914400"/>
            <a:ext cx="3454400" cy="2590800"/>
          </a:xfrm>
        </p:spPr>
      </p:pic>
      <p:sp>
        <p:nvSpPr>
          <p:cNvPr id="13" name="TextBox 12"/>
          <p:cNvSpPr txBox="1"/>
          <p:nvPr/>
        </p:nvSpPr>
        <p:spPr>
          <a:xfrm>
            <a:off x="3835758" y="1041042"/>
            <a:ext cx="153118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Fabian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2003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(#21898)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2004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(#27217)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81000" y="3581399"/>
            <a:ext cx="8153402" cy="2"/>
          </a:xfrm>
          <a:prstGeom prst="line">
            <a:avLst/>
          </a:prstGeom>
          <a:ln w="28575">
            <a:solidFill>
              <a:srgbClr val="008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iped Right Arrow 14"/>
          <p:cNvSpPr/>
          <p:nvPr/>
        </p:nvSpPr>
        <p:spPr bwMode="auto">
          <a:xfrm>
            <a:off x="990600" y="4572000"/>
            <a:ext cx="2438400" cy="381000"/>
          </a:xfrm>
          <a:prstGeom prst="stripedRightArrow">
            <a:avLst/>
          </a:prstGeom>
          <a:solidFill>
            <a:schemeClr val="bg1">
              <a:alpha val="20000"/>
            </a:schemeClr>
          </a:solidFill>
          <a:ln w="9525" algn="ctr">
            <a:solidFill>
              <a:schemeClr val="tx1">
                <a:alpha val="7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 bwMode="auto">
          <a:xfrm>
            <a:off x="990600" y="1981200"/>
            <a:ext cx="2438400" cy="381000"/>
          </a:xfrm>
          <a:prstGeom prst="stripedRightArrow">
            <a:avLst/>
          </a:prstGeom>
          <a:solidFill>
            <a:schemeClr val="bg1">
              <a:alpha val="20000"/>
            </a:schemeClr>
          </a:solidFill>
          <a:ln w="9525" algn="ctr">
            <a:solidFill>
              <a:schemeClr val="tx1">
                <a:alpha val="7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 bwMode="auto">
          <a:xfrm rot="5400000">
            <a:off x="5943600" y="4572000"/>
            <a:ext cx="2438400" cy="381000"/>
          </a:xfrm>
          <a:prstGeom prst="stripedRightArrow">
            <a:avLst/>
          </a:prstGeom>
          <a:solidFill>
            <a:schemeClr val="bg1">
              <a:alpha val="20000"/>
            </a:schemeClr>
          </a:solidFill>
          <a:ln w="9525" algn="ctr">
            <a:solidFill>
              <a:schemeClr val="tx1">
                <a:alpha val="7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 bwMode="auto">
          <a:xfrm rot="16200000" flipH="1">
            <a:off x="5943600" y="1981200"/>
            <a:ext cx="2438400" cy="381000"/>
          </a:xfrm>
          <a:prstGeom prst="stripedRightArrow">
            <a:avLst/>
          </a:prstGeom>
          <a:solidFill>
            <a:schemeClr val="bg1">
              <a:alpha val="20000"/>
            </a:schemeClr>
          </a:solidFill>
          <a:ln w="9525" algn="ctr">
            <a:solidFill>
              <a:schemeClr val="tx1">
                <a:alpha val="7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61356" y="1118565"/>
            <a:ext cx="79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H*Wind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4912" y="1400433"/>
            <a:ext cx="83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Q-Winds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2478" y="3778190"/>
            <a:ext cx="79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H*Wind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6034" y="4060058"/>
            <a:ext cx="83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Q-Winds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4447" y="1116366"/>
            <a:ext cx="79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H*Wind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8003" y="1398234"/>
            <a:ext cx="83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Q-Winds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05569" y="3775991"/>
            <a:ext cx="79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H*Wind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99125" y="4057859"/>
            <a:ext cx="83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Q-Winds</a:t>
            </a:r>
          </a:p>
        </p:txBody>
      </p:sp>
    </p:spTree>
    <p:extLst>
      <p:ext uri="{BB962C8B-B14F-4D97-AF65-F5344CB8AC3E}">
        <p14:creationId xmlns:p14="http://schemas.microsoft.com/office/powerpoint/2010/main" xmlns="" val="9216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JHT: </a:t>
            </a:r>
            <a:r>
              <a:rPr lang="en-US" dirty="0" smtClean="0"/>
              <a:t>X-Winds </a:t>
            </a:r>
            <a:r>
              <a:rPr lang="en-US" dirty="0" smtClean="0"/>
              <a:t>Algorithm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>
            <a:normAutofit/>
          </a:bodyPr>
          <a:lstStyle/>
          <a:p>
            <a:pPr marL="0" indent="0"/>
            <a:r>
              <a:rPr lang="en-US" u="sng" dirty="0" smtClean="0"/>
              <a:t>Storm Detection</a:t>
            </a:r>
          </a:p>
          <a:p>
            <a:pPr lvl="1"/>
            <a:r>
              <a:rPr lang="en-US" dirty="0" smtClean="0"/>
              <a:t>Near Real Time algorithm for autonomous storm detection</a:t>
            </a:r>
          </a:p>
          <a:p>
            <a:pPr lvl="2"/>
            <a:r>
              <a:rPr lang="en-US" dirty="0" smtClean="0"/>
              <a:t> Locates clusters of high sigma-0 in MGDR</a:t>
            </a:r>
          </a:p>
          <a:p>
            <a:pPr marL="0" indent="0"/>
            <a:r>
              <a:rPr lang="en-US" u="sng" dirty="0" smtClean="0"/>
              <a:t>Storm Eye Location</a:t>
            </a:r>
          </a:p>
          <a:p>
            <a:pPr lvl="1"/>
            <a:r>
              <a:rPr lang="en-US" dirty="0" smtClean="0"/>
              <a:t>Locates center of circulation by searching for the minimum gradient of </a:t>
            </a:r>
            <a:r>
              <a:rPr lang="el-GR" dirty="0" smtClean="0"/>
              <a:t>σ</a:t>
            </a:r>
            <a:r>
              <a:rPr lang="en-US" i="1" baseline="30000" dirty="0" smtClean="0"/>
              <a:t>0</a:t>
            </a:r>
            <a:r>
              <a:rPr lang="en-US" dirty="0" smtClean="0"/>
              <a:t> differences</a:t>
            </a:r>
          </a:p>
          <a:p>
            <a:pPr marL="0" indent="0"/>
            <a:r>
              <a:rPr lang="en-US" u="sng" dirty="0" smtClean="0"/>
              <a:t>Initial Wind Direction Estimation</a:t>
            </a:r>
          </a:p>
          <a:p>
            <a:pPr lvl="1"/>
            <a:r>
              <a:rPr lang="en-US" dirty="0" smtClean="0"/>
              <a:t>Estimates wind </a:t>
            </a:r>
            <a:r>
              <a:rPr lang="en-US" dirty="0"/>
              <a:t>direction </a:t>
            </a:r>
            <a:r>
              <a:rPr lang="en-US" dirty="0" smtClean="0"/>
              <a:t>field from </a:t>
            </a:r>
            <a:r>
              <a:rPr lang="el-GR" dirty="0" smtClean="0"/>
              <a:t>σ</a:t>
            </a:r>
            <a:r>
              <a:rPr lang="en-US" i="1" baseline="30000" dirty="0" smtClean="0"/>
              <a:t>0</a:t>
            </a:r>
            <a:r>
              <a:rPr lang="en-US" dirty="0" smtClean="0"/>
              <a:t> contrast</a:t>
            </a:r>
          </a:p>
          <a:p>
            <a:pPr lvl="2"/>
            <a:r>
              <a:rPr lang="en-US" dirty="0" smtClean="0"/>
              <a:t>Provides initial Wind direction estimation for ambiguity selection</a:t>
            </a:r>
          </a:p>
          <a:p>
            <a:pPr marL="0" indent="0"/>
            <a:r>
              <a:rPr lang="en-US" u="sng" dirty="0" smtClean="0"/>
              <a:t>Rain Correction </a:t>
            </a:r>
          </a:p>
          <a:p>
            <a:pPr marL="461963" lvl="1"/>
            <a:r>
              <a:rPr lang="en-US" dirty="0" smtClean="0"/>
              <a:t>Uses </a:t>
            </a:r>
            <a:r>
              <a:rPr lang="en-US" dirty="0" err="1" smtClean="0"/>
              <a:t>QuikSCAT</a:t>
            </a:r>
            <a:r>
              <a:rPr lang="en-US" dirty="0" smtClean="0"/>
              <a:t> Radiometer </a:t>
            </a:r>
            <a:r>
              <a:rPr lang="en-US" i="1" dirty="0" smtClean="0"/>
              <a:t>(</a:t>
            </a:r>
            <a:r>
              <a:rPr lang="en-US" b="1" i="1" dirty="0" err="1" smtClean="0"/>
              <a:t>QRad</a:t>
            </a:r>
            <a:r>
              <a:rPr lang="en-US" i="1" dirty="0" smtClean="0"/>
              <a:t>) </a:t>
            </a:r>
            <a:r>
              <a:rPr lang="en-US" dirty="0" smtClean="0"/>
              <a:t>brightness temperatures</a:t>
            </a:r>
          </a:p>
        </p:txBody>
      </p:sp>
    </p:spTree>
    <p:extLst>
      <p:ext uri="{BB962C8B-B14F-4D97-AF65-F5344CB8AC3E}">
        <p14:creationId xmlns:p14="http://schemas.microsoft.com/office/powerpoint/2010/main" xmlns="" val="5230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64395" y="876837"/>
            <a:ext cx="8991600" cy="58674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9" t="6018" r="5489" b="6266"/>
          <a:stretch/>
        </p:blipFill>
        <p:spPr>
          <a:xfrm>
            <a:off x="166353" y="1600200"/>
            <a:ext cx="44196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Example: Storm Detection &amp; Center Location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1931863" y="4419601"/>
            <a:ext cx="544099" cy="506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90353" y="6015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36214" y="34267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Lat</a:t>
            </a:r>
          </a:p>
        </p:txBody>
      </p:sp>
      <p:pic>
        <p:nvPicPr>
          <p:cNvPr id="9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"/>
          <a:stretch>
            <a:fillRect/>
          </a:stretch>
        </p:blipFill>
        <p:spPr>
          <a:xfrm>
            <a:off x="4686837" y="1600200"/>
            <a:ext cx="4267200" cy="4572000"/>
          </a:xfrm>
        </p:spPr>
      </p:pic>
      <p:sp>
        <p:nvSpPr>
          <p:cNvPr id="10" name="TextBox 9"/>
          <p:cNvSpPr txBox="1"/>
          <p:nvPr/>
        </p:nvSpPr>
        <p:spPr>
          <a:xfrm rot="16200000">
            <a:off x="4460470" y="31981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3237" y="5867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0037" y="2667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X-winds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6896637" y="31242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01437" y="4191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668037" y="3810000"/>
            <a:ext cx="609600" cy="53340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05000" y="1752607"/>
            <a:ext cx="3188595" cy="26669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1200" y="4953000"/>
            <a:ext cx="3112395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93039" y="914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 Typhoon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Melor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2009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4353" y="1371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σ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0 , power ratio</a:t>
            </a:r>
            <a:endParaRPr lang="en-US" sz="1600" b="1" baseline="30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82437" y="1371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σ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0 , power ratio</a:t>
            </a:r>
            <a:endParaRPr lang="en-US" sz="1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2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57200" y="990600"/>
            <a:ext cx="8153400" cy="55626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838200"/>
          </a:xfrm>
        </p:spPr>
        <p:txBody>
          <a:bodyPr/>
          <a:lstStyle/>
          <a:p>
            <a:r>
              <a:rPr lang="en-US" sz="3400" dirty="0" smtClean="0"/>
              <a:t>Wind Direction Initialization</a:t>
            </a:r>
            <a:endParaRPr lang="en-US" sz="3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6413" t="5919" r="8178" b="3059"/>
          <a:stretch/>
        </p:blipFill>
        <p:spPr>
          <a:xfrm>
            <a:off x="838200" y="1524000"/>
            <a:ext cx="5486399" cy="4572000"/>
          </a:xfrm>
        </p:spPr>
      </p:pic>
      <p:sp>
        <p:nvSpPr>
          <p:cNvPr id="9" name="TextBox 8"/>
          <p:cNvSpPr txBox="1"/>
          <p:nvPr/>
        </p:nvSpPr>
        <p:spPr>
          <a:xfrm>
            <a:off x="1524000" y="1671935"/>
            <a:ext cx="10033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535668"/>
            <a:ext cx="204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Retrieved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Q-Winds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3236" y="1840468"/>
            <a:ext cx="181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Initial directions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7934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algn="ctr">
          <a:solidFill>
            <a:schemeClr val="tx1"/>
          </a:solidFill>
          <a:round/>
          <a:headEnd/>
          <a:tailEnd/>
        </a:ln>
        <a:effectLst>
          <a:outerShdw blurRad="50800" dist="50800" dir="5400000" algn="ctr" rotWithShape="0">
            <a:srgbClr val="000000">
              <a:alpha val="89000"/>
            </a:srgbClr>
          </a:outerShdw>
        </a:effectLst>
      </a:spPr>
      <a:bodyPr wrap="square" rtlCol="0" anchor="ctr">
        <a:noAutofit/>
      </a:bodyPr>
      <a:lstStyle>
        <a:defPPr algn="ctr">
          <a:defRPr/>
        </a:defPPr>
      </a:lstStyle>
    </a:spDef>
    <a:lnDef>
      <a:spPr bwMode="auto">
        <a:noFill/>
        <a:ln w="22225" cap="flat" cmpd="sng" algn="ctr">
          <a:solidFill>
            <a:schemeClr val="accent2">
              <a:lumMod val="75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7954</TotalTime>
  <Words>410</Words>
  <Application>Microsoft Office PowerPoint</Application>
  <PresentationFormat>On-screen Show (4:3)</PresentationFormat>
  <Paragraphs>100</Paragraphs>
  <Slides>13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Pixel</vt:lpstr>
      <vt:lpstr>Mac 700 GB:Users:linny:Public:files:Papers:2008:TGARS_hurricane:Current_oct09_version:QWinds_Figures_Final 2.doc!OLE_LINK1</vt:lpstr>
      <vt:lpstr>Mac 700 GB:Users:linny:Public:files:Papers:2008:TGARS_hurricane:Current_oct09_version:QWinds_Figures_Final 2.doc!OLE_LINK2</vt:lpstr>
      <vt:lpstr>Mac 700 GB:Users:linny:Public:files:Papers:2008:TGARS_hurricane:Current_oct09_version:QWinds_Figures_Final 2.doc!OLE_LINK3</vt:lpstr>
      <vt:lpstr>!OLE_LINK4</vt:lpstr>
      <vt:lpstr>!OLE_LINK5</vt:lpstr>
      <vt:lpstr>!OLE_LINK6</vt:lpstr>
      <vt:lpstr>!OLE_LINK7</vt:lpstr>
      <vt:lpstr> Improved Near Real-Time Hurricane Ocean Vector Winds Retrieval using QuikSCAT</vt:lpstr>
      <vt:lpstr>JHT Project Overview</vt:lpstr>
      <vt:lpstr>Background: NASA Funded Research</vt:lpstr>
      <vt:lpstr>Q-Winds Example: Hurricane Fabian 2003</vt:lpstr>
      <vt:lpstr>Q-Winds &amp; SeaWinds L2B-12km Validation</vt:lpstr>
      <vt:lpstr>Wind Speed Radii Comparisons: Q-Winds / H*Wind</vt:lpstr>
      <vt:lpstr>JHT: X-Winds Algorithm Development</vt:lpstr>
      <vt:lpstr>Example: Storm Detection &amp; Center Location</vt:lpstr>
      <vt:lpstr>Wind Direction Initialization</vt:lpstr>
      <vt:lpstr>Validation of X-Winds Algorithm through Comparisons with NASA developed Q-Winds</vt:lpstr>
      <vt:lpstr>X-Winds Comparison with  QuikSCAT NRT MGDR</vt:lpstr>
      <vt:lpstr>Summary</vt:lpstr>
      <vt:lpstr>Slide 13</vt:lpstr>
    </vt:vector>
  </TitlesOfParts>
  <Company>MRSC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Retrieval Algorithm for the SeaWinds Scatterometer</dc:title>
  <dc:creator>Raminos</dc:creator>
  <cp:lastModifiedBy>Raminos</cp:lastModifiedBy>
  <cp:revision>634</cp:revision>
  <dcterms:created xsi:type="dcterms:W3CDTF">2010-02-19T18:37:29Z</dcterms:created>
  <dcterms:modified xsi:type="dcterms:W3CDTF">2010-03-03T05:50:26Z</dcterms:modified>
</cp:coreProperties>
</file>