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4" r:id="rId2"/>
    <p:sldId id="271" r:id="rId3"/>
    <p:sldId id="265" r:id="rId4"/>
    <p:sldId id="266" r:id="rId5"/>
    <p:sldId id="269" r:id="rId6"/>
    <p:sldId id="275" r:id="rId7"/>
    <p:sldId id="256" r:id="rId8"/>
    <p:sldId id="278" r:id="rId9"/>
    <p:sldId id="276" r:id="rId10"/>
    <p:sldId id="277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EC8"/>
    <a:srgbClr val="FF6600"/>
    <a:srgbClr val="0552FF"/>
    <a:srgbClr val="2F81F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212D25-46AF-473E-ABCA-341A749DC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67800-8840-4E79-99EB-A98FB28E492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F7FF1-8068-462D-9948-DA168846A95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26779-9165-4C36-8896-BD32B35AD9A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D12D3-7FE4-4375-BADE-73744621C3F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AB1B7-C23A-4030-81A9-CECF7ED8009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E79D1-8323-4F7A-94B4-D2AF7742562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9CDE4-24A9-4288-9CD7-0465C9AECF7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624CE-1C7F-49EE-BFED-6DD5BF2DEF0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5F358-854C-4C45-AF16-57CB36DDC08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40A86-8AA4-4BE1-B0E1-35148454FEC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B6321-818F-4F15-B6B0-2E87A2C0627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30DCE-ACC2-4D75-8123-B609A16D2CA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1581-4615-4948-A5D8-91C9DB844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880F-A4E7-455D-A93B-C475D847F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9165-AE4A-4010-8BAE-92559C5FA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E34F-4430-481A-B8DF-9C07C97D9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25A-76E3-4CB3-AF86-3E5FAB035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BC65-F004-41B7-8C31-7563B8ABF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2DE-9154-4280-9177-0C207B489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13F5-6AA6-4FE9-B45F-E53FC905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DCF2-D93C-4B73-BB39-C87DF487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9542-648D-4855-8150-CCA581792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C077-9FA7-495D-B8E4-F3689A981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9F0DB-2891-493A-A640-3112C0465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eog.ufl.edu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0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Using geospatial analysis techniques to investigate the spatial properties of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tropical cyclone rain fields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800" smtClean="0">
                <a:solidFill>
                  <a:srgbClr val="A50021"/>
                </a:solidFill>
              </a:rPr>
              <a:t>Corene J. Matyas</a:t>
            </a:r>
          </a:p>
          <a:p>
            <a:pPr eaLnBrk="1" hangingPunct="1">
              <a:lnSpc>
                <a:spcPct val="75000"/>
              </a:lnSpc>
            </a:pPr>
            <a:r>
              <a:rPr lang="en-US" sz="2800" smtClean="0">
                <a:solidFill>
                  <a:srgbClr val="A50021"/>
                </a:solidFill>
              </a:rPr>
              <a:t>Department of Geography, University of Florida</a:t>
            </a:r>
          </a:p>
        </p:txBody>
      </p:sp>
      <p:pic>
        <p:nvPicPr>
          <p:cNvPr id="3077" name="Picture 16" descr="\\ad.ufl.edu\clas\home\m\matyas\Documents\journals\IJAgeospatR\publish\revisedfigs\Figur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981200"/>
            <a:ext cx="36576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Spearman’s Rank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Coefficients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5562600"/>
          <a:ext cx="83820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762000"/>
                <a:gridCol w="838200"/>
                <a:gridCol w="798098"/>
                <a:gridCol w="779647"/>
                <a:gridCol w="716644"/>
                <a:gridCol w="716644"/>
                <a:gridCol w="850523"/>
                <a:gridCol w="850523"/>
                <a:gridCol w="85052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Dist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U200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 Narrow" pitchFamily="34" charset="0"/>
                        </a:rPr>
                        <a:t>dShN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speed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Z850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E000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 Narrow" pitchFamily="34" charset="0"/>
                        </a:rPr>
                        <a:t>RhLo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 Narrow" pitchFamily="34" charset="0"/>
                        </a:rPr>
                        <a:t>ShrG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 Narrow" pitchFamily="34" charset="0"/>
                        </a:rPr>
                        <a:t>Vmax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-0.28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0.26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0.21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0.22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-0.02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 Narrow" pitchFamily="34" charset="0"/>
                        </a:rPr>
                        <a:t>-0.05</a:t>
                      </a:r>
                      <a:endParaRPr lang="en-US" sz="140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0.05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0.26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0.30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-0.38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-0.10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-0.25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-0.31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-0.25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0.26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-0.23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-0.08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0.22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81000" y="3886200"/>
          <a:ext cx="83819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685800"/>
                <a:gridCol w="685800"/>
                <a:gridCol w="685800"/>
                <a:gridCol w="762000"/>
                <a:gridCol w="678871"/>
                <a:gridCol w="748145"/>
                <a:gridCol w="748145"/>
                <a:gridCol w="796639"/>
                <a:gridCol w="699651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T150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U200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 Narrow" pitchFamily="34" charset="0"/>
                        </a:rPr>
                        <a:t>dShE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speed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Z850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E000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T000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R000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 Narrow" pitchFamily="34" charset="0"/>
                        </a:rPr>
                        <a:t>Vmax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ROCI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0.29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0.41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0.25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-0.30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-0.27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0.11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0.44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0.09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-0.04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-0.01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-0.12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-0.30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0.46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81000" y="2286000"/>
          <a:ext cx="83819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40644"/>
                <a:gridCol w="698500"/>
                <a:gridCol w="698500"/>
                <a:gridCol w="776111"/>
                <a:gridCol w="691443"/>
                <a:gridCol w="762000"/>
                <a:gridCol w="762000"/>
                <a:gridCol w="811392"/>
                <a:gridCol w="712608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T150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U200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 Narrow" pitchFamily="34" charset="0"/>
                        </a:rPr>
                        <a:t>dShE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speed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Z850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E000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T000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R000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 Narrow" pitchFamily="34" charset="0"/>
                        </a:rPr>
                        <a:t>Vmax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itchFamily="34" charset="0"/>
                        </a:rPr>
                        <a:t>ROCI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0.44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0.56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0.51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-0.51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-0.45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0.14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0.24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0.59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dirty="0" smtClean="0"/>
                        <a:t>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0.55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0.56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0.19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0.19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-0.45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-0.51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0.38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0.19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0.54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414" name="TextBox 6"/>
          <p:cNvSpPr txBox="1">
            <a:spLocks noChangeArrowheads="1"/>
          </p:cNvSpPr>
          <p:nvPr/>
        </p:nvSpPr>
        <p:spPr bwMode="auto">
          <a:xfrm>
            <a:off x="3886200" y="1905000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20-35 dB</a:t>
            </a:r>
            <a:r>
              <a:rPr lang="en-US" i="1"/>
              <a:t>Z</a:t>
            </a:r>
            <a:r>
              <a:rPr lang="en-US"/>
              <a:t> area</a:t>
            </a:r>
          </a:p>
        </p:txBody>
      </p:sp>
      <p:sp>
        <p:nvSpPr>
          <p:cNvPr id="11415" name="TextBox 7"/>
          <p:cNvSpPr txBox="1">
            <a:spLocks noChangeArrowheads="1"/>
          </p:cNvSpPr>
          <p:nvPr/>
        </p:nvSpPr>
        <p:spPr bwMode="auto">
          <a:xfrm>
            <a:off x="3886200" y="3505200"/>
            <a:ext cx="158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40+ dB</a:t>
            </a:r>
            <a:r>
              <a:rPr lang="en-US" i="1"/>
              <a:t>Z</a:t>
            </a:r>
            <a:r>
              <a:rPr lang="en-US"/>
              <a:t> area</a:t>
            </a:r>
          </a:p>
        </p:txBody>
      </p:sp>
      <p:sp>
        <p:nvSpPr>
          <p:cNvPr id="11416" name="TextBox 8"/>
          <p:cNvSpPr txBox="1">
            <a:spLocks noChangeArrowheads="1"/>
          </p:cNvSpPr>
          <p:nvPr/>
        </p:nvSpPr>
        <p:spPr bwMode="auto">
          <a:xfrm>
            <a:off x="3657600" y="5181600"/>
            <a:ext cx="211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% of area 40+ dB</a:t>
            </a:r>
            <a:r>
              <a:rPr lang="en-US" i="1"/>
              <a:t>Z</a:t>
            </a:r>
          </a:p>
        </p:txBody>
      </p:sp>
      <p:sp>
        <p:nvSpPr>
          <p:cNvPr id="11417" name="TextBox 9"/>
          <p:cNvSpPr txBox="1">
            <a:spLocks noChangeArrowheads="1"/>
          </p:cNvSpPr>
          <p:nvPr/>
        </p:nvSpPr>
        <p:spPr bwMode="auto">
          <a:xfrm>
            <a:off x="381000" y="1524000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Significant at </a:t>
            </a:r>
            <a:r>
              <a:rPr lang="el-GR" sz="2000" b="1">
                <a:solidFill>
                  <a:srgbClr val="FF0000"/>
                </a:solidFill>
              </a:rPr>
              <a:t>α</a:t>
            </a:r>
            <a:r>
              <a:rPr lang="en-US" sz="2000" b="1">
                <a:solidFill>
                  <a:srgbClr val="FF0000"/>
                </a:solidFill>
              </a:rPr>
              <a:t> = 0.01</a:t>
            </a:r>
          </a:p>
        </p:txBody>
      </p:sp>
      <p:sp>
        <p:nvSpPr>
          <p:cNvPr id="11418" name="TextBox 10"/>
          <p:cNvSpPr txBox="1">
            <a:spLocks noChangeArrowheads="1"/>
          </p:cNvSpPr>
          <p:nvPr/>
        </p:nvSpPr>
        <p:spPr bwMode="auto">
          <a:xfrm>
            <a:off x="6248400" y="1524000"/>
            <a:ext cx="255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Significant at </a:t>
            </a:r>
            <a:r>
              <a:rPr lang="el-GR" b="1"/>
              <a:t>α</a:t>
            </a:r>
            <a:r>
              <a:rPr lang="en-US" b="1"/>
              <a:t> = 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Research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sz="2400" smtClean="0"/>
              <a:t>Calculate attributes of shape and orientation for convective regions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Quantify the characteristics of stratiform precipitation that encompasses these convective regions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Consider angle TC crosses coastline, interaction with topography, diurnal cycles, etc.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8534400" cy="5334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Matyas, C.J.  2010. A geospatial analysis of convective rainfall regions within tropical cyclones after landfall. </a:t>
            </a:r>
            <a:r>
              <a:rPr lang="en-US" sz="2400" i="1" dirty="0" smtClean="0">
                <a:latin typeface="Calibri" pitchFamily="34" charset="0"/>
                <a:cs typeface="Arial" pitchFamily="34" charset="0"/>
              </a:rPr>
              <a:t>International Journal of Applied Geospatial Research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, 1:2 (April-June), 69-89.</a:t>
            </a: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Matyas, C.J. 2010. Analyzing areas of heavy and light rainfall within landfalling tropical cyclones. (In preparation)</a:t>
            </a:r>
          </a:p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</p:txBody>
      </p:sp>
      <p:pic>
        <p:nvPicPr>
          <p:cNvPr id="13316" name="Picture 5" descr="Department of Geograph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50000"/>
          <a:stretch>
            <a:fillRect/>
          </a:stretch>
        </p:blipFill>
        <p:spPr bwMode="auto">
          <a:xfrm>
            <a:off x="3200400" y="59436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GIS for Spatial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800600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US" sz="2400" smtClean="0">
                <a:solidFill>
                  <a:srgbClr val="A50021"/>
                </a:solidFill>
              </a:rPr>
              <a:t>Raster and polygon-based data formats</a:t>
            </a:r>
            <a:endParaRPr lang="en-US" sz="1900" smtClean="0">
              <a:solidFill>
                <a:srgbClr val="A50021"/>
              </a:solidFill>
            </a:endParaRPr>
          </a:p>
          <a:p>
            <a:pPr eaLnBrk="1" hangingPunct="1">
              <a:spcBef>
                <a:spcPct val="55000"/>
              </a:spcBef>
            </a:pPr>
            <a:r>
              <a:rPr lang="en-US" sz="2400" smtClean="0">
                <a:solidFill>
                  <a:srgbClr val="A50021"/>
                </a:solidFill>
              </a:rPr>
              <a:t>Calculate spatial attributes: position, compactness, orientation, elongation, fragmentation, etc.</a:t>
            </a:r>
          </a:p>
          <a:p>
            <a:pPr eaLnBrk="1" hangingPunct="1">
              <a:spcBef>
                <a:spcPct val="55000"/>
              </a:spcBef>
            </a:pPr>
            <a:r>
              <a:rPr lang="en-US" sz="2400" smtClean="0">
                <a:solidFill>
                  <a:srgbClr val="A50021"/>
                </a:solidFill>
              </a:rPr>
              <a:t>Ability to scale and rotate polygons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81000" y="4114800"/>
            <a:ext cx="8458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Matyas, C.J.  2010. Associations between the size of hurricane rain fields at landfall and their surrounding environments. </a:t>
            </a:r>
            <a:r>
              <a:rPr lang="en-US" sz="1400" i="1"/>
              <a:t>Meteorology and Atmospheric Physics</a:t>
            </a:r>
            <a:r>
              <a:rPr lang="en-US" sz="1400"/>
              <a:t>, 106:3-4, 135-148.</a:t>
            </a:r>
          </a:p>
          <a:p>
            <a:endParaRPr lang="en-US" sz="1400"/>
          </a:p>
          <a:p>
            <a:r>
              <a:rPr lang="en-US" sz="1400"/>
              <a:t>Matyas, C.J. 2009. A spatial analysis of radar reflectivity regions within Hurricane Charley (2004). </a:t>
            </a:r>
            <a:r>
              <a:rPr lang="en-US" sz="1400" i="1"/>
              <a:t>Journal of Applied Meteorology and Climatology</a:t>
            </a:r>
            <a:r>
              <a:rPr lang="en-US" sz="1400"/>
              <a:t>, 48:1, 130-142.</a:t>
            </a:r>
          </a:p>
          <a:p>
            <a:endParaRPr lang="en-US" sz="1400"/>
          </a:p>
          <a:p>
            <a:r>
              <a:rPr lang="en-US" sz="1400"/>
              <a:t>Matyas, C.J. 2008. Shape measures of rain shields as indicators of changing environmental conditions in a landfalling tropical storm. </a:t>
            </a:r>
            <a:r>
              <a:rPr lang="en-US" sz="1400" i="1"/>
              <a:t>Meteorological Applications</a:t>
            </a:r>
            <a:r>
              <a:rPr lang="en-US" sz="1400"/>
              <a:t>, 15:2, 259-271. </a:t>
            </a:r>
            <a:endParaRPr lang="en-US" sz="1400" b="1"/>
          </a:p>
          <a:p>
            <a:endParaRPr lang="en-US" sz="1400"/>
          </a:p>
          <a:p>
            <a:r>
              <a:rPr lang="en-US" sz="1400"/>
              <a:t>Matyas, C.J. 2007. Quantifying the shapes of U.S. landfalling tropical cyclone rain shields. </a:t>
            </a:r>
            <a:r>
              <a:rPr lang="en-US" sz="1400" i="1"/>
              <a:t>The Professional Geographer</a:t>
            </a:r>
            <a:r>
              <a:rPr lang="en-US" sz="1400"/>
              <a:t>, 59:2, 158-172.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83563" cy="1050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Questions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300"/>
              </a:spcAft>
              <a:buFont typeface="Arial" charset="0"/>
              <a:buNone/>
              <a:defRPr/>
            </a:pPr>
            <a:r>
              <a:rPr lang="en-US" sz="2800" dirty="0" smtClean="0"/>
              <a:t>For the 24-hour period following landfall examining separately TCs that do and do not become extratropical within 3 days of landfall</a:t>
            </a:r>
          </a:p>
          <a:p>
            <a:pPr eaLnBrk="1" fontAlgn="auto" hangingPunct="1">
              <a:lnSpc>
                <a:spcPct val="110000"/>
              </a:lnSpc>
              <a:spcAft>
                <a:spcPts val="300"/>
              </a:spcAft>
              <a:buFont typeface="Arial" charset="0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How large are the rain fields and how do their sizes change after landfall?</a:t>
            </a:r>
          </a:p>
          <a:p>
            <a:pPr eaLnBrk="1" fontAlgn="auto" hangingPunct="1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How much of the rain field is comprised of lighter and heavier rainfall regions?</a:t>
            </a:r>
          </a:p>
          <a:p>
            <a:pPr eaLnBrk="1" fontAlgn="auto" hangingPunct="1">
              <a:lnSpc>
                <a:spcPct val="110000"/>
              </a:lnSpc>
              <a:spcAft>
                <a:spcPts val="300"/>
              </a:spcAft>
              <a:buFont typeface="Arial" charset="0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What characteristics exhibit statistically significant relationships to rain field composition and the growth/ loss of areal coverage? </a:t>
            </a:r>
          </a:p>
          <a:p>
            <a:pPr eaLnBrk="1" fontAlgn="auto" hangingPunct="1">
              <a:lnSpc>
                <a:spcPct val="110000"/>
              </a:lnSpc>
              <a:spcAft>
                <a:spcPts val="300"/>
              </a:spcAft>
              <a:buFontTx/>
              <a:buNone/>
              <a:defRPr/>
            </a:pPr>
            <a:r>
              <a:rPr lang="en-US" sz="2800" dirty="0" smtClean="0"/>
              <a:t>	</a:t>
            </a:r>
            <a:endParaRPr lang="en-US" sz="28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GIS analysis of Level III WSR-88D reflectivity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Lighter rainfall regions: 20-35 dB</a:t>
            </a:r>
            <a:r>
              <a:rPr lang="en-US" sz="2000" i="1" smtClean="0"/>
              <a:t>Z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Heavier rainfall regions: 40+ dB</a:t>
            </a:r>
            <a:r>
              <a:rPr lang="en-US" sz="2000" i="1" smtClean="0"/>
              <a:t>Z</a:t>
            </a:r>
            <a:r>
              <a:rPr lang="en-US" sz="2000" smtClean="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Temporal period: 24 hours after U.S. landfall</a:t>
            </a:r>
          </a:p>
          <a:p>
            <a:pPr eaLnBrk="1" hangingPunct="1">
              <a:lnSpc>
                <a:spcPct val="110000"/>
              </a:lnSpc>
            </a:pPr>
            <a:endParaRPr lang="en-US" sz="2400" smtClean="0"/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Identify location and size of heavy rainfall regions every 3 hours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Determine total area covered by rain field and calculate the percentage occupied by heavy rainfall every 6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715000"/>
            <a:ext cx="3733800" cy="381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A50021"/>
                </a:solidFill>
              </a:rPr>
              <a:t>Hurricane Bret (1999)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Radar Analysis in GIS</a:t>
            </a:r>
          </a:p>
        </p:txBody>
      </p:sp>
      <p:pic>
        <p:nvPicPr>
          <p:cNvPr id="7173" name="Picture 13" descr="\\ad.ufl.edu\clas\home\m\matyas\Documents\conferences\ams\2010atlanta\bre99polys.jpg"/>
          <p:cNvPicPr>
            <a:picLocks noChangeAspect="1" noChangeArrowheads="1"/>
          </p:cNvPicPr>
          <p:nvPr/>
        </p:nvPicPr>
        <p:blipFill>
          <a:blip r:embed="rId4" cstate="print"/>
          <a:srcRect l="3445" t="11659" r="1830" b="2834"/>
          <a:stretch>
            <a:fillRect/>
          </a:stretch>
        </p:blipFill>
        <p:spPr bwMode="auto">
          <a:xfrm>
            <a:off x="381000" y="17526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0" y="5715000"/>
            <a:ext cx="41148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A50021"/>
                </a:solidFill>
                <a:latin typeface="+mn-lt"/>
              </a:rPr>
              <a:t>Polygons analyzed t0-t24</a:t>
            </a:r>
          </a:p>
        </p:txBody>
      </p:sp>
      <p:pic>
        <p:nvPicPr>
          <p:cNvPr id="7175" name="Picture 7" descr="\\ad.ufl.edu\clas\home\m\matyas\Documents\conferences\IHC\2010\bre99IHCfigure.jpg"/>
          <p:cNvPicPr>
            <a:picLocks noChangeAspect="1" noChangeArrowheads="1"/>
          </p:cNvPicPr>
          <p:nvPr/>
        </p:nvPicPr>
        <p:blipFill>
          <a:blip r:embed="rId5" cstate="print"/>
          <a:srcRect l="1923" t="2170"/>
          <a:stretch>
            <a:fillRect/>
          </a:stretch>
        </p:blipFill>
        <p:spPr bwMode="auto">
          <a:xfrm>
            <a:off x="4572000" y="1752600"/>
            <a:ext cx="40386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Locations of 40 dB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Regions (500+ km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7" name="Picture 16" descr="\\ad.ufl.edu\clas\home\m\matyas\Documents\journals\IJAgeospatR\publish\revisedfigs\Figur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3244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Rectangle 6"/>
          <p:cNvSpPr/>
          <p:nvPr/>
        </p:nvSpPr>
        <p:spPr>
          <a:xfrm>
            <a:off x="0" y="1447800"/>
            <a:ext cx="91440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1447800"/>
          <a:ext cx="4727575" cy="4495800"/>
        </p:xfrm>
        <a:graphic>
          <a:graphicData uri="http://schemas.openxmlformats.org/presentationml/2006/ole">
            <p:oleObj spid="_x0000_s1026" name="SPW 9.0 Graph" r:id="rId5" imgW="9330480" imgH="5519160" progId="SigmaPlotGraphicObject.8">
              <p:embed/>
            </p:oleObj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381000" y="5715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 Motion         Vertical Wind Shear</a:t>
            </a:r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572000" y="1447800"/>
          <a:ext cx="4572000" cy="4495800"/>
        </p:xfrm>
        <a:graphic>
          <a:graphicData uri="http://schemas.openxmlformats.org/presentationml/2006/ole">
            <p:oleObj spid="_x0000_s1027" name="SPW 9.0 Graph" r:id="rId6" imgW="9340560" imgH="5519160" progId="SigmaPlotGraphicObject.8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dB</a:t>
            </a:r>
            <a:r>
              <a:rPr lang="en-US" sz="4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 Relative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Testing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Nonparametric tests required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Mann-Whitney U: significant difference between two groups (ET vs. non ET)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Spearman’s Rank Correlation Coefficients: variables exhibiting similar rank patterns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7" descr="\\ad.ufl.edu\clas\home\m\matyas\Documents\conferences\ams\2010atlanta\beac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Mann-Whitney U Test 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TextBox 9"/>
          <p:cNvSpPr txBox="1">
            <a:spLocks noChangeArrowheads="1"/>
          </p:cNvSpPr>
          <p:nvPr/>
        </p:nvSpPr>
        <p:spPr bwMode="auto">
          <a:xfrm rot="-5400000">
            <a:off x="-12700" y="1504950"/>
            <a:ext cx="1770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20-35 dB</a:t>
            </a:r>
            <a:r>
              <a:rPr lang="en-US" sz="2400" i="1"/>
              <a:t>Z</a:t>
            </a:r>
            <a:r>
              <a:rPr lang="en-US" sz="2400"/>
              <a:t> </a:t>
            </a:r>
          </a:p>
          <a:p>
            <a:r>
              <a:rPr lang="en-US" sz="2400"/>
              <a:t>areas (km</a:t>
            </a:r>
            <a:r>
              <a:rPr lang="en-US" sz="2400" baseline="30000"/>
              <a:t>2</a:t>
            </a:r>
            <a:r>
              <a:rPr lang="en-US" sz="2400"/>
              <a:t>)</a:t>
            </a:r>
          </a:p>
        </p:txBody>
      </p:sp>
      <p:sp>
        <p:nvSpPr>
          <p:cNvPr id="10245" name="TextBox 10"/>
          <p:cNvSpPr txBox="1">
            <a:spLocks noChangeArrowheads="1"/>
          </p:cNvSpPr>
          <p:nvPr/>
        </p:nvSpPr>
        <p:spPr bwMode="auto">
          <a:xfrm rot="-5400000">
            <a:off x="-12700" y="3429000"/>
            <a:ext cx="1770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40+ dB</a:t>
            </a:r>
            <a:r>
              <a:rPr lang="en-US" sz="2400" i="1"/>
              <a:t>Z</a:t>
            </a:r>
            <a:r>
              <a:rPr lang="en-US" sz="2400"/>
              <a:t> </a:t>
            </a:r>
          </a:p>
          <a:p>
            <a:r>
              <a:rPr lang="en-US" sz="2400"/>
              <a:t>areas (km</a:t>
            </a:r>
            <a:r>
              <a:rPr lang="en-US" sz="2400" baseline="30000"/>
              <a:t>2</a:t>
            </a:r>
            <a:r>
              <a:rPr lang="en-US" sz="2400"/>
              <a:t>)</a:t>
            </a:r>
          </a:p>
        </p:txBody>
      </p:sp>
      <p:sp>
        <p:nvSpPr>
          <p:cNvPr id="10246" name="TextBox 11"/>
          <p:cNvSpPr txBox="1">
            <a:spLocks noChangeArrowheads="1"/>
          </p:cNvSpPr>
          <p:nvPr/>
        </p:nvSpPr>
        <p:spPr bwMode="auto">
          <a:xfrm rot="-5400000">
            <a:off x="194469" y="5444331"/>
            <a:ext cx="1355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% area </a:t>
            </a:r>
          </a:p>
          <a:p>
            <a:r>
              <a:rPr lang="en-US" sz="2400"/>
              <a:t>40+ dB</a:t>
            </a:r>
            <a:r>
              <a:rPr lang="en-US" sz="2400" i="1"/>
              <a:t>Z</a:t>
            </a:r>
          </a:p>
        </p:txBody>
      </p:sp>
      <p:grpSp>
        <p:nvGrpSpPr>
          <p:cNvPr id="10247" name="Group 32"/>
          <p:cNvGrpSpPr>
            <a:grpSpLocks/>
          </p:cNvGrpSpPr>
          <p:nvPr/>
        </p:nvGrpSpPr>
        <p:grpSpPr bwMode="auto">
          <a:xfrm>
            <a:off x="1676400" y="990600"/>
            <a:ext cx="5791200" cy="1828800"/>
            <a:chOff x="1828800" y="2286000"/>
            <a:chExt cx="6477000" cy="2667000"/>
          </a:xfrm>
        </p:grpSpPr>
        <p:sp>
          <p:nvSpPr>
            <p:cNvPr id="27" name="Rectangle 26"/>
            <p:cNvSpPr/>
            <p:nvPr/>
          </p:nvSpPr>
          <p:spPr>
            <a:xfrm>
              <a:off x="1828800" y="4876602"/>
              <a:ext cx="3565191" cy="7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268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 l="6783" t="2380" r="24536"/>
            <a:stretch>
              <a:fillRect/>
            </a:stretch>
          </p:blipFill>
          <p:spPr bwMode="auto">
            <a:xfrm rot="-5400000">
              <a:off x="2193224" y="1921576"/>
              <a:ext cx="2618509" cy="3347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t="1587" r="24564" b="7938"/>
            <a:stretch>
              <a:fillRect/>
            </a:stretch>
          </p:blipFill>
          <p:spPr bwMode="auto">
            <a:xfrm>
              <a:off x="4931229" y="2286000"/>
              <a:ext cx="3374571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8" name="Group 31"/>
          <p:cNvGrpSpPr>
            <a:grpSpLocks/>
          </p:cNvGrpSpPr>
          <p:nvPr/>
        </p:nvGrpSpPr>
        <p:grpSpPr bwMode="auto">
          <a:xfrm>
            <a:off x="1676400" y="2895600"/>
            <a:ext cx="5791200" cy="1981200"/>
            <a:chOff x="-914400" y="2133600"/>
            <a:chExt cx="8839200" cy="4038600"/>
          </a:xfrm>
        </p:grpSpPr>
        <p:pic>
          <p:nvPicPr>
            <p:cNvPr id="10265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 l="5511" t="2380" r="27080"/>
            <a:stretch>
              <a:fillRect/>
            </a:stretch>
          </p:blipFill>
          <p:spPr bwMode="auto">
            <a:xfrm rot="-5400000">
              <a:off x="-590550" y="1809750"/>
              <a:ext cx="40386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6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 t="1587" r="24960" b="6261"/>
            <a:stretch>
              <a:fillRect/>
            </a:stretch>
          </p:blipFill>
          <p:spPr bwMode="auto">
            <a:xfrm>
              <a:off x="3429000" y="2133600"/>
              <a:ext cx="44958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9" name="Group 36"/>
          <p:cNvGrpSpPr>
            <a:grpSpLocks/>
          </p:cNvGrpSpPr>
          <p:nvPr/>
        </p:nvGrpSpPr>
        <p:grpSpPr bwMode="auto">
          <a:xfrm>
            <a:off x="2057400" y="4953000"/>
            <a:ext cx="5181600" cy="1676400"/>
            <a:chOff x="2057400" y="5029200"/>
            <a:chExt cx="5181600" cy="1447801"/>
          </a:xfrm>
        </p:grpSpPr>
        <p:pic>
          <p:nvPicPr>
            <p:cNvPr id="10263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 l="6810" t="2380" r="24510" b="7143"/>
            <a:stretch>
              <a:fillRect/>
            </a:stretch>
          </p:blipFill>
          <p:spPr bwMode="auto">
            <a:xfrm rot="-5400000">
              <a:off x="2686051" y="4400550"/>
              <a:ext cx="1447800" cy="2705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4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 t="2438" r="26530" b="7143"/>
            <a:stretch>
              <a:fillRect/>
            </a:stretch>
          </p:blipFill>
          <p:spPr bwMode="auto">
            <a:xfrm>
              <a:off x="4648200" y="5029200"/>
              <a:ext cx="2590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6019800" y="990600"/>
            <a:ext cx="13700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990600"/>
            <a:ext cx="7747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0" y="4953000"/>
            <a:ext cx="3048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3" name="TextBox 38"/>
          <p:cNvSpPr txBox="1">
            <a:spLocks noChangeArrowheads="1"/>
          </p:cNvSpPr>
          <p:nvPr/>
        </p:nvSpPr>
        <p:spPr bwMode="auto">
          <a:xfrm>
            <a:off x="4724400" y="4953000"/>
            <a:ext cx="115888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 Narrow" pitchFamily="34" charset="0"/>
              </a:rPr>
              <a:t>40</a:t>
            </a:r>
          </a:p>
          <a:p>
            <a:endParaRPr lang="en-US" sz="1200">
              <a:latin typeface="Arial Narrow" pitchFamily="34" charset="0"/>
            </a:endParaRPr>
          </a:p>
          <a:p>
            <a:r>
              <a:rPr lang="en-US" sz="1000">
                <a:latin typeface="Arial Narrow" pitchFamily="34" charset="0"/>
              </a:rPr>
              <a:t>30</a:t>
            </a:r>
          </a:p>
          <a:p>
            <a:endParaRPr lang="en-US" sz="1200">
              <a:latin typeface="Arial Narrow" pitchFamily="34" charset="0"/>
            </a:endParaRPr>
          </a:p>
          <a:p>
            <a:r>
              <a:rPr lang="en-US" sz="1000">
                <a:latin typeface="Arial Narrow" pitchFamily="34" charset="0"/>
              </a:rPr>
              <a:t>20</a:t>
            </a:r>
          </a:p>
          <a:p>
            <a:endParaRPr lang="en-US" sz="1200">
              <a:latin typeface="Arial Narrow" pitchFamily="34" charset="0"/>
            </a:endParaRPr>
          </a:p>
          <a:p>
            <a:r>
              <a:rPr lang="en-US" sz="1000">
                <a:latin typeface="Arial Narrow" pitchFamily="34" charset="0"/>
              </a:rPr>
              <a:t>10</a:t>
            </a:r>
          </a:p>
          <a:p>
            <a:endParaRPr lang="en-US" sz="1400">
              <a:latin typeface="Arial Narrow" pitchFamily="34" charset="0"/>
            </a:endParaRPr>
          </a:p>
          <a:p>
            <a:r>
              <a:rPr lang="en-US" sz="1000">
                <a:latin typeface="Arial Narrow" pitchFamily="34" charset="0"/>
              </a:rPr>
              <a:t>  0</a:t>
            </a:r>
          </a:p>
        </p:txBody>
      </p:sp>
      <p:sp>
        <p:nvSpPr>
          <p:cNvPr id="10254" name="TextBox 39"/>
          <p:cNvSpPr txBox="1">
            <a:spLocks noChangeArrowheads="1"/>
          </p:cNvSpPr>
          <p:nvPr/>
        </p:nvSpPr>
        <p:spPr bwMode="auto">
          <a:xfrm>
            <a:off x="1676400" y="1524000"/>
            <a:ext cx="211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 rank = 121.8</a:t>
            </a:r>
          </a:p>
        </p:txBody>
      </p:sp>
      <p:sp>
        <p:nvSpPr>
          <p:cNvPr id="10255" name="TextBox 40"/>
          <p:cNvSpPr txBox="1">
            <a:spLocks noChangeArrowheads="1"/>
          </p:cNvSpPr>
          <p:nvPr/>
        </p:nvSpPr>
        <p:spPr bwMode="auto">
          <a:xfrm>
            <a:off x="5410200" y="1600200"/>
            <a:ext cx="198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 rank = 79.7</a:t>
            </a:r>
          </a:p>
        </p:txBody>
      </p:sp>
      <p:sp>
        <p:nvSpPr>
          <p:cNvPr id="10256" name="TextBox 41"/>
          <p:cNvSpPr txBox="1">
            <a:spLocks noChangeArrowheads="1"/>
          </p:cNvSpPr>
          <p:nvPr/>
        </p:nvSpPr>
        <p:spPr bwMode="auto">
          <a:xfrm>
            <a:off x="1828800" y="3048000"/>
            <a:ext cx="211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 rank = 105.7</a:t>
            </a:r>
          </a:p>
        </p:txBody>
      </p:sp>
      <p:sp>
        <p:nvSpPr>
          <p:cNvPr id="10257" name="TextBox 42"/>
          <p:cNvSpPr txBox="1">
            <a:spLocks noChangeArrowheads="1"/>
          </p:cNvSpPr>
          <p:nvPr/>
        </p:nvSpPr>
        <p:spPr bwMode="auto">
          <a:xfrm>
            <a:off x="5181600" y="3048000"/>
            <a:ext cx="198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 rank = 87.6</a:t>
            </a:r>
          </a:p>
        </p:txBody>
      </p:sp>
      <p:sp>
        <p:nvSpPr>
          <p:cNvPr id="10258" name="TextBox 43"/>
          <p:cNvSpPr txBox="1">
            <a:spLocks noChangeArrowheads="1"/>
          </p:cNvSpPr>
          <p:nvPr/>
        </p:nvSpPr>
        <p:spPr bwMode="auto">
          <a:xfrm>
            <a:off x="2209800" y="5029200"/>
            <a:ext cx="198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 rank = 85.8</a:t>
            </a:r>
          </a:p>
        </p:txBody>
      </p:sp>
      <p:sp>
        <p:nvSpPr>
          <p:cNvPr id="10259" name="TextBox 44"/>
          <p:cNvSpPr txBox="1">
            <a:spLocks noChangeArrowheads="1"/>
          </p:cNvSpPr>
          <p:nvPr/>
        </p:nvSpPr>
        <p:spPr bwMode="auto">
          <a:xfrm>
            <a:off x="5105400" y="5029200"/>
            <a:ext cx="198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 rank = 97.3</a:t>
            </a:r>
          </a:p>
        </p:txBody>
      </p:sp>
      <p:sp>
        <p:nvSpPr>
          <p:cNvPr id="10260" name="TextBox 27"/>
          <p:cNvSpPr txBox="1">
            <a:spLocks noChangeArrowheads="1"/>
          </p:cNvSpPr>
          <p:nvPr/>
        </p:nvSpPr>
        <p:spPr bwMode="auto">
          <a:xfrm>
            <a:off x="7543800" y="1371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Significant at</a:t>
            </a:r>
          </a:p>
          <a:p>
            <a:pPr algn="ctr"/>
            <a:r>
              <a:rPr lang="en-US"/>
              <a:t>α = 0.000</a:t>
            </a:r>
          </a:p>
        </p:txBody>
      </p:sp>
      <p:sp>
        <p:nvSpPr>
          <p:cNvPr id="10261" name="TextBox 28"/>
          <p:cNvSpPr txBox="1">
            <a:spLocks noChangeArrowheads="1"/>
          </p:cNvSpPr>
          <p:nvPr/>
        </p:nvSpPr>
        <p:spPr bwMode="auto">
          <a:xfrm>
            <a:off x="7620000" y="34290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Significant at</a:t>
            </a:r>
          </a:p>
          <a:p>
            <a:pPr algn="ctr"/>
            <a:r>
              <a:rPr lang="en-US"/>
              <a:t>α = 0.000</a:t>
            </a:r>
          </a:p>
        </p:txBody>
      </p:sp>
      <p:sp>
        <p:nvSpPr>
          <p:cNvPr id="10262" name="TextBox 29"/>
          <p:cNvSpPr txBox="1">
            <a:spLocks noChangeArrowheads="1"/>
          </p:cNvSpPr>
          <p:nvPr/>
        </p:nvSpPr>
        <p:spPr bwMode="auto">
          <a:xfrm>
            <a:off x="7467600" y="55626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9062</TotalTime>
  <Words>676</Words>
  <Application>Microsoft Office PowerPoint</Application>
  <PresentationFormat>On-screen Show (4:3)</PresentationFormat>
  <Paragraphs>204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Verdana</vt:lpstr>
      <vt:lpstr>Comic Sans MS</vt:lpstr>
      <vt:lpstr>Arial Narrow</vt:lpstr>
      <vt:lpstr>Calibri</vt:lpstr>
      <vt:lpstr>Office Theme</vt:lpstr>
      <vt:lpstr>SigmaPlot 9.0 Graph</vt:lpstr>
      <vt:lpstr>Using geospatial analysis techniques to investigate the spatial properties of  tropical cyclone rain fields</vt:lpstr>
      <vt:lpstr>Use of GIS for Spatial Analysis</vt:lpstr>
      <vt:lpstr>Research Questions</vt:lpstr>
      <vt:lpstr>Techniques </vt:lpstr>
      <vt:lpstr>Slide 5</vt:lpstr>
      <vt:lpstr>Locations of 40 dBZ Regions (500+ km2)</vt:lpstr>
      <vt:lpstr>Slide 7</vt:lpstr>
      <vt:lpstr>Statistical Testing</vt:lpstr>
      <vt:lpstr>Mann-Whitney U Test Results</vt:lpstr>
      <vt:lpstr>Spearman’s Rank  Correlation Coefficients</vt:lpstr>
      <vt:lpstr>Future Research</vt:lpstr>
      <vt:lpstr>Slide 12</vt:lpstr>
    </vt:vector>
  </TitlesOfParts>
  <Company>Department of Geography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jpm</dc:creator>
  <cp:lastModifiedBy>matyas</cp:lastModifiedBy>
  <cp:revision>248</cp:revision>
  <dcterms:created xsi:type="dcterms:W3CDTF">2009-06-02T16:57:03Z</dcterms:created>
  <dcterms:modified xsi:type="dcterms:W3CDTF">2010-02-24T21:34:44Z</dcterms:modified>
</cp:coreProperties>
</file>