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1" r:id="rId5"/>
    <p:sldId id="262" r:id="rId6"/>
    <p:sldId id="281" r:id="rId7"/>
    <p:sldId id="263" r:id="rId8"/>
    <p:sldId id="282" r:id="rId9"/>
    <p:sldId id="267" r:id="rId10"/>
    <p:sldId id="279" r:id="rId11"/>
    <p:sldId id="268" r:id="rId12"/>
    <p:sldId id="265" r:id="rId13"/>
    <p:sldId id="278" r:id="rId14"/>
    <p:sldId id="269" r:id="rId15"/>
    <p:sldId id="277" r:id="rId16"/>
    <p:sldId id="274" r:id="rId17"/>
    <p:sldId id="270" r:id="rId18"/>
    <p:sldId id="271" r:id="rId19"/>
    <p:sldId id="272" r:id="rId20"/>
    <p:sldId id="284" r:id="rId21"/>
    <p:sldId id="273" r:id="rId22"/>
    <p:sldId id="275" r:id="rId23"/>
    <p:sldId id="283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58CF7-1C17-4B48-836E-4B7ACF35D722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CEC01-6043-4373-88BF-95DFED79B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should be noted that this is a typical preliminary study and while informative, the results and predictors</a:t>
            </a:r>
            <a:r>
              <a:rPr lang="en-US" baseline="0" dirty="0" smtClean="0"/>
              <a:t> used in this study are likely to change in the future.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CEC01-6043-4373-88BF-95DFED79B5A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we use LDA</a:t>
            </a:r>
            <a:r>
              <a:rPr lang="en-US" baseline="0" dirty="0" smtClean="0"/>
              <a:t> to create a discriminant function with two classes, rapid weakening and none rapid weakening.  PCA is used to reduce the dimensionality of the infrared dataset.  For this work PC 4 from a storm/direction relative analysis is used to indicate eye type features in the initial imagery.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CEC01-6043-4373-88BF-95DFED79B5A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 indicates</a:t>
            </a:r>
            <a:r>
              <a:rPr lang="en-US" baseline="0" dirty="0" smtClean="0"/>
              <a:t> the starting point for the 24-h change in intensity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CEC01-6043-4373-88BF-95DFED79B5A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wanted to keep this simple… other combination</a:t>
            </a:r>
            <a:r>
              <a:rPr lang="en-US" baseline="0" dirty="0" smtClean="0"/>
              <a:t>s of predictors were tried, but were more difficult to interpret. </a:t>
            </a:r>
          </a:p>
          <a:p>
            <a:r>
              <a:rPr lang="en-US" baseline="0" dirty="0" smtClean="0"/>
              <a:t> </a:t>
            </a:r>
            <a:endParaRPr lang="en-US" dirty="0" smtClean="0"/>
          </a:p>
          <a:p>
            <a:r>
              <a:rPr lang="en-US" dirty="0" smtClean="0"/>
              <a:t>SST</a:t>
            </a:r>
            <a:r>
              <a:rPr lang="en-US" baseline="0" dirty="0" smtClean="0"/>
              <a:t>, 850 to 500 </a:t>
            </a:r>
            <a:r>
              <a:rPr lang="en-US" baseline="0" dirty="0" err="1" smtClean="0"/>
              <a:t>hPa</a:t>
            </a:r>
            <a:r>
              <a:rPr lang="en-US" baseline="0" dirty="0" smtClean="0"/>
              <a:t> wind shear and the Northerly winds are averaged over the 24-h forecast period.</a:t>
            </a:r>
          </a:p>
          <a:p>
            <a:r>
              <a:rPr lang="en-US" baseline="0" dirty="0" smtClean="0"/>
              <a:t>SSTs come from Reynolds </a:t>
            </a:r>
            <a:r>
              <a:rPr lang="en-US" baseline="0" dirty="0" smtClean="0"/>
              <a:t>SSTs </a:t>
            </a:r>
            <a:r>
              <a:rPr lang="en-US" baseline="0" dirty="0" smtClean="0"/>
              <a:t>at the storm center.  850-500 </a:t>
            </a:r>
            <a:r>
              <a:rPr lang="en-US" baseline="0" dirty="0" err="1" smtClean="0"/>
              <a:t>hPa</a:t>
            </a:r>
            <a:r>
              <a:rPr lang="en-US" baseline="0" dirty="0" smtClean="0"/>
              <a:t> wind shear is calculated in a 200 to 800 km annulus.  The </a:t>
            </a:r>
            <a:r>
              <a:rPr lang="en-US" baseline="0" dirty="0" smtClean="0"/>
              <a:t>Northerly </a:t>
            </a:r>
            <a:r>
              <a:rPr lang="en-US" baseline="0" dirty="0" smtClean="0"/>
              <a:t>winds are averaged over 500 km.    The PC4 value is a six hour average from available imagery prior to the onset of rapid weakening.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CEC01-6043-4373-88BF-95DFED79B5A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Means</a:t>
            </a:r>
            <a:r>
              <a:rPr lang="en-US" baseline="0" dirty="0" smtClean="0"/>
              <a:t> and standard deviations of each  sample is provided since data input to the discriminant analysis is first standardized.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CEC01-6043-4373-88BF-95DFED79B5A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 components are based on the CIR</a:t>
            </a:r>
            <a:r>
              <a:rPr lang="en-US" baseline="0" dirty="0" smtClean="0"/>
              <a:t>A/RAMMB Tropical Cyclone IR image </a:t>
            </a:r>
            <a:r>
              <a:rPr lang="en-US" baseline="0" dirty="0" smtClean="0"/>
              <a:t>archive 1995-2008.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CEC01-6043-4373-88BF-95DFED79B5A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 image examples of the RW</a:t>
            </a:r>
            <a:r>
              <a:rPr lang="en-US" baseline="0" dirty="0" smtClean="0"/>
              <a:t> cases 1995 to 1998.  Imagery shows the tendency for an eyewall to exist at the beginning of rapid weakening.  Roughly 2/3 of the cases have an indication of a warm central feature in the IR imagery.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CEC01-6043-4373-88BF-95DFED79B5A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are normalized weights.</a:t>
            </a:r>
            <a:r>
              <a:rPr lang="en-US" baseline="0" dirty="0" smtClean="0"/>
              <a:t>  The normalization is based on the sample means and standard deviations.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CEC01-6043-4373-88BF-95DFED79B5A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Eye</a:t>
            </a:r>
            <a:r>
              <a:rPr lang="en-US" baseline="0" dirty="0" smtClean="0"/>
              <a:t> collapse seems important to rapid weakening.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CEC01-6043-4373-88BF-95DFED79B5A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rammb_text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153912"/>
            <a:ext cx="1478585" cy="704088"/>
          </a:xfrm>
          <a:prstGeom prst="rect">
            <a:avLst/>
          </a:prstGeom>
        </p:spPr>
      </p:pic>
      <p:pic>
        <p:nvPicPr>
          <p:cNvPr id="12" name="Picture 11" descr="nesdis_banner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447800" y="6153912"/>
            <a:ext cx="6195968" cy="704088"/>
          </a:xfrm>
          <a:prstGeom prst="rect">
            <a:avLst/>
          </a:prstGeom>
        </p:spPr>
      </p:pic>
      <p:pic>
        <p:nvPicPr>
          <p:cNvPr id="10" name="Picture 9" descr="cira_text_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454189" y="6153912"/>
            <a:ext cx="1689811" cy="704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ammb_text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153912"/>
            <a:ext cx="1478585" cy="704088"/>
          </a:xfrm>
          <a:prstGeom prst="rect">
            <a:avLst/>
          </a:prstGeom>
        </p:spPr>
      </p:pic>
      <p:pic>
        <p:nvPicPr>
          <p:cNvPr id="8" name="Picture 7" descr="nesdis_banner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447800" y="6153912"/>
            <a:ext cx="6195968" cy="704088"/>
          </a:xfrm>
          <a:prstGeom prst="rect">
            <a:avLst/>
          </a:prstGeom>
        </p:spPr>
      </p:pic>
      <p:pic>
        <p:nvPicPr>
          <p:cNvPr id="9" name="Picture 8" descr="cira_text_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454189" y="6153912"/>
            <a:ext cx="1689811" cy="704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C51B1-E124-4426-9257-E7BB78FB2F1E}" type="datetimeFigureOut">
              <a:rPr lang="en-US" smtClean="0"/>
              <a:pPr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E4C0E-E21C-416D-A438-632F217804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21.gif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Rapidly Weakening of Non-Landfalling Hurricanes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John Knaff and Mark DeMaria</a:t>
            </a:r>
          </a:p>
          <a:p>
            <a:r>
              <a:rPr lang="en-US" dirty="0" smtClean="0"/>
              <a:t>NOAA/NESDIS</a:t>
            </a:r>
          </a:p>
          <a:p>
            <a:r>
              <a:rPr lang="en-US" dirty="0" smtClean="0"/>
              <a:t>Fort Collins, CO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 Principle Component</a:t>
            </a:r>
            <a:br>
              <a:rPr lang="en-US" dirty="0" smtClean="0"/>
            </a:br>
            <a:r>
              <a:rPr lang="en-US" dirty="0" smtClean="0"/>
              <a:t>Methodology</a:t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5" name="Content Placeholder 4" descr="EOF2_wt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81400" y="273051"/>
            <a:ext cx="5257800" cy="52895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Images are analyzed in a storm and direction relative manner</a:t>
            </a:r>
          </a:p>
          <a:p>
            <a:endParaRPr lang="en-US" sz="1800" dirty="0" smtClean="0"/>
          </a:p>
          <a:p>
            <a:r>
              <a:rPr lang="en-US" sz="1800" dirty="0" smtClean="0"/>
              <a:t>Storm motion is UPWARD</a:t>
            </a:r>
          </a:p>
          <a:p>
            <a:pPr>
              <a:buFont typeface="Arial" pitchFamily="34" charset="0"/>
              <a:buChar char="•"/>
            </a:pPr>
            <a:endParaRPr lang="en-US" sz="1800" dirty="0" smtClean="0"/>
          </a:p>
          <a:p>
            <a:r>
              <a:rPr lang="en-US" sz="1800" dirty="0" smtClean="0"/>
              <a:t>IR brightness temperatures are analyzed on a cylindrical grid (5 degrees by 4 km out to r=440 km)</a:t>
            </a:r>
          </a:p>
          <a:p>
            <a:endParaRPr lang="en-US" sz="1800" dirty="0" smtClean="0"/>
          </a:p>
          <a:p>
            <a:r>
              <a:rPr lang="en-US" sz="1800" dirty="0" smtClean="0"/>
              <a:t>Means are removed</a:t>
            </a:r>
          </a:p>
          <a:p>
            <a:endParaRPr lang="en-US" sz="1800" dirty="0" smtClean="0"/>
          </a:p>
          <a:p>
            <a:r>
              <a:rPr lang="en-US" sz="1800" dirty="0" smtClean="0"/>
              <a:t>And a standard EOF analysis is performed</a:t>
            </a:r>
            <a:endParaRPr lang="en-US" sz="18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3544094" y="2551906"/>
            <a:ext cx="16002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7200" y="5715000"/>
            <a:ext cx="4045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Spatial Weightings of EOF 4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114800" y="25146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motion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5257800" y="4724400"/>
            <a:ext cx="990600" cy="1588"/>
          </a:xfrm>
          <a:prstGeom prst="straightConnector1">
            <a:avLst/>
          </a:prstGeom>
          <a:ln w="38100">
            <a:solidFill>
              <a:srgbClr val="C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34000" y="43434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180 km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L0596_19962451145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762000"/>
            <a:ext cx="2438400" cy="1828800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0215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38200" y="2286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IR PC 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19400" y="1447800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η </a:t>
            </a:r>
            <a:r>
              <a:rPr lang="en-US" dirty="0" smtClean="0">
                <a:solidFill>
                  <a:srgbClr val="FF0000"/>
                </a:solidFill>
              </a:rPr>
              <a:t>=0.20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 = 1.0</a:t>
            </a:r>
            <a:endParaRPr lang="en-US" dirty="0"/>
          </a:p>
        </p:txBody>
      </p:sp>
      <p:pic>
        <p:nvPicPr>
          <p:cNvPr id="5" name="Picture 4" descr="AL0896_19962562215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5600" y="762000"/>
            <a:ext cx="24384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21336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EDOUARD 1996</a:t>
            </a:r>
            <a:endParaRPr lang="en-US" dirty="0"/>
          </a:p>
        </p:txBody>
      </p:sp>
      <p:pic>
        <p:nvPicPr>
          <p:cNvPr id="7" name="Picture 6" descr="AL0298_19982381145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2667000"/>
            <a:ext cx="2438400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0" y="396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BONNIE 1998</a:t>
            </a:r>
            <a:endParaRPr lang="en-US" dirty="0"/>
          </a:p>
        </p:txBody>
      </p:sp>
      <p:pic>
        <p:nvPicPr>
          <p:cNvPr id="9" name="Picture 8" descr="AL0797_19972522345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667000"/>
            <a:ext cx="2438400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3886200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ERIKA 1997</a:t>
            </a:r>
            <a:endParaRPr lang="en-US" dirty="0"/>
          </a:p>
        </p:txBody>
      </p:sp>
      <p:pic>
        <p:nvPicPr>
          <p:cNvPr id="11" name="Picture 10" descr="AL0798_19982622345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76800" y="2667000"/>
            <a:ext cx="2438400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6800" y="39624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GEORGES 1998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05600" y="2057400"/>
            <a:ext cx="20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HORTENSE 1996</a:t>
            </a:r>
            <a:endParaRPr lang="en-US" dirty="0"/>
          </a:p>
        </p:txBody>
      </p:sp>
      <p:pic>
        <p:nvPicPr>
          <p:cNvPr id="15" name="Picture 14" descr="AL0998_19982691145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495800"/>
            <a:ext cx="2438400" cy="1828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5791200"/>
            <a:ext cx="128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IVAN 1998</a:t>
            </a:r>
            <a:endParaRPr lang="en-US" dirty="0"/>
          </a:p>
        </p:txBody>
      </p:sp>
      <p:pic>
        <p:nvPicPr>
          <p:cNvPr id="18" name="Picture 17" descr="AL1198_19982692345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8400" y="4495800"/>
            <a:ext cx="243840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38400" y="58674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KARL1998</a:t>
            </a:r>
            <a:endParaRPr lang="en-US" dirty="0"/>
          </a:p>
        </p:txBody>
      </p:sp>
      <p:pic>
        <p:nvPicPr>
          <p:cNvPr id="20" name="Picture 19" descr="AL1398_199830023300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76800" y="4495800"/>
            <a:ext cx="2438400" cy="1828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29200" y="58674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MITCH 1998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Discriminant Function Weights</a:t>
            </a:r>
            <a:br>
              <a:rPr lang="en-US" dirty="0" smtClean="0"/>
            </a:br>
            <a:r>
              <a:rPr lang="en-US" dirty="0" smtClean="0"/>
              <a:t>(Positive values tend toward RW)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1" y="1601728"/>
            <a:ext cx="7925846" cy="460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Favorable for RW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Moderate or greater Vertical wind shear extending to the mid-levels ( &gt; 6 </a:t>
            </a:r>
            <a:r>
              <a:rPr lang="en-US" dirty="0" err="1" smtClean="0"/>
              <a:t>kt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Northerly flow at 200 </a:t>
            </a:r>
            <a:r>
              <a:rPr lang="en-US" dirty="0" err="1" smtClean="0"/>
              <a:t>hPa</a:t>
            </a:r>
            <a:endParaRPr lang="en-US" dirty="0" smtClean="0"/>
          </a:p>
          <a:p>
            <a:r>
              <a:rPr lang="en-US" dirty="0" smtClean="0"/>
              <a:t>Reduced SST/potential intensity (values less than 60 </a:t>
            </a:r>
            <a:r>
              <a:rPr lang="en-US" dirty="0" err="1" smtClean="0"/>
              <a:t>kt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Indicative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Often a warm central feature exists in the IR imagery</a:t>
            </a:r>
          </a:p>
          <a:p>
            <a:r>
              <a:rPr lang="en-US" dirty="0" smtClean="0"/>
              <a:t>Storm has often peaked or has begun to weaken.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53340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Rapid weakening often involves the collapse of the existing eyewall complex in an environment characterized by decreasing intensification potential/SST, increasing vertical wind shear and occasionally strong northerly flow.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76353"/>
            <a:ext cx="7914478" cy="482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Dependent Discriminant Frequencies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71800" y="251460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N=1797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24600" y="3124200"/>
            <a:ext cx="85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N=110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Dependent Probability Function</a:t>
            </a:r>
            <a:endParaRPr lang="en-US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303" y="1447800"/>
            <a:ext cx="753008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Dependent Reliability</a:t>
            </a:r>
            <a:endParaRPr lang="en-US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4192369" cy="363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6573" y="2057400"/>
            <a:ext cx="481742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95400"/>
            <a:ext cx="5715000" cy="519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Dependent Performance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18288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22860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33528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4343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17526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ROC Diagram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Examples: Hurricane George (1998)</a:t>
            </a:r>
            <a:endParaRPr lang="en-US" dirty="0"/>
          </a:p>
        </p:txBody>
      </p:sp>
      <p:pic>
        <p:nvPicPr>
          <p:cNvPr id="4" name="Content Placeholder 3" descr="George_RW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6034617" cy="4525963"/>
          </a:xfr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0" y="1524000"/>
          <a:ext cx="2819400" cy="344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762000"/>
                <a:gridCol w="838200"/>
              </a:tblGrid>
              <a:tr h="6064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Predictor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9/20  00 UTC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9/20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06</a:t>
                      </a:r>
                      <a:r>
                        <a:rPr lang="en-US" sz="1600" baseline="0" dirty="0" smtClean="0"/>
                        <a:t> UTC</a:t>
                      </a:r>
                      <a:endParaRPr lang="en-US" sz="1600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-5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SHRS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7.0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5.4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6064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200hPa</a:t>
                      </a:r>
                      <a:r>
                        <a:rPr lang="en-US" sz="1600" baseline="0" dirty="0" smtClean="0"/>
                        <a:t> North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-7.6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-13.3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IR</a:t>
                      </a:r>
                      <a:r>
                        <a:rPr lang="en-US" sz="1600" baseline="0" dirty="0" smtClean="0"/>
                        <a:t> PC 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2.6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1.5</a:t>
                      </a:r>
                    </a:p>
                  </a:txBody>
                  <a:tcPr/>
                </a:tc>
              </a:tr>
              <a:tr h="60648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Discriminant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2.2/ 21%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2.4/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23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53200" y="5638800"/>
            <a:ext cx="1851789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Positive factors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Negative factors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 Hurricane </a:t>
            </a:r>
            <a:r>
              <a:rPr lang="en-US" dirty="0" err="1" smtClean="0"/>
              <a:t>Lili</a:t>
            </a:r>
            <a:r>
              <a:rPr lang="en-US" dirty="0" smtClean="0"/>
              <a:t> (2002)</a:t>
            </a:r>
            <a:endParaRPr lang="en-US" dirty="0"/>
          </a:p>
        </p:txBody>
      </p:sp>
      <p:pic>
        <p:nvPicPr>
          <p:cNvPr id="4" name="Content Placeholder 3" descr="LILI_RW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6034617" cy="4525963"/>
          </a:xfr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0" y="1524000"/>
          <a:ext cx="1981200" cy="344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762000"/>
              </a:tblGrid>
              <a:tr h="6064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Predictor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10/2  12 UTC</a:t>
                      </a:r>
                      <a:endParaRPr lang="en-US" sz="1600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SHRS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5.5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6064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200hPa</a:t>
                      </a:r>
                      <a:r>
                        <a:rPr lang="en-US" sz="1600" baseline="0" dirty="0" smtClean="0"/>
                        <a:t> North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0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IR</a:t>
                      </a:r>
                      <a:r>
                        <a:rPr lang="en-US" sz="1600" baseline="0" dirty="0" smtClean="0"/>
                        <a:t> PC 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0648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Discriminant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0.5/ 6%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53200" y="5638800"/>
            <a:ext cx="1851789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Positive factors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Negative factors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“Actions” by “stakeholders” depend on the expected intensity of a tropical cyclone event.  </a:t>
            </a:r>
          </a:p>
          <a:p>
            <a:r>
              <a:rPr lang="en-US" dirty="0" smtClean="0"/>
              <a:t>Rapid changes in the forecast intensity are often poorly forecast by existing forecast models.</a:t>
            </a:r>
          </a:p>
          <a:p>
            <a:pPr lvl="1"/>
            <a:r>
              <a:rPr lang="en-US" dirty="0" smtClean="0"/>
              <a:t>Timing of events in numerical models</a:t>
            </a:r>
          </a:p>
          <a:p>
            <a:pPr lvl="1"/>
            <a:r>
              <a:rPr lang="en-US" dirty="0" smtClean="0"/>
              <a:t>Large magnitude changes in statistical models</a:t>
            </a:r>
          </a:p>
          <a:p>
            <a:r>
              <a:rPr lang="en-US" dirty="0" smtClean="0"/>
              <a:t>While there has been justified emphasis on the development of probabilistic  forecast tools for rapid intensification, similar tools do not exist for rapidly weakening events.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 Hurricane Felix (2007)</a:t>
            </a:r>
            <a:endParaRPr lang="en-US" dirty="0"/>
          </a:p>
        </p:txBody>
      </p:sp>
      <p:pic>
        <p:nvPicPr>
          <p:cNvPr id="4" name="Content Placeholder 3" descr="LILI_RW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6034617" cy="4525962"/>
          </a:xfr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0" y="1524000"/>
          <a:ext cx="1981200" cy="3224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762000"/>
              </a:tblGrid>
              <a:tr h="6064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Predictor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9/3 00 UTC</a:t>
                      </a:r>
                      <a:endParaRPr lang="en-US" sz="1600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35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6.2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SHRS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3.7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6064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200hPa</a:t>
                      </a:r>
                      <a:r>
                        <a:rPr lang="en-US" sz="1600" baseline="0" dirty="0" smtClean="0"/>
                        <a:t> North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-3.2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IR</a:t>
                      </a:r>
                      <a:r>
                        <a:rPr lang="en-US" sz="1600" baseline="0" dirty="0" smtClean="0"/>
                        <a:t> PC 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0.82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0648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Discriminant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0.99/ 9%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53200" y="5638800"/>
            <a:ext cx="1851789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Positive factors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Negative factors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Examples:  Hurricane Gustav (2008)</a:t>
            </a:r>
            <a:endParaRPr lang="en-US" dirty="0"/>
          </a:p>
        </p:txBody>
      </p:sp>
      <p:pic>
        <p:nvPicPr>
          <p:cNvPr id="4" name="Content Placeholder 3" descr="GUSTAV_RW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6034617" cy="4525963"/>
          </a:xfr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0" y="1524000"/>
          <a:ext cx="1981200" cy="344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762000"/>
              </a:tblGrid>
              <a:tr h="6064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Predictor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8/31 00 UTC</a:t>
                      </a:r>
                      <a:endParaRPr lang="en-US" sz="1600" dirty="0"/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-5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49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SHRS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6.7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064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200hPa</a:t>
                      </a:r>
                      <a:r>
                        <a:rPr lang="en-US" sz="1600" baseline="0" dirty="0" smtClean="0"/>
                        <a:t> North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0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513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IR</a:t>
                      </a:r>
                      <a:r>
                        <a:rPr lang="en-US" sz="1600" baseline="0" dirty="0" smtClean="0"/>
                        <a:t> PC 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0648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Discriminant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0.69/ 7%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53200" y="5638800"/>
            <a:ext cx="1851789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Positive factors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Negative factors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</a:t>
            </a:r>
            <a:r>
              <a:rPr lang="en-US" dirty="0" smtClean="0"/>
              <a:t>simple rapid </a:t>
            </a:r>
            <a:r>
              <a:rPr lang="en-US" dirty="0" smtClean="0"/>
              <a:t>w</a:t>
            </a:r>
            <a:r>
              <a:rPr lang="en-US" dirty="0" smtClean="0"/>
              <a:t>eakening </a:t>
            </a:r>
            <a:r>
              <a:rPr lang="en-US" dirty="0" smtClean="0"/>
              <a:t>d</a:t>
            </a:r>
            <a:r>
              <a:rPr lang="en-US" dirty="0" smtClean="0"/>
              <a:t>efinition </a:t>
            </a:r>
            <a:r>
              <a:rPr lang="en-US" dirty="0" smtClean="0"/>
              <a:t>was developed for the Atlantic</a:t>
            </a:r>
          </a:p>
          <a:p>
            <a:r>
              <a:rPr lang="en-US" dirty="0" smtClean="0"/>
              <a:t>Using that definition  and a archive of satellite and environmental data, a probabilistic  </a:t>
            </a:r>
            <a:r>
              <a:rPr lang="en-US" dirty="0" smtClean="0"/>
              <a:t>rapid </a:t>
            </a:r>
            <a:r>
              <a:rPr lang="en-US" dirty="0" smtClean="0"/>
              <a:t>w</a:t>
            </a:r>
            <a:r>
              <a:rPr lang="en-US" dirty="0" smtClean="0"/>
              <a:t>eakening </a:t>
            </a:r>
            <a:r>
              <a:rPr lang="en-US" dirty="0" smtClean="0"/>
              <a:t>forecast method has been developed </a:t>
            </a:r>
          </a:p>
          <a:p>
            <a:r>
              <a:rPr lang="en-US" dirty="0" smtClean="0"/>
              <a:t>Dependent results suggest that the hit rate could be about 3 times the false alarm rate using a conditional probability close to 7%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 on this preliminary study</a:t>
            </a:r>
          </a:p>
          <a:p>
            <a:pPr lvl="1"/>
            <a:r>
              <a:rPr lang="en-US" dirty="0" smtClean="0"/>
              <a:t>Improved use of TPW</a:t>
            </a:r>
          </a:p>
          <a:p>
            <a:pPr lvl="1"/>
            <a:r>
              <a:rPr lang="en-US" dirty="0" smtClean="0"/>
              <a:t>Different RW definitions</a:t>
            </a:r>
          </a:p>
          <a:p>
            <a:pPr lvl="1"/>
            <a:r>
              <a:rPr lang="en-US" dirty="0" smtClean="0"/>
              <a:t>Different scaling of inputs</a:t>
            </a:r>
          </a:p>
          <a:p>
            <a:pPr lvl="1"/>
            <a:r>
              <a:rPr lang="en-US" dirty="0" smtClean="0"/>
              <a:t>Pre-screening of developmental data.</a:t>
            </a:r>
          </a:p>
          <a:p>
            <a:r>
              <a:rPr lang="en-US" dirty="0" smtClean="0"/>
              <a:t>Independent test on 2009</a:t>
            </a:r>
          </a:p>
          <a:p>
            <a:r>
              <a:rPr lang="en-US" dirty="0" smtClean="0"/>
              <a:t>Apply a similar approach for identifying extra-tropical transition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Hurricane Lili (2002)</a:t>
            </a:r>
            <a:endParaRPr lang="en-US" dirty="0"/>
          </a:p>
        </p:txBody>
      </p:sp>
      <p:pic>
        <p:nvPicPr>
          <p:cNvPr id="4" name="Content Placeholder 3" descr="LILI_RW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Develop a straw man definition for 24-h rapid weakening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Identify conditions related to rapid weakening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Storm State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Satellite presentation (IR, TPW)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Forecasts of environmental conditions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Using those conditions, perform a linear discriminant analysis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Using the dependent discriminant function develop a probabilistic rapid weakening guidance tool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Definition: Atlantic (1982-2008, allow maximum of 3h over land)</a:t>
            </a:r>
            <a:endParaRPr lang="en-US" dirty="0"/>
          </a:p>
        </p:txBody>
      </p:sp>
      <p:pic>
        <p:nvPicPr>
          <p:cNvPr id="8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298" y="1600200"/>
            <a:ext cx="76854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Linear Discriminant Analysis vs. Principle Component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37338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LDA (linear discriminant analysis) is an example of  a dimensionality reduction technique</a:t>
            </a:r>
          </a:p>
          <a:p>
            <a:pPr lvl="1"/>
            <a:r>
              <a:rPr lang="en-US" sz="1600" dirty="0" smtClean="0"/>
              <a:t>Other examples include principle component analysis (PCA or EOF)</a:t>
            </a:r>
          </a:p>
          <a:p>
            <a:r>
              <a:rPr lang="en-US" sz="2000" dirty="0" smtClean="0"/>
              <a:t>LDA seeks vectors that best describe the differences between classes after projection. </a:t>
            </a:r>
          </a:p>
          <a:p>
            <a:r>
              <a:rPr lang="en-US" sz="2000" dirty="0" smtClean="0"/>
              <a:t>The discriminant function is a new variable created by the linear combination of input variables that maximize class differences.</a:t>
            </a:r>
          </a:p>
          <a:p>
            <a:r>
              <a:rPr lang="en-US" sz="2000" dirty="0" smtClean="0"/>
              <a:t>Principle components are new variables  created from linear combination of the input variables that best describe the data.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5" name="Content Placeholder 4" descr="pca_lda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1001" y="1621748"/>
            <a:ext cx="4870248" cy="3829022"/>
          </a:xfrm>
        </p:spPr>
      </p:pic>
      <p:sp>
        <p:nvSpPr>
          <p:cNvPr id="6" name="TextBox 5"/>
          <p:cNvSpPr txBox="1"/>
          <p:nvPr/>
        </p:nvSpPr>
        <p:spPr>
          <a:xfrm rot="1457369">
            <a:off x="4968253" y="247555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LDA vector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7841332">
            <a:off x="5159792" y="4068614"/>
            <a:ext cx="133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99"/>
                </a:solidFill>
              </a:rPr>
              <a:t>PCA vector</a:t>
            </a:r>
            <a:endParaRPr lang="en-US" dirty="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58200" cy="6413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Dependent Dataset (1995-2008)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1" y="1447800"/>
            <a:ext cx="2590800" cy="4691063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Non-Rapid Weakening</a:t>
            </a:r>
          </a:p>
          <a:p>
            <a:r>
              <a:rPr lang="en-US" sz="2000" dirty="0" smtClean="0"/>
              <a:t>1797 cases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Rapid Weakening</a:t>
            </a:r>
          </a:p>
          <a:p>
            <a:r>
              <a:rPr lang="en-US" sz="2000" dirty="0" smtClean="0"/>
              <a:t>110 cases</a:t>
            </a:r>
          </a:p>
          <a:p>
            <a:endParaRPr lang="en-US" sz="2000" dirty="0" smtClean="0"/>
          </a:p>
          <a:p>
            <a:r>
              <a:rPr lang="en-US" sz="2000" dirty="0" smtClean="0"/>
              <a:t>SHIPS developmental dataset with IR predictors is used as the dependent dataset</a:t>
            </a:r>
            <a:endParaRPr lang="en-US" sz="2000" dirty="0"/>
          </a:p>
        </p:txBody>
      </p:sp>
      <p:pic>
        <p:nvPicPr>
          <p:cNvPr id="8" name="Picture 7" descr="RW_poin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1" y="1389023"/>
            <a:ext cx="6172199" cy="472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Important (5) Discriminators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Conditions (t=0)	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12-intensity change (persistence)</a:t>
            </a:r>
          </a:p>
          <a:p>
            <a:pPr marL="457200" indent="-457200"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US" sz="2000" dirty="0" smtClean="0"/>
              <a:t>Storm &amp; Direction Relative IR Principle Component  #4  (8.4%) – warm central feature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Forecasted Quantities (0-24h)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Potential intensity (empirical on SST along TC track)</a:t>
            </a:r>
          </a:p>
          <a:p>
            <a:pPr>
              <a:buNone/>
            </a:pPr>
            <a:r>
              <a:rPr lang="en-US" sz="2000" dirty="0" smtClean="0"/>
              <a:t>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000" dirty="0" smtClean="0"/>
              <a:t>850 to 500-hPa wind shear</a:t>
            </a:r>
          </a:p>
          <a:p>
            <a:pPr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en-US" sz="2000" dirty="0" smtClean="0"/>
              <a:t>200-hPa Northerly winds</a:t>
            </a:r>
          </a:p>
          <a:p>
            <a:pPr>
              <a:buNone/>
            </a:pPr>
            <a:endParaRPr lang="en-US" sz="2000" dirty="0" smtClean="0"/>
          </a:p>
          <a:p>
            <a:pPr marL="457200" indent="-45720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6600" y="3505200"/>
            <a:ext cx="45974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45974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6600" y="0"/>
            <a:ext cx="45974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5974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762000" y="152400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Persistence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1524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Intensity Potential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365760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850-500 </a:t>
            </a:r>
            <a:r>
              <a:rPr lang="en-US" dirty="0" err="1" smtClean="0">
                <a:solidFill>
                  <a:srgbClr val="FF0000"/>
                </a:solidFill>
              </a:rPr>
              <a:t>hPa</a:t>
            </a:r>
            <a:r>
              <a:rPr lang="en-US" dirty="0" smtClean="0">
                <a:solidFill>
                  <a:srgbClr val="FF0000"/>
                </a:solidFill>
              </a:rPr>
              <a:t> Shear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36576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 </a:t>
            </a:r>
            <a:r>
              <a:rPr lang="en-US" dirty="0" err="1" smtClean="0">
                <a:solidFill>
                  <a:srgbClr val="FF0000"/>
                </a:solidFill>
              </a:rPr>
              <a:t>hPa</a:t>
            </a:r>
            <a:r>
              <a:rPr lang="en-US" dirty="0" smtClean="0">
                <a:solidFill>
                  <a:srgbClr val="FF0000"/>
                </a:solidFill>
              </a:rPr>
              <a:t> Northerly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371600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η </a:t>
            </a:r>
            <a:r>
              <a:rPr lang="en-US" dirty="0" smtClean="0">
                <a:solidFill>
                  <a:srgbClr val="FF0000"/>
                </a:solidFill>
              </a:rPr>
              <a:t>=1.76 </a:t>
            </a:r>
            <a:r>
              <a:rPr lang="en-US" dirty="0" err="1" smtClean="0">
                <a:solidFill>
                  <a:srgbClr val="FF0000"/>
                </a:solidFill>
              </a:rPr>
              <a:t>kt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 = 6.25 </a:t>
            </a:r>
            <a:r>
              <a:rPr lang="en-US" dirty="0" err="1" smtClean="0">
                <a:solidFill>
                  <a:srgbClr val="FF0000"/>
                </a:solidFill>
              </a:rPr>
              <a:t>kt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010400" y="1371600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η </a:t>
            </a:r>
            <a:r>
              <a:rPr lang="en-US" dirty="0" smtClean="0">
                <a:solidFill>
                  <a:srgbClr val="FF0000"/>
                </a:solidFill>
              </a:rPr>
              <a:t>=62 .1kt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 = 28.6kt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8400" y="4953000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η </a:t>
            </a:r>
            <a:r>
              <a:rPr lang="en-US" dirty="0" smtClean="0">
                <a:solidFill>
                  <a:srgbClr val="FF0000"/>
                </a:solidFill>
              </a:rPr>
              <a:t>=6.4 </a:t>
            </a:r>
            <a:r>
              <a:rPr lang="en-US" dirty="0" err="1" smtClean="0">
                <a:solidFill>
                  <a:srgbClr val="FF0000"/>
                </a:solidFill>
              </a:rPr>
              <a:t>kt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 = 3.2 </a:t>
            </a:r>
            <a:r>
              <a:rPr lang="en-US" dirty="0" err="1" smtClean="0">
                <a:solidFill>
                  <a:srgbClr val="FF0000"/>
                </a:solidFill>
              </a:rPr>
              <a:t>kt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334000" y="4572000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η </a:t>
            </a:r>
            <a:r>
              <a:rPr lang="en-US" dirty="0" smtClean="0">
                <a:solidFill>
                  <a:srgbClr val="FF0000"/>
                </a:solidFill>
              </a:rPr>
              <a:t>=-2.0 </a:t>
            </a:r>
            <a:r>
              <a:rPr lang="en-US" dirty="0" err="1" smtClean="0">
                <a:solidFill>
                  <a:srgbClr val="FF0000"/>
                </a:solidFill>
              </a:rPr>
              <a:t>kt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 = 5.3 </a:t>
            </a:r>
            <a:r>
              <a:rPr lang="en-US" dirty="0" err="1" smtClean="0">
                <a:solidFill>
                  <a:srgbClr val="FF0000"/>
                </a:solidFill>
              </a:rPr>
              <a:t>kt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M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RAMMB</Template>
  <TotalTime>6099</TotalTime>
  <Words>1103</Words>
  <Application>Microsoft Office PowerPoint</Application>
  <PresentationFormat>On-screen Show (4:3)</PresentationFormat>
  <Paragraphs>219</Paragraphs>
  <Slides>24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RAMMB</vt:lpstr>
      <vt:lpstr>Rapidly Weakening of Non-Landfalling Hurricanes</vt:lpstr>
      <vt:lpstr>Motivation</vt:lpstr>
      <vt:lpstr>Examples: Hurricane Lili (2002)</vt:lpstr>
      <vt:lpstr>Methodology</vt:lpstr>
      <vt:lpstr>Definition: Atlantic (1982-2008, allow maximum of 3h over land)</vt:lpstr>
      <vt:lpstr>Linear Discriminant Analysis vs. Principle Component Analysis</vt:lpstr>
      <vt:lpstr>Dependent Dataset (1995-2008)</vt:lpstr>
      <vt:lpstr>Most Important (5) Discriminators</vt:lpstr>
      <vt:lpstr>Slide 9</vt:lpstr>
      <vt:lpstr>IR Principle Component Methodology  </vt:lpstr>
      <vt:lpstr>Slide 11</vt:lpstr>
      <vt:lpstr>Discriminant Function Weights (Positive values tend toward RW)</vt:lpstr>
      <vt:lpstr>Interpretation</vt:lpstr>
      <vt:lpstr>Dependent Discriminant Frequencies</vt:lpstr>
      <vt:lpstr>Dependent Probability Function</vt:lpstr>
      <vt:lpstr>Dependent Reliability</vt:lpstr>
      <vt:lpstr>Dependent Performance</vt:lpstr>
      <vt:lpstr>Examples: Hurricane George (1998)</vt:lpstr>
      <vt:lpstr>Examples: Hurricane Lili (2002)</vt:lpstr>
      <vt:lpstr>Examples: Hurricane Felix (2007)</vt:lpstr>
      <vt:lpstr>Examples:  Hurricane Gustav (2008)</vt:lpstr>
      <vt:lpstr>Summary</vt:lpstr>
      <vt:lpstr>Future Work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Rapidly weakening of non-landfalling hurricanes</dc:title>
  <dc:creator>knaff</dc:creator>
  <cp:lastModifiedBy>knaff</cp:lastModifiedBy>
  <cp:revision>396</cp:revision>
  <dcterms:created xsi:type="dcterms:W3CDTF">2010-02-02T21:24:52Z</dcterms:created>
  <dcterms:modified xsi:type="dcterms:W3CDTF">2010-03-03T12:32:56Z</dcterms:modified>
</cp:coreProperties>
</file>