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6"/>
  </p:notesMasterIdLst>
  <p:handoutMasterIdLst>
    <p:handoutMasterId r:id="rId17"/>
  </p:handoutMasterIdLst>
  <p:sldIdLst>
    <p:sldId id="522" r:id="rId2"/>
    <p:sldId id="528" r:id="rId3"/>
    <p:sldId id="527" r:id="rId4"/>
    <p:sldId id="452" r:id="rId5"/>
    <p:sldId id="454" r:id="rId6"/>
    <p:sldId id="524" r:id="rId7"/>
    <p:sldId id="453" r:id="rId8"/>
    <p:sldId id="525" r:id="rId9"/>
    <p:sldId id="446" r:id="rId10"/>
    <p:sldId id="447" r:id="rId11"/>
    <p:sldId id="448" r:id="rId12"/>
    <p:sldId id="534" r:id="rId13"/>
    <p:sldId id="537" r:id="rId14"/>
    <p:sldId id="538" r:id="rId15"/>
  </p:sldIdLst>
  <p:sldSz cx="9144000" cy="6858000" type="screen4x3"/>
  <p:notesSz cx="6934200" cy="9232900"/>
  <p:defaultTextStyle>
    <a:defPPr>
      <a:defRPr lang="en-US"/>
    </a:defPPr>
    <a:lvl1pPr algn="l" rtl="0" fontAlgn="base">
      <a:spcBef>
        <a:spcPct val="0"/>
      </a:spcBef>
      <a:spcAft>
        <a:spcPct val="0"/>
      </a:spcAft>
      <a:defRPr sz="2400" kern="1200">
        <a:solidFill>
          <a:srgbClr val="FFFF00"/>
        </a:solidFill>
        <a:latin typeface="Times New Roman" pitchFamily="18" charset="0"/>
        <a:ea typeface="+mn-ea"/>
        <a:cs typeface="+mn-cs"/>
      </a:defRPr>
    </a:lvl1pPr>
    <a:lvl2pPr marL="457200" algn="l" rtl="0" fontAlgn="base">
      <a:spcBef>
        <a:spcPct val="0"/>
      </a:spcBef>
      <a:spcAft>
        <a:spcPct val="0"/>
      </a:spcAft>
      <a:defRPr sz="2400" kern="1200">
        <a:solidFill>
          <a:srgbClr val="FFFF00"/>
        </a:solidFill>
        <a:latin typeface="Times New Roman" pitchFamily="18" charset="0"/>
        <a:ea typeface="+mn-ea"/>
        <a:cs typeface="+mn-cs"/>
      </a:defRPr>
    </a:lvl2pPr>
    <a:lvl3pPr marL="914400" algn="l" rtl="0" fontAlgn="base">
      <a:spcBef>
        <a:spcPct val="0"/>
      </a:spcBef>
      <a:spcAft>
        <a:spcPct val="0"/>
      </a:spcAft>
      <a:defRPr sz="2400" kern="1200">
        <a:solidFill>
          <a:srgbClr val="FFFF00"/>
        </a:solidFill>
        <a:latin typeface="Times New Roman" pitchFamily="18" charset="0"/>
        <a:ea typeface="+mn-ea"/>
        <a:cs typeface="+mn-cs"/>
      </a:defRPr>
    </a:lvl3pPr>
    <a:lvl4pPr marL="1371600" algn="l" rtl="0" fontAlgn="base">
      <a:spcBef>
        <a:spcPct val="0"/>
      </a:spcBef>
      <a:spcAft>
        <a:spcPct val="0"/>
      </a:spcAft>
      <a:defRPr sz="2400" kern="1200">
        <a:solidFill>
          <a:srgbClr val="FFFF00"/>
        </a:solidFill>
        <a:latin typeface="Times New Roman" pitchFamily="18" charset="0"/>
        <a:ea typeface="+mn-ea"/>
        <a:cs typeface="+mn-cs"/>
      </a:defRPr>
    </a:lvl4pPr>
    <a:lvl5pPr marL="1828800" algn="l" rtl="0" fontAlgn="base">
      <a:spcBef>
        <a:spcPct val="0"/>
      </a:spcBef>
      <a:spcAft>
        <a:spcPct val="0"/>
      </a:spcAft>
      <a:defRPr sz="2400" kern="1200">
        <a:solidFill>
          <a:srgbClr val="FFFF00"/>
        </a:solidFill>
        <a:latin typeface="Times New Roman" pitchFamily="18" charset="0"/>
        <a:ea typeface="+mn-ea"/>
        <a:cs typeface="+mn-cs"/>
      </a:defRPr>
    </a:lvl5pPr>
    <a:lvl6pPr marL="2286000" algn="l" defTabSz="914400" rtl="0" eaLnBrk="1" latinLnBrk="0" hangingPunct="1">
      <a:defRPr sz="2400" kern="1200">
        <a:solidFill>
          <a:srgbClr val="FFFF00"/>
        </a:solidFill>
        <a:latin typeface="Times New Roman" pitchFamily="18" charset="0"/>
        <a:ea typeface="+mn-ea"/>
        <a:cs typeface="+mn-cs"/>
      </a:defRPr>
    </a:lvl6pPr>
    <a:lvl7pPr marL="2743200" algn="l" defTabSz="914400" rtl="0" eaLnBrk="1" latinLnBrk="0" hangingPunct="1">
      <a:defRPr sz="2400" kern="1200">
        <a:solidFill>
          <a:srgbClr val="FFFF00"/>
        </a:solidFill>
        <a:latin typeface="Times New Roman" pitchFamily="18" charset="0"/>
        <a:ea typeface="+mn-ea"/>
        <a:cs typeface="+mn-cs"/>
      </a:defRPr>
    </a:lvl7pPr>
    <a:lvl8pPr marL="3200400" algn="l" defTabSz="914400" rtl="0" eaLnBrk="1" latinLnBrk="0" hangingPunct="1">
      <a:defRPr sz="2400" kern="1200">
        <a:solidFill>
          <a:srgbClr val="FFFF00"/>
        </a:solidFill>
        <a:latin typeface="Times New Roman" pitchFamily="18" charset="0"/>
        <a:ea typeface="+mn-ea"/>
        <a:cs typeface="+mn-cs"/>
      </a:defRPr>
    </a:lvl8pPr>
    <a:lvl9pPr marL="3657600" algn="l" defTabSz="914400" rtl="0" eaLnBrk="1" latinLnBrk="0" hangingPunct="1">
      <a:defRPr sz="2400"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66FF"/>
    <a:srgbClr val="FFFFFF"/>
    <a:srgbClr val="6699FF"/>
    <a:srgbClr val="FFCC99"/>
    <a:srgbClr val="CCFFFF"/>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611" autoAdjust="0"/>
    <p:restoredTop sz="94627" autoAdjust="0"/>
  </p:normalViewPr>
  <p:slideViewPr>
    <p:cSldViewPr>
      <p:cViewPr varScale="1">
        <p:scale>
          <a:sx n="70" d="100"/>
          <a:sy n="70" d="100"/>
        </p:scale>
        <p:origin x="-3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005138" cy="461963"/>
          </a:xfrm>
          <a:prstGeom prst="rect">
            <a:avLst/>
          </a:prstGeom>
          <a:noFill/>
          <a:ln w="9525">
            <a:noFill/>
            <a:miter lim="800000"/>
            <a:headEnd/>
            <a:tailEnd/>
          </a:ln>
        </p:spPr>
        <p:txBody>
          <a:bodyPr vert="horz" wrap="square" lIns="91363" tIns="45681" rIns="91363" bIns="45681"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58051"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p:spPr>
        <p:txBody>
          <a:bodyPr vert="horz" wrap="square" lIns="91363" tIns="45681" rIns="91363" bIns="45681"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258052"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p:spPr>
        <p:txBody>
          <a:bodyPr vert="horz" wrap="square" lIns="91363" tIns="45681" rIns="91363" bIns="45681"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58053"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p:spPr>
        <p:txBody>
          <a:bodyPr vert="horz" wrap="square" lIns="91363" tIns="45681" rIns="91363" bIns="45681" numCol="1" anchor="b" anchorCtr="0" compatLnSpc="1">
            <a:prstTxWarp prst="textNoShape">
              <a:avLst/>
            </a:prstTxWarp>
          </a:bodyPr>
          <a:lstStyle>
            <a:lvl1pPr algn="r" eaLnBrk="0" hangingPunct="0">
              <a:defRPr sz="1200">
                <a:solidFill>
                  <a:schemeClr val="tx1"/>
                </a:solidFill>
              </a:defRPr>
            </a:lvl1pPr>
          </a:lstStyle>
          <a:p>
            <a:pPr>
              <a:defRPr/>
            </a:pPr>
            <a:fld id="{A420EA6F-F9CC-414D-BF30-FBC9C2A6E17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05138" cy="461963"/>
          </a:xfrm>
          <a:prstGeom prst="rect">
            <a:avLst/>
          </a:prstGeom>
          <a:noFill/>
          <a:ln w="9525">
            <a:noFill/>
            <a:miter lim="800000"/>
            <a:headEnd/>
            <a:tailEnd/>
          </a:ln>
        </p:spPr>
        <p:txBody>
          <a:bodyPr vert="horz" wrap="square" lIns="91363" tIns="45681" rIns="91363" bIns="45681"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15363" name="Rectangle 3"/>
          <p:cNvSpPr>
            <a:spLocks noGrp="1" noChangeArrowheads="1"/>
          </p:cNvSpPr>
          <p:nvPr>
            <p:ph type="dt" idx="1"/>
          </p:nvPr>
        </p:nvSpPr>
        <p:spPr bwMode="auto">
          <a:xfrm>
            <a:off x="3927475" y="0"/>
            <a:ext cx="3005138" cy="461963"/>
          </a:xfrm>
          <a:prstGeom prst="rect">
            <a:avLst/>
          </a:prstGeom>
          <a:noFill/>
          <a:ln w="9525">
            <a:noFill/>
            <a:miter lim="800000"/>
            <a:headEnd/>
            <a:tailEnd/>
          </a:ln>
        </p:spPr>
        <p:txBody>
          <a:bodyPr vert="horz" wrap="square" lIns="91363" tIns="45681" rIns="91363" bIns="45681"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93738" y="4386263"/>
            <a:ext cx="5548312" cy="4154487"/>
          </a:xfrm>
          <a:prstGeom prst="rect">
            <a:avLst/>
          </a:prstGeom>
          <a:noFill/>
          <a:ln w="9525">
            <a:noFill/>
            <a:miter lim="800000"/>
            <a:headEnd/>
            <a:tailEnd/>
          </a:ln>
        </p:spPr>
        <p:txBody>
          <a:bodyPr vert="horz" wrap="square" lIns="91363" tIns="45681" rIns="91363" bIns="456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p:spPr>
        <p:txBody>
          <a:bodyPr vert="horz" wrap="square" lIns="91363" tIns="45681" rIns="91363" bIns="45681"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15367"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p:spPr>
        <p:txBody>
          <a:bodyPr vert="horz" wrap="square" lIns="91363" tIns="45681" rIns="91363" bIns="45681" numCol="1" anchor="b" anchorCtr="0" compatLnSpc="1">
            <a:prstTxWarp prst="textNoShape">
              <a:avLst/>
            </a:prstTxWarp>
          </a:bodyPr>
          <a:lstStyle>
            <a:lvl1pPr algn="r" eaLnBrk="0" hangingPunct="0">
              <a:defRPr sz="1200">
                <a:solidFill>
                  <a:schemeClr val="tx1"/>
                </a:solidFill>
              </a:defRPr>
            </a:lvl1pPr>
          </a:lstStyle>
          <a:p>
            <a:pPr>
              <a:defRPr/>
            </a:pPr>
            <a:fld id="{730CED00-8A28-47F3-9A66-6B553C92FA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0C7EE460-9BBF-4A7F-B415-7DFB116A5A24}" type="slidenum">
              <a:rPr lang="en-US" smtClean="0"/>
              <a:pPr/>
              <a:t>1</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04A8C08D-90EC-40D1-B790-DE56E5BB96E7}" type="slidenum">
              <a:rPr lang="en-US" smtClean="0"/>
              <a:pPr/>
              <a:t>10</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01D9945-073D-4544-987D-DD821B6D06EF}" type="slidenum">
              <a:rPr lang="en-US" smtClean="0"/>
              <a:pPr/>
              <a:t>11</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9B0F0BE1-FAA4-478E-AB1E-B132A8F3ACDC}" type="slidenum">
              <a:rPr lang="en-US" smtClean="0"/>
              <a:pPr/>
              <a:t>12</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27475" y="8769350"/>
            <a:ext cx="3005138" cy="461963"/>
          </a:xfrm>
          <a:prstGeom prst="rect">
            <a:avLst/>
          </a:prstGeom>
          <a:noFill/>
          <a:ln w="9525">
            <a:noFill/>
            <a:miter lim="800000"/>
            <a:headEnd/>
            <a:tailEnd/>
          </a:ln>
        </p:spPr>
        <p:txBody>
          <a:bodyPr lIns="91363" tIns="45681" rIns="91363" bIns="45681" anchor="b"/>
          <a:lstStyle/>
          <a:p>
            <a:pPr algn="r" eaLnBrk="0" hangingPunct="0"/>
            <a:fld id="{F2349ADA-56F9-4C0C-AC3A-B89386EBCD68}" type="slidenum">
              <a:rPr lang="en-US" sz="1200">
                <a:solidFill>
                  <a:schemeClr val="tx1"/>
                </a:solidFill>
              </a:rPr>
              <a:pPr algn="r" eaLnBrk="0" hangingPunct="0"/>
              <a:t>13</a:t>
            </a:fld>
            <a:endParaRPr lang="en-US" sz="120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27475" y="8769350"/>
            <a:ext cx="3005138" cy="461963"/>
          </a:xfrm>
          <a:prstGeom prst="rect">
            <a:avLst/>
          </a:prstGeom>
          <a:noFill/>
          <a:ln w="9525">
            <a:noFill/>
            <a:miter lim="800000"/>
            <a:headEnd/>
            <a:tailEnd/>
          </a:ln>
        </p:spPr>
        <p:txBody>
          <a:bodyPr lIns="91363" tIns="45681" rIns="91363" bIns="45681" anchor="b"/>
          <a:lstStyle/>
          <a:p>
            <a:pPr algn="r" eaLnBrk="0" hangingPunct="0"/>
            <a:fld id="{5E0EE060-BE7E-4FDE-BF5E-2E0BE5EBE79B}" type="slidenum">
              <a:rPr lang="en-US" sz="1200">
                <a:solidFill>
                  <a:schemeClr val="tx1"/>
                </a:solidFill>
              </a:rPr>
              <a:pPr algn="r" eaLnBrk="0" hangingPunct="0"/>
              <a:t>14</a:t>
            </a:fld>
            <a:endParaRPr lang="en-US"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a:spLocks noGrp="1"/>
          </p:cNvSpPr>
          <p:nvPr>
            <p:ph type="sldNum" sz="quarter" idx="5"/>
          </p:nvPr>
        </p:nvSpPr>
        <p:spPr>
          <a:noFill/>
        </p:spPr>
        <p:txBody>
          <a:bodyPr/>
          <a:lstStyle/>
          <a:p>
            <a:fld id="{D86863E1-9D44-41C7-8FE4-5EDAB567414F}"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44013C49-5D3D-473F-8654-00A03591FED4}" type="slidenum">
              <a:rPr lang="en-US" smtClean="0"/>
              <a:pPr/>
              <a:t>3</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49DFE5F3-BCCB-4C68-89ED-70EB42D9D4F2}" type="slidenum">
              <a:rPr lang="en-US" smtClean="0"/>
              <a:pPr/>
              <a:t>4</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A6CC882F-FE27-4B3E-8C07-56576E424979}" type="slidenum">
              <a:rPr lang="en-US" smtClean="0"/>
              <a:pPr/>
              <a:t>5</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CC2BB808-3CF4-4230-B5EC-7AC3FF28464B}" type="slidenum">
              <a:rPr lang="en-US" smtClean="0"/>
              <a:pPr/>
              <a:t>6</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849C9D9-3162-4447-B99C-9554BA4990A0}" type="slidenum">
              <a:rPr lang="en-US" smtClean="0"/>
              <a:pPr/>
              <a:t>7</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9F702C1-7B3A-487D-847D-C279D71E55A4}" type="slidenum">
              <a:rPr lang="en-US" smtClean="0"/>
              <a:pPr/>
              <a:t>8</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EF47C4C2-02A5-4EBF-A19D-5F96833226D3}" type="slidenum">
              <a:rPr lang="en-US" smtClean="0"/>
              <a:pPr/>
              <a:t>9</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693738" y="4386263"/>
            <a:ext cx="5546725" cy="4154487"/>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FD641-1634-434F-9ED3-3FCF91731A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67254-9B65-46E7-8244-A4136C1D33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0291B0-BA47-4FF0-8CBE-40D83C8EF5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0CCA7E-5029-4AE4-A8E0-67649FB4ED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E523C1-F6E5-4EE9-AB30-EA5E684F38C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4A2447-C40A-4700-BF18-03872970B99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0FC5BC-49B4-4289-993D-2E784E585E4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73D9C-0FF5-49E4-8FBD-019708E0A3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77C74-947F-4595-BDCF-D9E6C71D7B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FC1E1A-A476-4CBB-90D2-D382826983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499434-B09D-4411-9C49-C45AD9ED11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1AD892-E658-4E5C-BBAC-4875CC9154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2D9722-BA9B-42CA-AE42-04822EDF09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BF8175-FDF2-4E9B-851D-DC6D149A59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B5972F-CA0F-4EA6-835F-8D9BE8D181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8A3CDD-DFCC-45CA-B370-D4F24086A0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defRPr>
            </a:lvl1pPr>
          </a:lstStyle>
          <a:p>
            <a:pPr>
              <a:defRPr/>
            </a:pPr>
            <a:endParaRPr lang="en-US"/>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a:solidFill>
                  <a:schemeClr val="tx1"/>
                </a:solidFill>
              </a:defRPr>
            </a:lvl1pPr>
          </a:lstStyle>
          <a:p>
            <a:pPr>
              <a:defRPr/>
            </a:pPr>
            <a:endParaRPr lang="en-US"/>
          </a:p>
        </p:txBody>
      </p:sp>
      <p:sp>
        <p:nvSpPr>
          <p:cNvPr id="174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chemeClr val="tx1"/>
                </a:solidFill>
              </a:defRPr>
            </a:lvl1pPr>
          </a:lstStyle>
          <a:p>
            <a:pPr>
              <a:defRPr/>
            </a:pPr>
            <a:fld id="{AB25A8A9-EEC3-41CA-B279-B724C7F6E3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cstate="print">
            <a:lum contrast="-56000"/>
          </a:blip>
          <a:srcRect/>
          <a:stretch>
            <a:fillRect/>
          </a:stretch>
        </p:blipFill>
        <p:spPr bwMode="auto">
          <a:xfrm>
            <a:off x="0" y="-304800"/>
            <a:ext cx="9144000" cy="8072438"/>
          </a:xfrm>
          <a:prstGeom prst="rect">
            <a:avLst/>
          </a:prstGeom>
          <a:noFill/>
          <a:ln w="9525">
            <a:noFill/>
            <a:miter lim="800000"/>
            <a:headEnd/>
            <a:tailEnd/>
          </a:ln>
        </p:spPr>
      </p:pic>
      <p:sp>
        <p:nvSpPr>
          <p:cNvPr id="208899" name="Text Box 3"/>
          <p:cNvSpPr txBox="1">
            <a:spLocks noChangeArrowheads="1"/>
          </p:cNvSpPr>
          <p:nvPr/>
        </p:nvSpPr>
        <p:spPr bwMode="auto">
          <a:xfrm>
            <a:off x="0" y="533400"/>
            <a:ext cx="9144000" cy="1431925"/>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eaLnBrk="0" hangingPunct="0">
              <a:defRPr/>
            </a:pPr>
            <a:r>
              <a:rPr lang="en-US" sz="4400" b="1">
                <a:latin typeface="Arial" charset="0"/>
              </a:rPr>
              <a:t>The Visiting Scientist Program at the National Hurricane Center</a:t>
            </a:r>
            <a:endParaRPr lang="en-US" sz="4400">
              <a:latin typeface="Arial" charset="0"/>
            </a:endParaRPr>
          </a:p>
        </p:txBody>
      </p:sp>
      <p:sp>
        <p:nvSpPr>
          <p:cNvPr id="208901" name="Text Box 5"/>
          <p:cNvSpPr txBox="1">
            <a:spLocks noChangeArrowheads="1"/>
          </p:cNvSpPr>
          <p:nvPr/>
        </p:nvSpPr>
        <p:spPr bwMode="auto">
          <a:xfrm>
            <a:off x="1600200" y="3733800"/>
            <a:ext cx="5410200" cy="1127125"/>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eaLnBrk="0" hangingPunct="0">
              <a:spcBef>
                <a:spcPct val="50000"/>
              </a:spcBef>
              <a:defRPr/>
            </a:pPr>
            <a:r>
              <a:rPr lang="en-US" sz="3400">
                <a:latin typeface="Arial" charset="0"/>
              </a:rPr>
              <a:t>Chris Landsea        National Hurricane Center</a:t>
            </a:r>
          </a:p>
        </p:txBody>
      </p:sp>
      <p:grpSp>
        <p:nvGrpSpPr>
          <p:cNvPr id="20484" name="Group 6"/>
          <p:cNvGrpSpPr>
            <a:grpSpLocks noChangeAspect="1"/>
          </p:cNvGrpSpPr>
          <p:nvPr/>
        </p:nvGrpSpPr>
        <p:grpSpPr bwMode="auto">
          <a:xfrm>
            <a:off x="8077200" y="5791200"/>
            <a:ext cx="1066800" cy="1066800"/>
            <a:chOff x="918" y="287"/>
            <a:chExt cx="528" cy="527"/>
          </a:xfrm>
        </p:grpSpPr>
        <p:sp>
          <p:nvSpPr>
            <p:cNvPr id="20488" name="Oval 7"/>
            <p:cNvSpPr>
              <a:spLocks noChangeAspect="1" noChangeArrowheads="1"/>
            </p:cNvSpPr>
            <p:nvPr/>
          </p:nvSpPr>
          <p:spPr bwMode="auto">
            <a:xfrm>
              <a:off x="918" y="294"/>
              <a:ext cx="527" cy="512"/>
            </a:xfrm>
            <a:prstGeom prst="ellipse">
              <a:avLst/>
            </a:prstGeom>
            <a:solidFill>
              <a:schemeClr val="bg1"/>
            </a:solidFill>
            <a:ln w="9525">
              <a:noFill/>
              <a:round/>
              <a:headEnd/>
              <a:tailEnd/>
            </a:ln>
          </p:spPr>
          <p:txBody>
            <a:bodyPr wrap="none" anchor="ctr"/>
            <a:lstStyle/>
            <a:p>
              <a:pPr algn="ctr" eaLnBrk="0" hangingPunct="0">
                <a:lnSpc>
                  <a:spcPct val="80000"/>
                </a:lnSpc>
                <a:spcBef>
                  <a:spcPct val="20000"/>
                </a:spcBef>
              </a:pPr>
              <a:endParaRPr lang="en-US"/>
            </a:p>
          </p:txBody>
        </p:sp>
        <p:sp>
          <p:nvSpPr>
            <p:cNvPr id="20489" name="Freeform 8"/>
            <p:cNvSpPr>
              <a:spLocks noChangeAspect="1"/>
            </p:cNvSpPr>
            <p:nvPr/>
          </p:nvSpPr>
          <p:spPr bwMode="auto">
            <a:xfrm>
              <a:off x="919" y="445"/>
              <a:ext cx="527" cy="369"/>
            </a:xfrm>
            <a:custGeom>
              <a:avLst/>
              <a:gdLst>
                <a:gd name="T0" fmla="*/ 0 w 1055"/>
                <a:gd name="T1" fmla="*/ 0 h 739"/>
                <a:gd name="T2" fmla="*/ 1 w 1055"/>
                <a:gd name="T3" fmla="*/ 0 h 739"/>
                <a:gd name="T4" fmla="*/ 1 w 1055"/>
                <a:gd name="T5" fmla="*/ 0 h 739"/>
                <a:gd name="T6" fmla="*/ 1 w 1055"/>
                <a:gd name="T7" fmla="*/ 0 h 739"/>
                <a:gd name="T8" fmla="*/ 1 w 1055"/>
                <a:gd name="T9" fmla="*/ 0 h 739"/>
                <a:gd name="T10" fmla="*/ 1 w 1055"/>
                <a:gd name="T11" fmla="*/ 0 h 739"/>
                <a:gd name="T12" fmla="*/ 0 w 1055"/>
                <a:gd name="T13" fmla="*/ 0 h 739"/>
                <a:gd name="T14" fmla="*/ 0 w 1055"/>
                <a:gd name="T15" fmla="*/ 0 h 739"/>
                <a:gd name="T16" fmla="*/ 0 w 1055"/>
                <a:gd name="T17" fmla="*/ 0 h 739"/>
                <a:gd name="T18" fmla="*/ 0 w 1055"/>
                <a:gd name="T19" fmla="*/ 0 h 739"/>
                <a:gd name="T20" fmla="*/ 0 w 1055"/>
                <a:gd name="T21" fmla="*/ 0 h 739"/>
                <a:gd name="T22" fmla="*/ 0 w 1055"/>
                <a:gd name="T23" fmla="*/ 0 h 739"/>
                <a:gd name="T24" fmla="*/ 0 w 1055"/>
                <a:gd name="T25" fmla="*/ 0 h 739"/>
                <a:gd name="T26" fmla="*/ 0 w 1055"/>
                <a:gd name="T27" fmla="*/ 0 h 739"/>
                <a:gd name="T28" fmla="*/ 0 w 1055"/>
                <a:gd name="T29" fmla="*/ 0 h 739"/>
                <a:gd name="T30" fmla="*/ 0 w 1055"/>
                <a:gd name="T31" fmla="*/ 0 h 739"/>
                <a:gd name="T32" fmla="*/ 0 w 1055"/>
                <a:gd name="T33" fmla="*/ 0 h 739"/>
                <a:gd name="T34" fmla="*/ 0 w 1055"/>
                <a:gd name="T35" fmla="*/ 0 h 739"/>
                <a:gd name="T36" fmla="*/ 0 w 1055"/>
                <a:gd name="T37" fmla="*/ 0 h 739"/>
                <a:gd name="T38" fmla="*/ 0 w 1055"/>
                <a:gd name="T39" fmla="*/ 0 h 739"/>
                <a:gd name="T40" fmla="*/ 0 w 1055"/>
                <a:gd name="T41" fmla="*/ 0 h 739"/>
                <a:gd name="T42" fmla="*/ 0 w 1055"/>
                <a:gd name="T43" fmla="*/ 0 h 739"/>
                <a:gd name="T44" fmla="*/ 0 w 1055"/>
                <a:gd name="T45" fmla="*/ 0 h 739"/>
                <a:gd name="T46" fmla="*/ 0 w 1055"/>
                <a:gd name="T47" fmla="*/ 0 h 739"/>
                <a:gd name="T48" fmla="*/ 0 w 1055"/>
                <a:gd name="T49" fmla="*/ 0 h 739"/>
                <a:gd name="T50" fmla="*/ 0 w 1055"/>
                <a:gd name="T51" fmla="*/ 0 h 739"/>
                <a:gd name="T52" fmla="*/ 0 w 1055"/>
                <a:gd name="T53" fmla="*/ 0 h 739"/>
                <a:gd name="T54" fmla="*/ 0 w 1055"/>
                <a:gd name="T55" fmla="*/ 0 h 739"/>
                <a:gd name="T56" fmla="*/ 0 w 1055"/>
                <a:gd name="T57" fmla="*/ 0 h 739"/>
                <a:gd name="T58" fmla="*/ 0 w 1055"/>
                <a:gd name="T59" fmla="*/ 0 h 739"/>
                <a:gd name="T60" fmla="*/ 0 w 1055"/>
                <a:gd name="T61" fmla="*/ 0 h 739"/>
                <a:gd name="T62" fmla="*/ 0 w 1055"/>
                <a:gd name="T63" fmla="*/ 0 h 739"/>
                <a:gd name="T64" fmla="*/ 0 w 1055"/>
                <a:gd name="T65" fmla="*/ 0 h 739"/>
                <a:gd name="T66" fmla="*/ 0 w 1055"/>
                <a:gd name="T67" fmla="*/ 0 h 739"/>
                <a:gd name="T68" fmla="*/ 0 w 1055"/>
                <a:gd name="T69" fmla="*/ 0 h 739"/>
                <a:gd name="T70" fmla="*/ 0 w 1055"/>
                <a:gd name="T71" fmla="*/ 0 h 739"/>
                <a:gd name="T72" fmla="*/ 0 w 1055"/>
                <a:gd name="T73" fmla="*/ 0 h 739"/>
                <a:gd name="T74" fmla="*/ 0 w 1055"/>
                <a:gd name="T75" fmla="*/ 0 h 739"/>
                <a:gd name="T76" fmla="*/ 0 w 1055"/>
                <a:gd name="T77" fmla="*/ 0 h 739"/>
                <a:gd name="T78" fmla="*/ 0 w 1055"/>
                <a:gd name="T79" fmla="*/ 0 h 739"/>
                <a:gd name="T80" fmla="*/ 0 w 1055"/>
                <a:gd name="T81" fmla="*/ 0 h 739"/>
                <a:gd name="T82" fmla="*/ 0 w 1055"/>
                <a:gd name="T83" fmla="*/ 0 h 739"/>
                <a:gd name="T84" fmla="*/ 0 w 1055"/>
                <a:gd name="T85" fmla="*/ 0 h 739"/>
                <a:gd name="T86" fmla="*/ 0 w 1055"/>
                <a:gd name="T87" fmla="*/ 0 h 739"/>
                <a:gd name="T88" fmla="*/ 0 w 1055"/>
                <a:gd name="T89" fmla="*/ 0 h 7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5"/>
                <a:gd name="T136" fmla="*/ 0 h 739"/>
                <a:gd name="T137" fmla="*/ 1055 w 1055"/>
                <a:gd name="T138" fmla="*/ 739 h 7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5" h="739">
                  <a:moveTo>
                    <a:pt x="1011" y="0"/>
                  </a:moveTo>
                  <a:lnTo>
                    <a:pt x="1016" y="12"/>
                  </a:lnTo>
                  <a:lnTo>
                    <a:pt x="1021" y="25"/>
                  </a:lnTo>
                  <a:lnTo>
                    <a:pt x="1026" y="38"/>
                  </a:lnTo>
                  <a:lnTo>
                    <a:pt x="1030" y="51"/>
                  </a:lnTo>
                  <a:lnTo>
                    <a:pt x="1033" y="64"/>
                  </a:lnTo>
                  <a:lnTo>
                    <a:pt x="1037" y="77"/>
                  </a:lnTo>
                  <a:lnTo>
                    <a:pt x="1041" y="89"/>
                  </a:lnTo>
                  <a:lnTo>
                    <a:pt x="1044" y="102"/>
                  </a:lnTo>
                  <a:lnTo>
                    <a:pt x="1046" y="116"/>
                  </a:lnTo>
                  <a:lnTo>
                    <a:pt x="1048" y="129"/>
                  </a:lnTo>
                  <a:lnTo>
                    <a:pt x="1050" y="143"/>
                  </a:lnTo>
                  <a:lnTo>
                    <a:pt x="1051" y="156"/>
                  </a:lnTo>
                  <a:lnTo>
                    <a:pt x="1054" y="170"/>
                  </a:lnTo>
                  <a:lnTo>
                    <a:pt x="1054" y="184"/>
                  </a:lnTo>
                  <a:lnTo>
                    <a:pt x="1055" y="198"/>
                  </a:lnTo>
                  <a:lnTo>
                    <a:pt x="1055" y="212"/>
                  </a:lnTo>
                  <a:lnTo>
                    <a:pt x="1051" y="266"/>
                  </a:lnTo>
                  <a:lnTo>
                    <a:pt x="1044" y="318"/>
                  </a:lnTo>
                  <a:lnTo>
                    <a:pt x="1031" y="369"/>
                  </a:lnTo>
                  <a:lnTo>
                    <a:pt x="1014" y="417"/>
                  </a:lnTo>
                  <a:lnTo>
                    <a:pt x="991" y="463"/>
                  </a:lnTo>
                  <a:lnTo>
                    <a:pt x="964" y="506"/>
                  </a:lnTo>
                  <a:lnTo>
                    <a:pt x="934" y="547"/>
                  </a:lnTo>
                  <a:lnTo>
                    <a:pt x="901" y="585"/>
                  </a:lnTo>
                  <a:lnTo>
                    <a:pt x="863" y="618"/>
                  </a:lnTo>
                  <a:lnTo>
                    <a:pt x="822" y="648"/>
                  </a:lnTo>
                  <a:lnTo>
                    <a:pt x="779" y="675"/>
                  </a:lnTo>
                  <a:lnTo>
                    <a:pt x="733" y="698"/>
                  </a:lnTo>
                  <a:lnTo>
                    <a:pt x="685" y="715"/>
                  </a:lnTo>
                  <a:lnTo>
                    <a:pt x="634" y="728"/>
                  </a:lnTo>
                  <a:lnTo>
                    <a:pt x="582" y="735"/>
                  </a:lnTo>
                  <a:lnTo>
                    <a:pt x="528" y="739"/>
                  </a:lnTo>
                  <a:lnTo>
                    <a:pt x="474" y="735"/>
                  </a:lnTo>
                  <a:lnTo>
                    <a:pt x="422" y="728"/>
                  </a:lnTo>
                  <a:lnTo>
                    <a:pt x="371" y="715"/>
                  </a:lnTo>
                  <a:lnTo>
                    <a:pt x="323" y="698"/>
                  </a:lnTo>
                  <a:lnTo>
                    <a:pt x="276" y="675"/>
                  </a:lnTo>
                  <a:lnTo>
                    <a:pt x="233" y="648"/>
                  </a:lnTo>
                  <a:lnTo>
                    <a:pt x="193" y="618"/>
                  </a:lnTo>
                  <a:lnTo>
                    <a:pt x="155" y="585"/>
                  </a:lnTo>
                  <a:lnTo>
                    <a:pt x="121" y="547"/>
                  </a:lnTo>
                  <a:lnTo>
                    <a:pt x="90" y="506"/>
                  </a:lnTo>
                  <a:lnTo>
                    <a:pt x="64" y="463"/>
                  </a:lnTo>
                  <a:lnTo>
                    <a:pt x="42" y="417"/>
                  </a:lnTo>
                  <a:lnTo>
                    <a:pt x="24" y="369"/>
                  </a:lnTo>
                  <a:lnTo>
                    <a:pt x="11" y="318"/>
                  </a:lnTo>
                  <a:lnTo>
                    <a:pt x="3" y="266"/>
                  </a:lnTo>
                  <a:lnTo>
                    <a:pt x="0" y="212"/>
                  </a:lnTo>
                  <a:lnTo>
                    <a:pt x="0" y="193"/>
                  </a:lnTo>
                  <a:lnTo>
                    <a:pt x="1" y="173"/>
                  </a:lnTo>
                  <a:lnTo>
                    <a:pt x="3" y="155"/>
                  </a:lnTo>
                  <a:lnTo>
                    <a:pt x="6" y="137"/>
                  </a:lnTo>
                  <a:lnTo>
                    <a:pt x="9" y="118"/>
                  </a:lnTo>
                  <a:lnTo>
                    <a:pt x="12" y="100"/>
                  </a:lnTo>
                  <a:lnTo>
                    <a:pt x="16" y="82"/>
                  </a:lnTo>
                  <a:lnTo>
                    <a:pt x="22" y="65"/>
                  </a:lnTo>
                  <a:lnTo>
                    <a:pt x="24" y="65"/>
                  </a:lnTo>
                  <a:lnTo>
                    <a:pt x="28" y="67"/>
                  </a:lnTo>
                  <a:lnTo>
                    <a:pt x="37" y="70"/>
                  </a:lnTo>
                  <a:lnTo>
                    <a:pt x="47" y="74"/>
                  </a:lnTo>
                  <a:lnTo>
                    <a:pt x="59" y="81"/>
                  </a:lnTo>
                  <a:lnTo>
                    <a:pt x="74" y="89"/>
                  </a:lnTo>
                  <a:lnTo>
                    <a:pt x="89" y="100"/>
                  </a:lnTo>
                  <a:lnTo>
                    <a:pt x="105" y="114"/>
                  </a:lnTo>
                  <a:lnTo>
                    <a:pt x="108" y="117"/>
                  </a:lnTo>
                  <a:lnTo>
                    <a:pt x="114" y="125"/>
                  </a:lnTo>
                  <a:lnTo>
                    <a:pt x="125" y="138"/>
                  </a:lnTo>
                  <a:lnTo>
                    <a:pt x="139" y="154"/>
                  </a:lnTo>
                  <a:lnTo>
                    <a:pt x="156" y="173"/>
                  </a:lnTo>
                  <a:lnTo>
                    <a:pt x="178" y="194"/>
                  </a:lnTo>
                  <a:lnTo>
                    <a:pt x="202" y="216"/>
                  </a:lnTo>
                  <a:lnTo>
                    <a:pt x="229" y="240"/>
                  </a:lnTo>
                  <a:lnTo>
                    <a:pt x="259" y="262"/>
                  </a:lnTo>
                  <a:lnTo>
                    <a:pt x="291" y="285"/>
                  </a:lnTo>
                  <a:lnTo>
                    <a:pt x="326" y="305"/>
                  </a:lnTo>
                  <a:lnTo>
                    <a:pt x="362" y="323"/>
                  </a:lnTo>
                  <a:lnTo>
                    <a:pt x="401" y="337"/>
                  </a:lnTo>
                  <a:lnTo>
                    <a:pt x="441" y="347"/>
                  </a:lnTo>
                  <a:lnTo>
                    <a:pt x="482" y="353"/>
                  </a:lnTo>
                  <a:lnTo>
                    <a:pt x="525" y="353"/>
                  </a:lnTo>
                  <a:lnTo>
                    <a:pt x="521" y="355"/>
                  </a:lnTo>
                  <a:lnTo>
                    <a:pt x="511" y="362"/>
                  </a:lnTo>
                  <a:lnTo>
                    <a:pt x="495" y="372"/>
                  </a:lnTo>
                  <a:lnTo>
                    <a:pt x="473" y="384"/>
                  </a:lnTo>
                  <a:lnTo>
                    <a:pt x="448" y="396"/>
                  </a:lnTo>
                  <a:lnTo>
                    <a:pt x="422" y="405"/>
                  </a:lnTo>
                  <a:lnTo>
                    <a:pt x="392" y="414"/>
                  </a:lnTo>
                  <a:lnTo>
                    <a:pt x="363" y="417"/>
                  </a:lnTo>
                  <a:lnTo>
                    <a:pt x="365" y="418"/>
                  </a:lnTo>
                  <a:lnTo>
                    <a:pt x="366" y="420"/>
                  </a:lnTo>
                  <a:lnTo>
                    <a:pt x="369" y="423"/>
                  </a:lnTo>
                  <a:lnTo>
                    <a:pt x="373" y="426"/>
                  </a:lnTo>
                  <a:lnTo>
                    <a:pt x="380" y="430"/>
                  </a:lnTo>
                  <a:lnTo>
                    <a:pt x="388" y="433"/>
                  </a:lnTo>
                  <a:lnTo>
                    <a:pt x="399" y="437"/>
                  </a:lnTo>
                  <a:lnTo>
                    <a:pt x="412" y="438"/>
                  </a:lnTo>
                  <a:lnTo>
                    <a:pt x="427" y="439"/>
                  </a:lnTo>
                  <a:lnTo>
                    <a:pt x="445" y="438"/>
                  </a:lnTo>
                  <a:lnTo>
                    <a:pt x="466" y="435"/>
                  </a:lnTo>
                  <a:lnTo>
                    <a:pt x="489" y="430"/>
                  </a:lnTo>
                  <a:lnTo>
                    <a:pt x="516" y="421"/>
                  </a:lnTo>
                  <a:lnTo>
                    <a:pt x="547" y="411"/>
                  </a:lnTo>
                  <a:lnTo>
                    <a:pt x="581" y="397"/>
                  </a:lnTo>
                  <a:lnTo>
                    <a:pt x="618" y="378"/>
                  </a:lnTo>
                  <a:lnTo>
                    <a:pt x="646" y="366"/>
                  </a:lnTo>
                  <a:lnTo>
                    <a:pt x="674" y="356"/>
                  </a:lnTo>
                  <a:lnTo>
                    <a:pt x="701" y="347"/>
                  </a:lnTo>
                  <a:lnTo>
                    <a:pt x="727" y="342"/>
                  </a:lnTo>
                  <a:lnTo>
                    <a:pt x="748" y="337"/>
                  </a:lnTo>
                  <a:lnTo>
                    <a:pt x="765" y="334"/>
                  </a:lnTo>
                  <a:lnTo>
                    <a:pt x="776" y="332"/>
                  </a:lnTo>
                  <a:lnTo>
                    <a:pt x="779" y="331"/>
                  </a:lnTo>
                  <a:lnTo>
                    <a:pt x="761" y="323"/>
                  </a:lnTo>
                  <a:lnTo>
                    <a:pt x="742" y="316"/>
                  </a:lnTo>
                  <a:lnTo>
                    <a:pt x="720" y="312"/>
                  </a:lnTo>
                  <a:lnTo>
                    <a:pt x="701" y="310"/>
                  </a:lnTo>
                  <a:lnTo>
                    <a:pt x="683" y="309"/>
                  </a:lnTo>
                  <a:lnTo>
                    <a:pt x="668" y="309"/>
                  </a:lnTo>
                  <a:lnTo>
                    <a:pt x="658" y="309"/>
                  </a:lnTo>
                  <a:lnTo>
                    <a:pt x="655" y="309"/>
                  </a:lnTo>
                  <a:lnTo>
                    <a:pt x="685" y="299"/>
                  </a:lnTo>
                  <a:lnTo>
                    <a:pt x="716" y="284"/>
                  </a:lnTo>
                  <a:lnTo>
                    <a:pt x="747" y="266"/>
                  </a:lnTo>
                  <a:lnTo>
                    <a:pt x="777" y="244"/>
                  </a:lnTo>
                  <a:lnTo>
                    <a:pt x="807" y="219"/>
                  </a:lnTo>
                  <a:lnTo>
                    <a:pt x="838" y="194"/>
                  </a:lnTo>
                  <a:lnTo>
                    <a:pt x="865" y="167"/>
                  </a:lnTo>
                  <a:lnTo>
                    <a:pt x="892" y="140"/>
                  </a:lnTo>
                  <a:lnTo>
                    <a:pt x="917" y="113"/>
                  </a:lnTo>
                  <a:lnTo>
                    <a:pt x="940" y="87"/>
                  </a:lnTo>
                  <a:lnTo>
                    <a:pt x="960" y="64"/>
                  </a:lnTo>
                  <a:lnTo>
                    <a:pt x="977" y="43"/>
                  </a:lnTo>
                  <a:lnTo>
                    <a:pt x="991" y="25"/>
                  </a:lnTo>
                  <a:lnTo>
                    <a:pt x="1002" y="12"/>
                  </a:lnTo>
                  <a:lnTo>
                    <a:pt x="1008" y="3"/>
                  </a:lnTo>
                  <a:lnTo>
                    <a:pt x="1011" y="0"/>
                  </a:lnTo>
                  <a:close/>
                </a:path>
              </a:pathLst>
            </a:custGeom>
            <a:solidFill>
              <a:srgbClr val="00FFFF"/>
            </a:solidFill>
            <a:ln w="9525">
              <a:noFill/>
              <a:round/>
              <a:headEnd/>
              <a:tailEnd/>
            </a:ln>
          </p:spPr>
          <p:txBody>
            <a:bodyPr/>
            <a:lstStyle/>
            <a:p>
              <a:endParaRPr lang="en-US"/>
            </a:p>
          </p:txBody>
        </p:sp>
        <p:sp>
          <p:nvSpPr>
            <p:cNvPr id="20490" name="Freeform 9"/>
            <p:cNvSpPr>
              <a:spLocks noChangeAspect="1"/>
            </p:cNvSpPr>
            <p:nvPr/>
          </p:nvSpPr>
          <p:spPr bwMode="auto">
            <a:xfrm>
              <a:off x="964" y="287"/>
              <a:ext cx="430" cy="313"/>
            </a:xfrm>
            <a:custGeom>
              <a:avLst/>
              <a:gdLst>
                <a:gd name="T0" fmla="*/ 1 w 860"/>
                <a:gd name="T1" fmla="*/ 1 h 626"/>
                <a:gd name="T2" fmla="*/ 1 w 860"/>
                <a:gd name="T3" fmla="*/ 1 h 626"/>
                <a:gd name="T4" fmla="*/ 1 w 860"/>
                <a:gd name="T5" fmla="*/ 1 h 626"/>
                <a:gd name="T6" fmla="*/ 1 w 860"/>
                <a:gd name="T7" fmla="*/ 1 h 626"/>
                <a:gd name="T8" fmla="*/ 1 w 860"/>
                <a:gd name="T9" fmla="*/ 1 h 626"/>
                <a:gd name="T10" fmla="*/ 1 w 860"/>
                <a:gd name="T11" fmla="*/ 1 h 626"/>
                <a:gd name="T12" fmla="*/ 1 w 860"/>
                <a:gd name="T13" fmla="*/ 1 h 626"/>
                <a:gd name="T14" fmla="*/ 1 w 860"/>
                <a:gd name="T15" fmla="*/ 1 h 626"/>
                <a:gd name="T16" fmla="*/ 1 w 860"/>
                <a:gd name="T17" fmla="*/ 1 h 626"/>
                <a:gd name="T18" fmla="*/ 1 w 860"/>
                <a:gd name="T19" fmla="*/ 1 h 626"/>
                <a:gd name="T20" fmla="*/ 1 w 860"/>
                <a:gd name="T21" fmla="*/ 1 h 626"/>
                <a:gd name="T22" fmla="*/ 1 w 860"/>
                <a:gd name="T23" fmla="*/ 1 h 626"/>
                <a:gd name="T24" fmla="*/ 1 w 860"/>
                <a:gd name="T25" fmla="*/ 1 h 626"/>
                <a:gd name="T26" fmla="*/ 1 w 860"/>
                <a:gd name="T27" fmla="*/ 1 h 626"/>
                <a:gd name="T28" fmla="*/ 1 w 860"/>
                <a:gd name="T29" fmla="*/ 1 h 626"/>
                <a:gd name="T30" fmla="*/ 1 w 860"/>
                <a:gd name="T31" fmla="*/ 1 h 626"/>
                <a:gd name="T32" fmla="*/ 1 w 860"/>
                <a:gd name="T33" fmla="*/ 1 h 626"/>
                <a:gd name="T34" fmla="*/ 1 w 860"/>
                <a:gd name="T35" fmla="*/ 1 h 626"/>
                <a:gd name="T36" fmla="*/ 1 w 860"/>
                <a:gd name="T37" fmla="*/ 1 h 626"/>
                <a:gd name="T38" fmla="*/ 1 w 860"/>
                <a:gd name="T39" fmla="*/ 1 h 626"/>
                <a:gd name="T40" fmla="*/ 1 w 860"/>
                <a:gd name="T41" fmla="*/ 1 h 626"/>
                <a:gd name="T42" fmla="*/ 1 w 860"/>
                <a:gd name="T43" fmla="*/ 1 h 626"/>
                <a:gd name="T44" fmla="*/ 1 w 860"/>
                <a:gd name="T45" fmla="*/ 1 h 626"/>
                <a:gd name="T46" fmla="*/ 1 w 860"/>
                <a:gd name="T47" fmla="*/ 1 h 626"/>
                <a:gd name="T48" fmla="*/ 1 w 860"/>
                <a:gd name="T49" fmla="*/ 1 h 626"/>
                <a:gd name="T50" fmla="*/ 1 w 860"/>
                <a:gd name="T51" fmla="*/ 1 h 626"/>
                <a:gd name="T52" fmla="*/ 1 w 860"/>
                <a:gd name="T53" fmla="*/ 1 h 626"/>
                <a:gd name="T54" fmla="*/ 1 w 860"/>
                <a:gd name="T55" fmla="*/ 1 h 626"/>
                <a:gd name="T56" fmla="*/ 1 w 860"/>
                <a:gd name="T57" fmla="*/ 1 h 626"/>
                <a:gd name="T58" fmla="*/ 1 w 860"/>
                <a:gd name="T59" fmla="*/ 1 h 626"/>
                <a:gd name="T60" fmla="*/ 1 w 860"/>
                <a:gd name="T61" fmla="*/ 1 h 626"/>
                <a:gd name="T62" fmla="*/ 1 w 860"/>
                <a:gd name="T63" fmla="*/ 1 h 626"/>
                <a:gd name="T64" fmla="*/ 1 w 860"/>
                <a:gd name="T65" fmla="*/ 1 h 626"/>
                <a:gd name="T66" fmla="*/ 1 w 860"/>
                <a:gd name="T67" fmla="*/ 1 h 626"/>
                <a:gd name="T68" fmla="*/ 1 w 860"/>
                <a:gd name="T69" fmla="*/ 1 h 626"/>
                <a:gd name="T70" fmla="*/ 1 w 860"/>
                <a:gd name="T71" fmla="*/ 1 h 626"/>
                <a:gd name="T72" fmla="*/ 1 w 860"/>
                <a:gd name="T73" fmla="*/ 1 h 626"/>
                <a:gd name="T74" fmla="*/ 1 w 860"/>
                <a:gd name="T75" fmla="*/ 1 h 626"/>
                <a:gd name="T76" fmla="*/ 1 w 860"/>
                <a:gd name="T77" fmla="*/ 1 h 626"/>
                <a:gd name="T78" fmla="*/ 1 w 860"/>
                <a:gd name="T79" fmla="*/ 1 h 626"/>
                <a:gd name="T80" fmla="*/ 1 w 860"/>
                <a:gd name="T81" fmla="*/ 1 h 626"/>
                <a:gd name="T82" fmla="*/ 1 w 860"/>
                <a:gd name="T83" fmla="*/ 1 h 626"/>
                <a:gd name="T84" fmla="*/ 1 w 860"/>
                <a:gd name="T85" fmla="*/ 1 h 626"/>
                <a:gd name="T86" fmla="*/ 1 w 860"/>
                <a:gd name="T87" fmla="*/ 1 h 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0"/>
                <a:gd name="T133" fmla="*/ 0 h 626"/>
                <a:gd name="T134" fmla="*/ 860 w 860"/>
                <a:gd name="T135" fmla="*/ 626 h 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0" h="626">
                  <a:moveTo>
                    <a:pt x="0" y="233"/>
                  </a:moveTo>
                  <a:lnTo>
                    <a:pt x="19" y="208"/>
                  </a:lnTo>
                  <a:lnTo>
                    <a:pt x="39" y="183"/>
                  </a:lnTo>
                  <a:lnTo>
                    <a:pt x="61" y="159"/>
                  </a:lnTo>
                  <a:lnTo>
                    <a:pt x="83" y="138"/>
                  </a:lnTo>
                  <a:lnTo>
                    <a:pt x="107" y="117"/>
                  </a:lnTo>
                  <a:lnTo>
                    <a:pt x="133" y="98"/>
                  </a:lnTo>
                  <a:lnTo>
                    <a:pt x="160" y="80"/>
                  </a:lnTo>
                  <a:lnTo>
                    <a:pt x="186" y="64"/>
                  </a:lnTo>
                  <a:lnTo>
                    <a:pt x="215" y="50"/>
                  </a:lnTo>
                  <a:lnTo>
                    <a:pt x="244" y="37"/>
                  </a:lnTo>
                  <a:lnTo>
                    <a:pt x="275" y="26"/>
                  </a:lnTo>
                  <a:lnTo>
                    <a:pt x="306" y="16"/>
                  </a:lnTo>
                  <a:lnTo>
                    <a:pt x="338" y="10"/>
                  </a:lnTo>
                  <a:lnTo>
                    <a:pt x="371" y="5"/>
                  </a:lnTo>
                  <a:lnTo>
                    <a:pt x="405" y="1"/>
                  </a:lnTo>
                  <a:lnTo>
                    <a:pt x="438" y="0"/>
                  </a:lnTo>
                  <a:lnTo>
                    <a:pt x="470" y="1"/>
                  </a:lnTo>
                  <a:lnTo>
                    <a:pt x="501" y="5"/>
                  </a:lnTo>
                  <a:lnTo>
                    <a:pt x="533" y="9"/>
                  </a:lnTo>
                  <a:lnTo>
                    <a:pt x="564" y="15"/>
                  </a:lnTo>
                  <a:lnTo>
                    <a:pt x="594" y="24"/>
                  </a:lnTo>
                  <a:lnTo>
                    <a:pt x="623" y="34"/>
                  </a:lnTo>
                  <a:lnTo>
                    <a:pt x="651" y="45"/>
                  </a:lnTo>
                  <a:lnTo>
                    <a:pt x="679" y="58"/>
                  </a:lnTo>
                  <a:lnTo>
                    <a:pt x="705" y="73"/>
                  </a:lnTo>
                  <a:lnTo>
                    <a:pt x="730" y="89"/>
                  </a:lnTo>
                  <a:lnTo>
                    <a:pt x="755" y="107"/>
                  </a:lnTo>
                  <a:lnTo>
                    <a:pt x="779" y="125"/>
                  </a:lnTo>
                  <a:lnTo>
                    <a:pt x="800" y="145"/>
                  </a:lnTo>
                  <a:lnTo>
                    <a:pt x="822" y="167"/>
                  </a:lnTo>
                  <a:lnTo>
                    <a:pt x="842" y="189"/>
                  </a:lnTo>
                  <a:lnTo>
                    <a:pt x="860" y="213"/>
                  </a:lnTo>
                  <a:lnTo>
                    <a:pt x="855" y="215"/>
                  </a:lnTo>
                  <a:lnTo>
                    <a:pt x="841" y="222"/>
                  </a:lnTo>
                  <a:lnTo>
                    <a:pt x="821" y="232"/>
                  </a:lnTo>
                  <a:lnTo>
                    <a:pt x="797" y="250"/>
                  </a:lnTo>
                  <a:lnTo>
                    <a:pt x="771" y="272"/>
                  </a:lnTo>
                  <a:lnTo>
                    <a:pt x="745" y="302"/>
                  </a:lnTo>
                  <a:lnTo>
                    <a:pt x="724" y="339"/>
                  </a:lnTo>
                  <a:lnTo>
                    <a:pt x="707" y="384"/>
                  </a:lnTo>
                  <a:lnTo>
                    <a:pt x="706" y="386"/>
                  </a:lnTo>
                  <a:lnTo>
                    <a:pt x="703" y="394"/>
                  </a:lnTo>
                  <a:lnTo>
                    <a:pt x="700" y="404"/>
                  </a:lnTo>
                  <a:lnTo>
                    <a:pt x="695" y="418"/>
                  </a:lnTo>
                  <a:lnTo>
                    <a:pt x="688" y="436"/>
                  </a:lnTo>
                  <a:lnTo>
                    <a:pt x="680" y="455"/>
                  </a:lnTo>
                  <a:lnTo>
                    <a:pt x="669" y="475"/>
                  </a:lnTo>
                  <a:lnTo>
                    <a:pt x="656" y="497"/>
                  </a:lnTo>
                  <a:lnTo>
                    <a:pt x="642" y="518"/>
                  </a:lnTo>
                  <a:lnTo>
                    <a:pt x="625" y="540"/>
                  </a:lnTo>
                  <a:lnTo>
                    <a:pt x="606" y="560"/>
                  </a:lnTo>
                  <a:lnTo>
                    <a:pt x="585" y="578"/>
                  </a:lnTo>
                  <a:lnTo>
                    <a:pt x="560" y="596"/>
                  </a:lnTo>
                  <a:lnTo>
                    <a:pt x="535" y="609"/>
                  </a:lnTo>
                  <a:lnTo>
                    <a:pt x="506" y="619"/>
                  </a:lnTo>
                  <a:lnTo>
                    <a:pt x="473" y="625"/>
                  </a:lnTo>
                  <a:lnTo>
                    <a:pt x="472" y="625"/>
                  </a:lnTo>
                  <a:lnTo>
                    <a:pt x="468" y="626"/>
                  </a:lnTo>
                  <a:lnTo>
                    <a:pt x="462" y="626"/>
                  </a:lnTo>
                  <a:lnTo>
                    <a:pt x="453" y="625"/>
                  </a:lnTo>
                  <a:lnTo>
                    <a:pt x="442" y="624"/>
                  </a:lnTo>
                  <a:lnTo>
                    <a:pt x="429" y="620"/>
                  </a:lnTo>
                  <a:lnTo>
                    <a:pt x="413" y="615"/>
                  </a:lnTo>
                  <a:lnTo>
                    <a:pt x="396" y="606"/>
                  </a:lnTo>
                  <a:lnTo>
                    <a:pt x="377" y="596"/>
                  </a:lnTo>
                  <a:lnTo>
                    <a:pt x="355" y="582"/>
                  </a:lnTo>
                  <a:lnTo>
                    <a:pt x="333" y="563"/>
                  </a:lnTo>
                  <a:lnTo>
                    <a:pt x="308" y="541"/>
                  </a:lnTo>
                  <a:lnTo>
                    <a:pt x="281" y="514"/>
                  </a:lnTo>
                  <a:lnTo>
                    <a:pt x="253" y="482"/>
                  </a:lnTo>
                  <a:lnTo>
                    <a:pt x="223" y="443"/>
                  </a:lnTo>
                  <a:lnTo>
                    <a:pt x="192" y="399"/>
                  </a:lnTo>
                  <a:lnTo>
                    <a:pt x="172" y="372"/>
                  </a:lnTo>
                  <a:lnTo>
                    <a:pt x="154" y="347"/>
                  </a:lnTo>
                  <a:lnTo>
                    <a:pt x="136" y="327"/>
                  </a:lnTo>
                  <a:lnTo>
                    <a:pt x="119" y="309"/>
                  </a:lnTo>
                  <a:lnTo>
                    <a:pt x="103" y="293"/>
                  </a:lnTo>
                  <a:lnTo>
                    <a:pt x="86" y="279"/>
                  </a:lnTo>
                  <a:lnTo>
                    <a:pt x="71" y="268"/>
                  </a:lnTo>
                  <a:lnTo>
                    <a:pt x="57" y="258"/>
                  </a:lnTo>
                  <a:lnTo>
                    <a:pt x="46" y="251"/>
                  </a:lnTo>
                  <a:lnTo>
                    <a:pt x="34" y="245"/>
                  </a:lnTo>
                  <a:lnTo>
                    <a:pt x="24" y="241"/>
                  </a:lnTo>
                  <a:lnTo>
                    <a:pt x="15" y="238"/>
                  </a:lnTo>
                  <a:lnTo>
                    <a:pt x="9" y="236"/>
                  </a:lnTo>
                  <a:lnTo>
                    <a:pt x="5" y="235"/>
                  </a:lnTo>
                  <a:lnTo>
                    <a:pt x="2" y="233"/>
                  </a:lnTo>
                  <a:lnTo>
                    <a:pt x="0" y="233"/>
                  </a:lnTo>
                  <a:close/>
                </a:path>
              </a:pathLst>
            </a:custGeom>
            <a:solidFill>
              <a:srgbClr val="0000FF"/>
            </a:solidFill>
            <a:ln w="9525">
              <a:noFill/>
              <a:round/>
              <a:headEnd/>
              <a:tailEnd/>
            </a:ln>
          </p:spPr>
          <p:txBody>
            <a:bodyPr/>
            <a:lstStyle/>
            <a:p>
              <a:endParaRPr lang="en-US"/>
            </a:p>
          </p:txBody>
        </p:sp>
        <p:sp>
          <p:nvSpPr>
            <p:cNvPr id="20491" name="Freeform 10"/>
            <p:cNvSpPr>
              <a:spLocks noChangeAspect="1"/>
            </p:cNvSpPr>
            <p:nvPr/>
          </p:nvSpPr>
          <p:spPr bwMode="auto">
            <a:xfrm>
              <a:off x="1077" y="394"/>
              <a:ext cx="45" cy="66"/>
            </a:xfrm>
            <a:custGeom>
              <a:avLst/>
              <a:gdLst>
                <a:gd name="T0" fmla="*/ 1 w 90"/>
                <a:gd name="T1" fmla="*/ 0 h 133"/>
                <a:gd name="T2" fmla="*/ 1 w 90"/>
                <a:gd name="T3" fmla="*/ 0 h 133"/>
                <a:gd name="T4" fmla="*/ 1 w 90"/>
                <a:gd name="T5" fmla="*/ 0 h 133"/>
                <a:gd name="T6" fmla="*/ 1 w 90"/>
                <a:gd name="T7" fmla="*/ 0 h 133"/>
                <a:gd name="T8" fmla="*/ 1 w 90"/>
                <a:gd name="T9" fmla="*/ 0 h 133"/>
                <a:gd name="T10" fmla="*/ 1 w 90"/>
                <a:gd name="T11" fmla="*/ 0 h 133"/>
                <a:gd name="T12" fmla="*/ 1 w 90"/>
                <a:gd name="T13" fmla="*/ 0 h 133"/>
                <a:gd name="T14" fmla="*/ 1 w 90"/>
                <a:gd name="T15" fmla="*/ 0 h 133"/>
                <a:gd name="T16" fmla="*/ 0 w 90"/>
                <a:gd name="T17" fmla="*/ 0 h 133"/>
                <a:gd name="T18" fmla="*/ 0 w 90"/>
                <a:gd name="T19" fmla="*/ 0 h 133"/>
                <a:gd name="T20" fmla="*/ 1 w 90"/>
                <a:gd name="T21" fmla="*/ 0 h 133"/>
                <a:gd name="T22" fmla="*/ 1 w 90"/>
                <a:gd name="T23" fmla="*/ 0 h 133"/>
                <a:gd name="T24" fmla="*/ 1 w 90"/>
                <a:gd name="T25" fmla="*/ 0 h 133"/>
                <a:gd name="T26" fmla="*/ 1 w 90"/>
                <a:gd name="T27" fmla="*/ 0 h 133"/>
                <a:gd name="T28" fmla="*/ 1 w 90"/>
                <a:gd name="T29" fmla="*/ 0 h 133"/>
                <a:gd name="T30" fmla="*/ 1 w 90"/>
                <a:gd name="T31" fmla="*/ 0 h 133"/>
                <a:gd name="T32" fmla="*/ 1 w 90"/>
                <a:gd name="T33" fmla="*/ 0 h 133"/>
                <a:gd name="T34" fmla="*/ 1 w 90"/>
                <a:gd name="T35" fmla="*/ 0 h 133"/>
                <a:gd name="T36" fmla="*/ 1 w 90"/>
                <a:gd name="T37" fmla="*/ 0 h 133"/>
                <a:gd name="T38" fmla="*/ 1 w 90"/>
                <a:gd name="T39" fmla="*/ 0 h 133"/>
                <a:gd name="T40" fmla="*/ 1 w 90"/>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33"/>
                <a:gd name="T65" fmla="*/ 90 w 90"/>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33">
                  <a:moveTo>
                    <a:pt x="59" y="27"/>
                  </a:moveTo>
                  <a:lnTo>
                    <a:pt x="59" y="133"/>
                  </a:lnTo>
                  <a:lnTo>
                    <a:pt x="90" y="133"/>
                  </a:lnTo>
                  <a:lnTo>
                    <a:pt x="90" y="26"/>
                  </a:lnTo>
                  <a:lnTo>
                    <a:pt x="89" y="22"/>
                  </a:lnTo>
                  <a:lnTo>
                    <a:pt x="86" y="13"/>
                  </a:lnTo>
                  <a:lnTo>
                    <a:pt x="79" y="4"/>
                  </a:lnTo>
                  <a:lnTo>
                    <a:pt x="68" y="0"/>
                  </a:lnTo>
                  <a:lnTo>
                    <a:pt x="0" y="0"/>
                  </a:lnTo>
                  <a:lnTo>
                    <a:pt x="0" y="133"/>
                  </a:lnTo>
                  <a:lnTo>
                    <a:pt x="28" y="133"/>
                  </a:lnTo>
                  <a:lnTo>
                    <a:pt x="28" y="27"/>
                  </a:lnTo>
                  <a:lnTo>
                    <a:pt x="29" y="25"/>
                  </a:lnTo>
                  <a:lnTo>
                    <a:pt x="30" y="23"/>
                  </a:lnTo>
                  <a:lnTo>
                    <a:pt x="31" y="22"/>
                  </a:lnTo>
                  <a:lnTo>
                    <a:pt x="32" y="22"/>
                  </a:lnTo>
                  <a:lnTo>
                    <a:pt x="54" y="22"/>
                  </a:lnTo>
                  <a:lnTo>
                    <a:pt x="56" y="23"/>
                  </a:lnTo>
                  <a:lnTo>
                    <a:pt x="58" y="24"/>
                  </a:lnTo>
                  <a:lnTo>
                    <a:pt x="59" y="26"/>
                  </a:lnTo>
                  <a:lnTo>
                    <a:pt x="59" y="27"/>
                  </a:lnTo>
                  <a:close/>
                </a:path>
              </a:pathLst>
            </a:custGeom>
            <a:solidFill>
              <a:srgbClr val="FFFFFF"/>
            </a:solidFill>
            <a:ln w="9525">
              <a:noFill/>
              <a:round/>
              <a:headEnd/>
              <a:tailEnd/>
            </a:ln>
          </p:spPr>
          <p:txBody>
            <a:bodyPr/>
            <a:lstStyle/>
            <a:p>
              <a:endParaRPr lang="en-US"/>
            </a:p>
          </p:txBody>
        </p:sp>
        <p:sp>
          <p:nvSpPr>
            <p:cNvPr id="20492" name="Freeform 11"/>
            <p:cNvSpPr>
              <a:spLocks noChangeAspect="1"/>
            </p:cNvSpPr>
            <p:nvPr/>
          </p:nvSpPr>
          <p:spPr bwMode="auto">
            <a:xfrm>
              <a:off x="1134" y="392"/>
              <a:ext cx="44" cy="68"/>
            </a:xfrm>
            <a:custGeom>
              <a:avLst/>
              <a:gdLst>
                <a:gd name="T0" fmla="*/ 1 w 88"/>
                <a:gd name="T1" fmla="*/ 1 h 135"/>
                <a:gd name="T2" fmla="*/ 1 w 88"/>
                <a:gd name="T3" fmla="*/ 1 h 135"/>
                <a:gd name="T4" fmla="*/ 1 w 88"/>
                <a:gd name="T5" fmla="*/ 1 h 135"/>
                <a:gd name="T6" fmla="*/ 1 w 88"/>
                <a:gd name="T7" fmla="*/ 1 h 135"/>
                <a:gd name="T8" fmla="*/ 1 w 88"/>
                <a:gd name="T9" fmla="*/ 1 h 135"/>
                <a:gd name="T10" fmla="*/ 1 w 88"/>
                <a:gd name="T11" fmla="*/ 1 h 135"/>
                <a:gd name="T12" fmla="*/ 1 w 88"/>
                <a:gd name="T13" fmla="*/ 1 h 135"/>
                <a:gd name="T14" fmla="*/ 1 w 88"/>
                <a:gd name="T15" fmla="*/ 1 h 135"/>
                <a:gd name="T16" fmla="*/ 1 w 88"/>
                <a:gd name="T17" fmla="*/ 1 h 135"/>
                <a:gd name="T18" fmla="*/ 1 w 88"/>
                <a:gd name="T19" fmla="*/ 0 h 135"/>
                <a:gd name="T20" fmla="*/ 1 w 88"/>
                <a:gd name="T21" fmla="*/ 0 h 135"/>
                <a:gd name="T22" fmla="*/ 1 w 88"/>
                <a:gd name="T23" fmla="*/ 1 h 135"/>
                <a:gd name="T24" fmla="*/ 1 w 88"/>
                <a:gd name="T25" fmla="*/ 1 h 135"/>
                <a:gd name="T26" fmla="*/ 1 w 88"/>
                <a:gd name="T27" fmla="*/ 1 h 135"/>
                <a:gd name="T28" fmla="*/ 0 w 88"/>
                <a:gd name="T29" fmla="*/ 1 h 135"/>
                <a:gd name="T30" fmla="*/ 0 w 88"/>
                <a:gd name="T31" fmla="*/ 1 h 135"/>
                <a:gd name="T32" fmla="*/ 1 w 88"/>
                <a:gd name="T33" fmla="*/ 1 h 135"/>
                <a:gd name="T34" fmla="*/ 1 w 88"/>
                <a:gd name="T35" fmla="*/ 1 h 135"/>
                <a:gd name="T36" fmla="*/ 1 w 88"/>
                <a:gd name="T37" fmla="*/ 1 h 135"/>
                <a:gd name="T38" fmla="*/ 1 w 88"/>
                <a:gd name="T39" fmla="*/ 1 h 135"/>
                <a:gd name="T40" fmla="*/ 1 w 88"/>
                <a:gd name="T41" fmla="*/ 1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135"/>
                <a:gd name="T65" fmla="*/ 88 w 88"/>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135">
                  <a:moveTo>
                    <a:pt x="67" y="135"/>
                  </a:moveTo>
                  <a:lnTo>
                    <a:pt x="75" y="133"/>
                  </a:lnTo>
                  <a:lnTo>
                    <a:pt x="82" y="129"/>
                  </a:lnTo>
                  <a:lnTo>
                    <a:pt x="86" y="121"/>
                  </a:lnTo>
                  <a:lnTo>
                    <a:pt x="88" y="113"/>
                  </a:lnTo>
                  <a:lnTo>
                    <a:pt x="88" y="22"/>
                  </a:lnTo>
                  <a:lnTo>
                    <a:pt x="86" y="14"/>
                  </a:lnTo>
                  <a:lnTo>
                    <a:pt x="82" y="6"/>
                  </a:lnTo>
                  <a:lnTo>
                    <a:pt x="75" y="2"/>
                  </a:lnTo>
                  <a:lnTo>
                    <a:pt x="67" y="0"/>
                  </a:lnTo>
                  <a:lnTo>
                    <a:pt x="22" y="0"/>
                  </a:lnTo>
                  <a:lnTo>
                    <a:pt x="13" y="2"/>
                  </a:lnTo>
                  <a:lnTo>
                    <a:pt x="6" y="6"/>
                  </a:lnTo>
                  <a:lnTo>
                    <a:pt x="2" y="14"/>
                  </a:lnTo>
                  <a:lnTo>
                    <a:pt x="0" y="22"/>
                  </a:lnTo>
                  <a:lnTo>
                    <a:pt x="0" y="113"/>
                  </a:lnTo>
                  <a:lnTo>
                    <a:pt x="2" y="121"/>
                  </a:lnTo>
                  <a:lnTo>
                    <a:pt x="6" y="129"/>
                  </a:lnTo>
                  <a:lnTo>
                    <a:pt x="13" y="133"/>
                  </a:lnTo>
                  <a:lnTo>
                    <a:pt x="22" y="135"/>
                  </a:lnTo>
                  <a:lnTo>
                    <a:pt x="67" y="135"/>
                  </a:lnTo>
                  <a:close/>
                </a:path>
              </a:pathLst>
            </a:custGeom>
            <a:solidFill>
              <a:srgbClr val="FFFFFF"/>
            </a:solidFill>
            <a:ln w="9525">
              <a:noFill/>
              <a:round/>
              <a:headEnd/>
              <a:tailEnd/>
            </a:ln>
          </p:spPr>
          <p:txBody>
            <a:bodyPr/>
            <a:lstStyle/>
            <a:p>
              <a:endParaRPr lang="en-US"/>
            </a:p>
          </p:txBody>
        </p:sp>
        <p:sp>
          <p:nvSpPr>
            <p:cNvPr id="20493" name="Freeform 12"/>
            <p:cNvSpPr>
              <a:spLocks noChangeAspect="1"/>
            </p:cNvSpPr>
            <p:nvPr/>
          </p:nvSpPr>
          <p:spPr bwMode="auto">
            <a:xfrm>
              <a:off x="1146" y="403"/>
              <a:ext cx="19" cy="47"/>
            </a:xfrm>
            <a:custGeom>
              <a:avLst/>
              <a:gdLst>
                <a:gd name="T0" fmla="*/ 1 w 37"/>
                <a:gd name="T1" fmla="*/ 1 h 94"/>
                <a:gd name="T2" fmla="*/ 1 w 37"/>
                <a:gd name="T3" fmla="*/ 1 h 94"/>
                <a:gd name="T4" fmla="*/ 1 w 37"/>
                <a:gd name="T5" fmla="*/ 1 h 94"/>
                <a:gd name="T6" fmla="*/ 1 w 37"/>
                <a:gd name="T7" fmla="*/ 1 h 94"/>
                <a:gd name="T8" fmla="*/ 1 w 37"/>
                <a:gd name="T9" fmla="*/ 1 h 94"/>
                <a:gd name="T10" fmla="*/ 1 w 37"/>
                <a:gd name="T11" fmla="*/ 1 h 94"/>
                <a:gd name="T12" fmla="*/ 1 w 37"/>
                <a:gd name="T13" fmla="*/ 1 h 94"/>
                <a:gd name="T14" fmla="*/ 1 w 37"/>
                <a:gd name="T15" fmla="*/ 1 h 94"/>
                <a:gd name="T16" fmla="*/ 1 w 37"/>
                <a:gd name="T17" fmla="*/ 0 h 94"/>
                <a:gd name="T18" fmla="*/ 1 w 37"/>
                <a:gd name="T19" fmla="*/ 0 h 94"/>
                <a:gd name="T20" fmla="*/ 1 w 37"/>
                <a:gd name="T21" fmla="*/ 0 h 94"/>
                <a:gd name="T22" fmla="*/ 1 w 37"/>
                <a:gd name="T23" fmla="*/ 0 h 94"/>
                <a:gd name="T24" fmla="*/ 1 w 37"/>
                <a:gd name="T25" fmla="*/ 1 h 94"/>
                <a:gd name="T26" fmla="*/ 1 w 37"/>
                <a:gd name="T27" fmla="*/ 1 h 94"/>
                <a:gd name="T28" fmla="*/ 0 w 37"/>
                <a:gd name="T29" fmla="*/ 1 h 94"/>
                <a:gd name="T30" fmla="*/ 0 w 37"/>
                <a:gd name="T31" fmla="*/ 1 h 94"/>
                <a:gd name="T32" fmla="*/ 1 w 37"/>
                <a:gd name="T33" fmla="*/ 1 h 94"/>
                <a:gd name="T34" fmla="*/ 1 w 37"/>
                <a:gd name="T35" fmla="*/ 1 h 94"/>
                <a:gd name="T36" fmla="*/ 1 w 37"/>
                <a:gd name="T37" fmla="*/ 1 h 94"/>
                <a:gd name="T38" fmla="*/ 1 w 37"/>
                <a:gd name="T39" fmla="*/ 1 h 94"/>
                <a:gd name="T40" fmla="*/ 1 w 37"/>
                <a:gd name="T41" fmla="*/ 1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94"/>
                <a:gd name="T65" fmla="*/ 37 w 37"/>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94">
                  <a:moveTo>
                    <a:pt x="32" y="94"/>
                  </a:moveTo>
                  <a:lnTo>
                    <a:pt x="34" y="94"/>
                  </a:lnTo>
                  <a:lnTo>
                    <a:pt x="36" y="93"/>
                  </a:lnTo>
                  <a:lnTo>
                    <a:pt x="37" y="91"/>
                  </a:lnTo>
                  <a:lnTo>
                    <a:pt x="37" y="90"/>
                  </a:lnTo>
                  <a:lnTo>
                    <a:pt x="37" y="6"/>
                  </a:lnTo>
                  <a:lnTo>
                    <a:pt x="37" y="4"/>
                  </a:lnTo>
                  <a:lnTo>
                    <a:pt x="36" y="1"/>
                  </a:lnTo>
                  <a:lnTo>
                    <a:pt x="34" y="0"/>
                  </a:lnTo>
                  <a:lnTo>
                    <a:pt x="32" y="0"/>
                  </a:lnTo>
                  <a:lnTo>
                    <a:pt x="5" y="0"/>
                  </a:lnTo>
                  <a:lnTo>
                    <a:pt x="3" y="0"/>
                  </a:lnTo>
                  <a:lnTo>
                    <a:pt x="2" y="1"/>
                  </a:lnTo>
                  <a:lnTo>
                    <a:pt x="1" y="4"/>
                  </a:lnTo>
                  <a:lnTo>
                    <a:pt x="0" y="6"/>
                  </a:lnTo>
                  <a:lnTo>
                    <a:pt x="0" y="90"/>
                  </a:lnTo>
                  <a:lnTo>
                    <a:pt x="1" y="91"/>
                  </a:lnTo>
                  <a:lnTo>
                    <a:pt x="2" y="93"/>
                  </a:lnTo>
                  <a:lnTo>
                    <a:pt x="3" y="94"/>
                  </a:lnTo>
                  <a:lnTo>
                    <a:pt x="5" y="94"/>
                  </a:lnTo>
                  <a:lnTo>
                    <a:pt x="32" y="94"/>
                  </a:lnTo>
                  <a:close/>
                </a:path>
              </a:pathLst>
            </a:custGeom>
            <a:solidFill>
              <a:srgbClr val="0000FF"/>
            </a:solidFill>
            <a:ln w="9525">
              <a:noFill/>
              <a:round/>
              <a:headEnd/>
              <a:tailEnd/>
            </a:ln>
          </p:spPr>
          <p:txBody>
            <a:bodyPr/>
            <a:lstStyle/>
            <a:p>
              <a:endParaRPr lang="en-US"/>
            </a:p>
          </p:txBody>
        </p:sp>
        <p:sp>
          <p:nvSpPr>
            <p:cNvPr id="20494" name="Freeform 13"/>
            <p:cNvSpPr>
              <a:spLocks noChangeAspect="1"/>
            </p:cNvSpPr>
            <p:nvPr/>
          </p:nvSpPr>
          <p:spPr bwMode="auto">
            <a:xfrm>
              <a:off x="1189" y="393"/>
              <a:ext cx="44" cy="67"/>
            </a:xfrm>
            <a:custGeom>
              <a:avLst/>
              <a:gdLst>
                <a:gd name="T0" fmla="*/ 0 w 89"/>
                <a:gd name="T1" fmla="*/ 1 h 134"/>
                <a:gd name="T2" fmla="*/ 0 w 89"/>
                <a:gd name="T3" fmla="*/ 1 h 134"/>
                <a:gd name="T4" fmla="*/ 0 w 89"/>
                <a:gd name="T5" fmla="*/ 1 h 134"/>
                <a:gd name="T6" fmla="*/ 0 w 89"/>
                <a:gd name="T7" fmla="*/ 1 h 134"/>
                <a:gd name="T8" fmla="*/ 0 w 89"/>
                <a:gd name="T9" fmla="*/ 1 h 134"/>
                <a:gd name="T10" fmla="*/ 0 w 89"/>
                <a:gd name="T11" fmla="*/ 0 h 134"/>
                <a:gd name="T12" fmla="*/ 0 w 89"/>
                <a:gd name="T13" fmla="*/ 0 h 134"/>
                <a:gd name="T14" fmla="*/ 0 w 89"/>
                <a:gd name="T15" fmla="*/ 1 h 134"/>
                <a:gd name="T16" fmla="*/ 0 w 89"/>
                <a:gd name="T17" fmla="*/ 1 h 134"/>
                <a:gd name="T18" fmla="*/ 0 w 89"/>
                <a:gd name="T19" fmla="*/ 1 h 134"/>
                <a:gd name="T20" fmla="*/ 0 w 89"/>
                <a:gd name="T21" fmla="*/ 1 h 134"/>
                <a:gd name="T22" fmla="*/ 0 w 89"/>
                <a:gd name="T23" fmla="*/ 1 h 134"/>
                <a:gd name="T24" fmla="*/ 0 w 89"/>
                <a:gd name="T25" fmla="*/ 1 h 134"/>
                <a:gd name="T26" fmla="*/ 0 w 89"/>
                <a:gd name="T27" fmla="*/ 1 h 134"/>
                <a:gd name="T28" fmla="*/ 0 w 89"/>
                <a:gd name="T29" fmla="*/ 1 h 134"/>
                <a:gd name="T30" fmla="*/ 0 w 89"/>
                <a:gd name="T31" fmla="*/ 1 h 134"/>
                <a:gd name="T32" fmla="*/ 0 w 89"/>
                <a:gd name="T33" fmla="*/ 1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34"/>
                <a:gd name="T53" fmla="*/ 89 w 89"/>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34">
                  <a:moveTo>
                    <a:pt x="89" y="134"/>
                  </a:moveTo>
                  <a:lnTo>
                    <a:pt x="89" y="23"/>
                  </a:lnTo>
                  <a:lnTo>
                    <a:pt x="87" y="14"/>
                  </a:lnTo>
                  <a:lnTo>
                    <a:pt x="83" y="6"/>
                  </a:lnTo>
                  <a:lnTo>
                    <a:pt x="75" y="2"/>
                  </a:lnTo>
                  <a:lnTo>
                    <a:pt x="66" y="0"/>
                  </a:lnTo>
                  <a:lnTo>
                    <a:pt x="22" y="0"/>
                  </a:lnTo>
                  <a:lnTo>
                    <a:pt x="14" y="2"/>
                  </a:lnTo>
                  <a:lnTo>
                    <a:pt x="6" y="6"/>
                  </a:lnTo>
                  <a:lnTo>
                    <a:pt x="2" y="14"/>
                  </a:lnTo>
                  <a:lnTo>
                    <a:pt x="0" y="23"/>
                  </a:lnTo>
                  <a:lnTo>
                    <a:pt x="0" y="134"/>
                  </a:lnTo>
                  <a:lnTo>
                    <a:pt x="26" y="134"/>
                  </a:lnTo>
                  <a:lnTo>
                    <a:pt x="26" y="77"/>
                  </a:lnTo>
                  <a:lnTo>
                    <a:pt x="61" y="77"/>
                  </a:lnTo>
                  <a:lnTo>
                    <a:pt x="61" y="134"/>
                  </a:lnTo>
                  <a:lnTo>
                    <a:pt x="89" y="134"/>
                  </a:lnTo>
                  <a:close/>
                </a:path>
              </a:pathLst>
            </a:custGeom>
            <a:solidFill>
              <a:srgbClr val="FFFFFF"/>
            </a:solidFill>
            <a:ln w="9525">
              <a:noFill/>
              <a:round/>
              <a:headEnd/>
              <a:tailEnd/>
            </a:ln>
          </p:spPr>
          <p:txBody>
            <a:bodyPr/>
            <a:lstStyle/>
            <a:p>
              <a:endParaRPr lang="en-US"/>
            </a:p>
          </p:txBody>
        </p:sp>
        <p:sp>
          <p:nvSpPr>
            <p:cNvPr id="20495" name="Freeform 14"/>
            <p:cNvSpPr>
              <a:spLocks noChangeAspect="1"/>
            </p:cNvSpPr>
            <p:nvPr/>
          </p:nvSpPr>
          <p:spPr bwMode="auto">
            <a:xfrm>
              <a:off x="1201" y="404"/>
              <a:ext cx="19" cy="17"/>
            </a:xfrm>
            <a:custGeom>
              <a:avLst/>
              <a:gdLst>
                <a:gd name="T0" fmla="*/ 1 w 38"/>
                <a:gd name="T1" fmla="*/ 1 h 34"/>
                <a:gd name="T2" fmla="*/ 1 w 38"/>
                <a:gd name="T3" fmla="*/ 1 h 34"/>
                <a:gd name="T4" fmla="*/ 1 w 38"/>
                <a:gd name="T5" fmla="*/ 1 h 34"/>
                <a:gd name="T6" fmla="*/ 1 w 38"/>
                <a:gd name="T7" fmla="*/ 1 h 34"/>
                <a:gd name="T8" fmla="*/ 1 w 38"/>
                <a:gd name="T9" fmla="*/ 0 h 34"/>
                <a:gd name="T10" fmla="*/ 1 w 38"/>
                <a:gd name="T11" fmla="*/ 0 h 34"/>
                <a:gd name="T12" fmla="*/ 1 w 38"/>
                <a:gd name="T13" fmla="*/ 0 h 34"/>
                <a:gd name="T14" fmla="*/ 1 w 38"/>
                <a:gd name="T15" fmla="*/ 0 h 34"/>
                <a:gd name="T16" fmla="*/ 1 w 38"/>
                <a:gd name="T17" fmla="*/ 1 h 34"/>
                <a:gd name="T18" fmla="*/ 0 w 38"/>
                <a:gd name="T19" fmla="*/ 1 h 34"/>
                <a:gd name="T20" fmla="*/ 0 w 38"/>
                <a:gd name="T21" fmla="*/ 1 h 34"/>
                <a:gd name="T22" fmla="*/ 0 w 38"/>
                <a:gd name="T23" fmla="*/ 1 h 34"/>
                <a:gd name="T24" fmla="*/ 1 w 38"/>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4"/>
                <a:gd name="T41" fmla="*/ 38 w 3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4">
                  <a:moveTo>
                    <a:pt x="38" y="34"/>
                  </a:moveTo>
                  <a:lnTo>
                    <a:pt x="38" y="4"/>
                  </a:lnTo>
                  <a:lnTo>
                    <a:pt x="38" y="3"/>
                  </a:lnTo>
                  <a:lnTo>
                    <a:pt x="37" y="1"/>
                  </a:lnTo>
                  <a:lnTo>
                    <a:pt x="35" y="0"/>
                  </a:lnTo>
                  <a:lnTo>
                    <a:pt x="33" y="0"/>
                  </a:lnTo>
                  <a:lnTo>
                    <a:pt x="6" y="0"/>
                  </a:lnTo>
                  <a:lnTo>
                    <a:pt x="4" y="0"/>
                  </a:lnTo>
                  <a:lnTo>
                    <a:pt x="2" y="1"/>
                  </a:lnTo>
                  <a:lnTo>
                    <a:pt x="0" y="3"/>
                  </a:lnTo>
                  <a:lnTo>
                    <a:pt x="0" y="4"/>
                  </a:lnTo>
                  <a:lnTo>
                    <a:pt x="0" y="34"/>
                  </a:lnTo>
                  <a:lnTo>
                    <a:pt x="38" y="34"/>
                  </a:lnTo>
                  <a:close/>
                </a:path>
              </a:pathLst>
            </a:custGeom>
            <a:solidFill>
              <a:srgbClr val="0000FF"/>
            </a:solidFill>
            <a:ln w="9525">
              <a:noFill/>
              <a:round/>
              <a:headEnd/>
              <a:tailEnd/>
            </a:ln>
          </p:spPr>
          <p:txBody>
            <a:bodyPr/>
            <a:lstStyle/>
            <a:p>
              <a:endParaRPr lang="en-US"/>
            </a:p>
          </p:txBody>
        </p:sp>
        <p:sp>
          <p:nvSpPr>
            <p:cNvPr id="20496" name="Freeform 15"/>
            <p:cNvSpPr>
              <a:spLocks noChangeAspect="1"/>
            </p:cNvSpPr>
            <p:nvPr/>
          </p:nvSpPr>
          <p:spPr bwMode="auto">
            <a:xfrm>
              <a:off x="1246" y="394"/>
              <a:ext cx="45" cy="67"/>
            </a:xfrm>
            <a:custGeom>
              <a:avLst/>
              <a:gdLst>
                <a:gd name="T0" fmla="*/ 1 w 89"/>
                <a:gd name="T1" fmla="*/ 1 h 134"/>
                <a:gd name="T2" fmla="*/ 1 w 89"/>
                <a:gd name="T3" fmla="*/ 1 h 134"/>
                <a:gd name="T4" fmla="*/ 1 w 89"/>
                <a:gd name="T5" fmla="*/ 1 h 134"/>
                <a:gd name="T6" fmla="*/ 1 w 89"/>
                <a:gd name="T7" fmla="*/ 1 h 134"/>
                <a:gd name="T8" fmla="*/ 1 w 89"/>
                <a:gd name="T9" fmla="*/ 1 h 134"/>
                <a:gd name="T10" fmla="*/ 1 w 89"/>
                <a:gd name="T11" fmla="*/ 0 h 134"/>
                <a:gd name="T12" fmla="*/ 1 w 89"/>
                <a:gd name="T13" fmla="*/ 0 h 134"/>
                <a:gd name="T14" fmla="*/ 1 w 89"/>
                <a:gd name="T15" fmla="*/ 1 h 134"/>
                <a:gd name="T16" fmla="*/ 1 w 89"/>
                <a:gd name="T17" fmla="*/ 1 h 134"/>
                <a:gd name="T18" fmla="*/ 1 w 89"/>
                <a:gd name="T19" fmla="*/ 1 h 134"/>
                <a:gd name="T20" fmla="*/ 0 w 89"/>
                <a:gd name="T21" fmla="*/ 1 h 134"/>
                <a:gd name="T22" fmla="*/ 0 w 89"/>
                <a:gd name="T23" fmla="*/ 1 h 134"/>
                <a:gd name="T24" fmla="*/ 1 w 89"/>
                <a:gd name="T25" fmla="*/ 1 h 134"/>
                <a:gd name="T26" fmla="*/ 1 w 89"/>
                <a:gd name="T27" fmla="*/ 1 h 134"/>
                <a:gd name="T28" fmla="*/ 1 w 89"/>
                <a:gd name="T29" fmla="*/ 1 h 134"/>
                <a:gd name="T30" fmla="*/ 1 w 89"/>
                <a:gd name="T31" fmla="*/ 1 h 134"/>
                <a:gd name="T32" fmla="*/ 1 w 89"/>
                <a:gd name="T33" fmla="*/ 1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34"/>
                <a:gd name="T53" fmla="*/ 89 w 89"/>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34">
                  <a:moveTo>
                    <a:pt x="89" y="134"/>
                  </a:moveTo>
                  <a:lnTo>
                    <a:pt x="89" y="23"/>
                  </a:lnTo>
                  <a:lnTo>
                    <a:pt x="87" y="14"/>
                  </a:lnTo>
                  <a:lnTo>
                    <a:pt x="83" y="7"/>
                  </a:lnTo>
                  <a:lnTo>
                    <a:pt x="75" y="2"/>
                  </a:lnTo>
                  <a:lnTo>
                    <a:pt x="66" y="0"/>
                  </a:lnTo>
                  <a:lnTo>
                    <a:pt x="22" y="0"/>
                  </a:lnTo>
                  <a:lnTo>
                    <a:pt x="14" y="2"/>
                  </a:lnTo>
                  <a:lnTo>
                    <a:pt x="6" y="7"/>
                  </a:lnTo>
                  <a:lnTo>
                    <a:pt x="2" y="14"/>
                  </a:lnTo>
                  <a:lnTo>
                    <a:pt x="0" y="23"/>
                  </a:lnTo>
                  <a:lnTo>
                    <a:pt x="0" y="134"/>
                  </a:lnTo>
                  <a:lnTo>
                    <a:pt x="26" y="134"/>
                  </a:lnTo>
                  <a:lnTo>
                    <a:pt x="26" y="79"/>
                  </a:lnTo>
                  <a:lnTo>
                    <a:pt x="62" y="79"/>
                  </a:lnTo>
                  <a:lnTo>
                    <a:pt x="62" y="134"/>
                  </a:lnTo>
                  <a:lnTo>
                    <a:pt x="89" y="134"/>
                  </a:lnTo>
                  <a:close/>
                </a:path>
              </a:pathLst>
            </a:custGeom>
            <a:solidFill>
              <a:srgbClr val="FFFFFF"/>
            </a:solidFill>
            <a:ln w="9525">
              <a:noFill/>
              <a:round/>
              <a:headEnd/>
              <a:tailEnd/>
            </a:ln>
          </p:spPr>
          <p:txBody>
            <a:bodyPr/>
            <a:lstStyle/>
            <a:p>
              <a:endParaRPr lang="en-US"/>
            </a:p>
          </p:txBody>
        </p:sp>
        <p:sp>
          <p:nvSpPr>
            <p:cNvPr id="20497" name="Freeform 16"/>
            <p:cNvSpPr>
              <a:spLocks noChangeAspect="1"/>
            </p:cNvSpPr>
            <p:nvPr/>
          </p:nvSpPr>
          <p:spPr bwMode="auto">
            <a:xfrm>
              <a:off x="1259" y="405"/>
              <a:ext cx="19" cy="17"/>
            </a:xfrm>
            <a:custGeom>
              <a:avLst/>
              <a:gdLst>
                <a:gd name="T0" fmla="*/ 1 w 38"/>
                <a:gd name="T1" fmla="*/ 1 h 34"/>
                <a:gd name="T2" fmla="*/ 1 w 38"/>
                <a:gd name="T3" fmla="*/ 1 h 34"/>
                <a:gd name="T4" fmla="*/ 1 w 38"/>
                <a:gd name="T5" fmla="*/ 1 h 34"/>
                <a:gd name="T6" fmla="*/ 1 w 38"/>
                <a:gd name="T7" fmla="*/ 1 h 34"/>
                <a:gd name="T8" fmla="*/ 1 w 38"/>
                <a:gd name="T9" fmla="*/ 0 h 34"/>
                <a:gd name="T10" fmla="*/ 1 w 38"/>
                <a:gd name="T11" fmla="*/ 0 h 34"/>
                <a:gd name="T12" fmla="*/ 1 w 38"/>
                <a:gd name="T13" fmla="*/ 0 h 34"/>
                <a:gd name="T14" fmla="*/ 1 w 38"/>
                <a:gd name="T15" fmla="*/ 0 h 34"/>
                <a:gd name="T16" fmla="*/ 1 w 38"/>
                <a:gd name="T17" fmla="*/ 1 h 34"/>
                <a:gd name="T18" fmla="*/ 0 w 38"/>
                <a:gd name="T19" fmla="*/ 1 h 34"/>
                <a:gd name="T20" fmla="*/ 0 w 38"/>
                <a:gd name="T21" fmla="*/ 1 h 34"/>
                <a:gd name="T22" fmla="*/ 0 w 38"/>
                <a:gd name="T23" fmla="*/ 1 h 34"/>
                <a:gd name="T24" fmla="*/ 1 w 38"/>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4"/>
                <a:gd name="T41" fmla="*/ 38 w 3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4">
                  <a:moveTo>
                    <a:pt x="38" y="34"/>
                  </a:moveTo>
                  <a:lnTo>
                    <a:pt x="38" y="4"/>
                  </a:lnTo>
                  <a:lnTo>
                    <a:pt x="38" y="3"/>
                  </a:lnTo>
                  <a:lnTo>
                    <a:pt x="37" y="1"/>
                  </a:lnTo>
                  <a:lnTo>
                    <a:pt x="35" y="0"/>
                  </a:lnTo>
                  <a:lnTo>
                    <a:pt x="33" y="0"/>
                  </a:lnTo>
                  <a:lnTo>
                    <a:pt x="6" y="0"/>
                  </a:lnTo>
                  <a:lnTo>
                    <a:pt x="4" y="0"/>
                  </a:lnTo>
                  <a:lnTo>
                    <a:pt x="2" y="1"/>
                  </a:lnTo>
                  <a:lnTo>
                    <a:pt x="0" y="3"/>
                  </a:lnTo>
                  <a:lnTo>
                    <a:pt x="0" y="4"/>
                  </a:lnTo>
                  <a:lnTo>
                    <a:pt x="0" y="34"/>
                  </a:lnTo>
                  <a:lnTo>
                    <a:pt x="38" y="34"/>
                  </a:lnTo>
                  <a:close/>
                </a:path>
              </a:pathLst>
            </a:custGeom>
            <a:solidFill>
              <a:srgbClr val="0000FF"/>
            </a:solidFill>
            <a:ln w="9525">
              <a:noFill/>
              <a:round/>
              <a:headEnd/>
              <a:tailEnd/>
            </a:ln>
          </p:spPr>
          <p:txBody>
            <a:bodyPr/>
            <a:lstStyle/>
            <a:p>
              <a:endParaRPr lang="en-US"/>
            </a:p>
          </p:txBody>
        </p:sp>
      </p:grpSp>
      <p:pic>
        <p:nvPicPr>
          <p:cNvPr id="20485" name="Picture 17" descr="WSFOLOGO"/>
          <p:cNvPicPr>
            <a:picLocks noChangeAspect="1" noChangeArrowheads="1"/>
          </p:cNvPicPr>
          <p:nvPr/>
        </p:nvPicPr>
        <p:blipFill>
          <a:blip r:embed="rId4" cstate="print"/>
          <a:srcRect/>
          <a:stretch>
            <a:fillRect/>
          </a:stretch>
        </p:blipFill>
        <p:spPr bwMode="auto">
          <a:xfrm>
            <a:off x="0" y="5805488"/>
            <a:ext cx="1066800" cy="1052512"/>
          </a:xfrm>
          <a:prstGeom prst="rect">
            <a:avLst/>
          </a:prstGeom>
          <a:noFill/>
          <a:ln w="9525">
            <a:noFill/>
            <a:miter lim="800000"/>
            <a:headEnd/>
            <a:tailEnd/>
          </a:ln>
        </p:spPr>
      </p:pic>
      <p:sp>
        <p:nvSpPr>
          <p:cNvPr id="208914" name="Text Box 18"/>
          <p:cNvSpPr txBox="1">
            <a:spLocks noChangeArrowheads="1"/>
          </p:cNvSpPr>
          <p:nvPr/>
        </p:nvSpPr>
        <p:spPr bwMode="auto">
          <a:xfrm>
            <a:off x="381000" y="2286000"/>
            <a:ext cx="7924800" cy="11604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pPr>
            <a:r>
              <a:rPr lang="en-US" sz="2800" b="1">
                <a:solidFill>
                  <a:schemeClr val="bg1"/>
                </a:solidFill>
                <a:latin typeface="Arial" charset="0"/>
              </a:rPr>
              <a:t>March 2010</a:t>
            </a:r>
          </a:p>
          <a:p>
            <a:pPr algn="ctr" eaLnBrk="0" hangingPunct="0">
              <a:spcBef>
                <a:spcPct val="50000"/>
              </a:spcBef>
            </a:pPr>
            <a:r>
              <a:rPr lang="en-US" sz="2800" b="1">
                <a:solidFill>
                  <a:schemeClr val="bg1"/>
                </a:solidFill>
                <a:latin typeface="Arial" charset="0"/>
              </a:rPr>
              <a:t>Interdepartmental Hurricane Conference</a:t>
            </a:r>
            <a:endParaRPr lang="en-US" sz="2800">
              <a:solidFill>
                <a:schemeClr val="tx1"/>
              </a:solidFill>
            </a:endParaRPr>
          </a:p>
        </p:txBody>
      </p:sp>
      <p:pic>
        <p:nvPicPr>
          <p:cNvPr id="20487" name="Picture 19" descr="ncep1"/>
          <p:cNvPicPr>
            <a:picLocks noChangeAspect="1" noChangeArrowheads="1"/>
          </p:cNvPicPr>
          <p:nvPr/>
        </p:nvPicPr>
        <p:blipFill>
          <a:blip r:embed="rId5" cstate="print"/>
          <a:srcRect/>
          <a:stretch>
            <a:fillRect/>
          </a:stretch>
        </p:blipFill>
        <p:spPr bwMode="auto">
          <a:xfrm>
            <a:off x="3810000" y="5884863"/>
            <a:ext cx="1524000" cy="973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0" y="838200"/>
            <a:ext cx="9144000" cy="4419600"/>
          </a:xfrm>
        </p:spPr>
        <p:txBody>
          <a:bodyPr/>
          <a:lstStyle/>
          <a:p>
            <a:pPr marL="342900" lvl="1" indent="-342900">
              <a:lnSpc>
                <a:spcPct val="90000"/>
              </a:lnSpc>
              <a:buClr>
                <a:srgbClr val="FFFF00"/>
              </a:buClr>
              <a:buSzPct val="75000"/>
              <a:buFont typeface="Monotype Sorts" pitchFamily="2" charset="2"/>
              <a:buChar char="l"/>
              <a:defRPr/>
            </a:pPr>
            <a:r>
              <a:rPr lang="en-US" sz="2000" b="1" dirty="0" err="1" smtClean="0">
                <a:solidFill>
                  <a:schemeClr val="bg1"/>
                </a:solidFill>
              </a:rPr>
              <a:t>Shuyi</a:t>
            </a:r>
            <a:r>
              <a:rPr lang="en-US" sz="2000" b="1" dirty="0" smtClean="0">
                <a:solidFill>
                  <a:schemeClr val="bg1"/>
                </a:solidFill>
              </a:rPr>
              <a:t> Chen </a:t>
            </a:r>
            <a:r>
              <a:rPr lang="en-US" sz="2000" dirty="0" smtClean="0">
                <a:solidFill>
                  <a:schemeClr val="bg1"/>
                </a:solidFill>
              </a:rPr>
              <a:t>- "Large-scale control or convective </a:t>
            </a:r>
            <a:r>
              <a:rPr lang="en-US" sz="2000" dirty="0" err="1" smtClean="0">
                <a:solidFill>
                  <a:schemeClr val="bg1"/>
                </a:solidFill>
              </a:rPr>
              <a:t>upscaling</a:t>
            </a:r>
            <a:r>
              <a:rPr lang="en-US" sz="2000" dirty="0" smtClean="0">
                <a:solidFill>
                  <a:schemeClr val="bg1"/>
                </a:solidFill>
              </a:rPr>
              <a:t>?  That is the question."</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Jesse </a:t>
            </a:r>
            <a:r>
              <a:rPr lang="en-US" sz="2000" b="1" dirty="0" err="1" smtClean="0">
                <a:solidFill>
                  <a:schemeClr val="bg1"/>
                </a:solidFill>
              </a:rPr>
              <a:t>Feyen</a:t>
            </a:r>
            <a:r>
              <a:rPr lang="en-US" sz="2000" b="1" dirty="0" smtClean="0">
                <a:solidFill>
                  <a:schemeClr val="bg1"/>
                </a:solidFill>
              </a:rPr>
              <a:t> </a:t>
            </a:r>
            <a:r>
              <a:rPr lang="en-US" sz="2000" dirty="0" smtClean="0">
                <a:solidFill>
                  <a:schemeClr val="bg1"/>
                </a:solidFill>
              </a:rPr>
              <a:t>– “An Evaluation of SLOSH and ADCIRC for Two Storm Surge 	Events:  Hurricanes Ivan and Isabel”</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Kimberley </a:t>
            </a:r>
            <a:r>
              <a:rPr lang="en-US" sz="2000" b="1" dirty="0" err="1" smtClean="0">
                <a:solidFill>
                  <a:schemeClr val="bg1"/>
                </a:solidFill>
              </a:rPr>
              <a:t>Zuill</a:t>
            </a:r>
            <a:r>
              <a:rPr lang="en-US" sz="2000" b="1" dirty="0" smtClean="0">
                <a:solidFill>
                  <a:schemeClr val="bg1"/>
                </a:solidFill>
              </a:rPr>
              <a:t> </a:t>
            </a:r>
            <a:r>
              <a:rPr lang="en-US" sz="2000" dirty="0" smtClean="0">
                <a:solidFill>
                  <a:schemeClr val="bg1"/>
                </a:solidFill>
              </a:rPr>
              <a:t>- "Weather and Marine Forecasting in Bermuda:</a:t>
            </a:r>
            <a:br>
              <a:rPr lang="en-US" sz="2000" dirty="0" smtClean="0">
                <a:solidFill>
                  <a:schemeClr val="bg1"/>
                </a:solidFill>
              </a:rPr>
            </a:br>
            <a:r>
              <a:rPr lang="en-US" sz="2000" dirty="0" smtClean="0">
                <a:solidFill>
                  <a:schemeClr val="bg1"/>
                </a:solidFill>
              </a:rPr>
              <a:t> 	Our Experiences with Hurricane Bill and Other Cyclones"</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John </a:t>
            </a:r>
            <a:r>
              <a:rPr lang="en-US" sz="2000" b="1" dirty="0" err="1" smtClean="0">
                <a:solidFill>
                  <a:schemeClr val="bg1"/>
                </a:solidFill>
              </a:rPr>
              <a:t>Knaff</a:t>
            </a:r>
            <a:r>
              <a:rPr lang="en-US" sz="2000" b="1" dirty="0" smtClean="0">
                <a:solidFill>
                  <a:schemeClr val="bg1"/>
                </a:solidFill>
              </a:rPr>
              <a:t> </a:t>
            </a:r>
            <a:r>
              <a:rPr lang="en-US" sz="2000" dirty="0" smtClean="0">
                <a:solidFill>
                  <a:schemeClr val="bg1"/>
                </a:solidFill>
              </a:rPr>
              <a:t>- "Improving Intensity Estimates using Operational Information"</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David Novak </a:t>
            </a:r>
            <a:r>
              <a:rPr lang="en-US" sz="2000" dirty="0" smtClean="0">
                <a:solidFill>
                  <a:schemeClr val="bg1"/>
                </a:solidFill>
              </a:rPr>
              <a:t>– “The HPC Tropical Cyclone Program and Associated Collaborative 	Opportunities”</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Mark </a:t>
            </a:r>
            <a:r>
              <a:rPr lang="en-US" sz="2000" b="1" dirty="0" err="1" smtClean="0">
                <a:solidFill>
                  <a:schemeClr val="bg1"/>
                </a:solidFill>
              </a:rPr>
              <a:t>Jelinek</a:t>
            </a:r>
            <a:r>
              <a:rPr lang="en-US" sz="2000" b="1" dirty="0" smtClean="0">
                <a:solidFill>
                  <a:schemeClr val="bg1"/>
                </a:solidFill>
              </a:rPr>
              <a:t> </a:t>
            </a:r>
            <a:r>
              <a:rPr lang="en-US" sz="2000" dirty="0" smtClean="0">
                <a:solidFill>
                  <a:schemeClr val="bg1"/>
                </a:solidFill>
              </a:rPr>
              <a:t>– “Tropical Cyclone </a:t>
            </a:r>
            <a:r>
              <a:rPr lang="en-US" sz="2000" dirty="0" err="1" smtClean="0">
                <a:solidFill>
                  <a:schemeClr val="bg1"/>
                </a:solidFill>
              </a:rPr>
              <a:t>Forecastability</a:t>
            </a:r>
            <a:r>
              <a:rPr lang="en-US" sz="2000" dirty="0" smtClean="0">
                <a:solidFill>
                  <a:schemeClr val="bg1"/>
                </a:solidFill>
              </a:rPr>
              <a:t> - How far out can we really 	forecast?”</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Mike Turk </a:t>
            </a:r>
            <a:r>
              <a:rPr lang="en-US" sz="2000" dirty="0" smtClean="0">
                <a:solidFill>
                  <a:schemeClr val="bg1"/>
                </a:solidFill>
              </a:rPr>
              <a:t>- "On the NESDIS </a:t>
            </a:r>
            <a:r>
              <a:rPr lang="en-US" sz="2000" dirty="0" err="1" smtClean="0">
                <a:solidFill>
                  <a:schemeClr val="bg1"/>
                </a:solidFill>
              </a:rPr>
              <a:t>Reorg</a:t>
            </a:r>
            <a:r>
              <a:rPr lang="en-US" sz="2000" dirty="0" smtClean="0">
                <a:solidFill>
                  <a:schemeClr val="bg1"/>
                </a:solidFill>
              </a:rPr>
              <a:t> and Changes to Satellite Analysis Branch 	(SAB) Ops"</a:t>
            </a:r>
          </a:p>
          <a:p>
            <a:pPr marL="342900" lvl="1" indent="-342900">
              <a:lnSpc>
                <a:spcPct val="90000"/>
              </a:lnSpc>
              <a:buClr>
                <a:srgbClr val="FFFF00"/>
              </a:buClr>
              <a:buSzPct val="75000"/>
              <a:buFont typeface="Monotype Sorts" pitchFamily="2" charset="2"/>
              <a:buChar char="l"/>
              <a:defRPr/>
            </a:pPr>
            <a:r>
              <a:rPr lang="en-US" sz="2000" b="1" dirty="0" err="1" smtClean="0">
                <a:solidFill>
                  <a:schemeClr val="bg1"/>
                </a:solidFill>
              </a:rPr>
              <a:t>Jeral</a:t>
            </a:r>
            <a:r>
              <a:rPr lang="en-US" sz="2000" b="1" dirty="0" smtClean="0">
                <a:solidFill>
                  <a:schemeClr val="bg1"/>
                </a:solidFill>
              </a:rPr>
              <a:t> </a:t>
            </a:r>
            <a:r>
              <a:rPr lang="en-US" sz="2000" b="1" dirty="0" err="1" smtClean="0">
                <a:solidFill>
                  <a:schemeClr val="bg1"/>
                </a:solidFill>
              </a:rPr>
              <a:t>Estupiñán</a:t>
            </a:r>
            <a:r>
              <a:rPr lang="en-US" sz="2000" b="1" dirty="0" smtClean="0">
                <a:solidFill>
                  <a:schemeClr val="bg1"/>
                </a:solidFill>
              </a:rPr>
              <a:t> </a:t>
            </a:r>
            <a:r>
              <a:rPr lang="en-US" sz="2000" dirty="0" smtClean="0">
                <a:solidFill>
                  <a:schemeClr val="bg1"/>
                </a:solidFill>
              </a:rPr>
              <a:t>- "Societal Vulnerability and Response to Hurricane Dolly </a:t>
            </a:r>
            <a:br>
              <a:rPr lang="en-US" sz="2000" dirty="0" smtClean="0">
                <a:solidFill>
                  <a:schemeClr val="bg1"/>
                </a:solidFill>
              </a:rPr>
            </a:br>
            <a:r>
              <a:rPr lang="en-US" sz="2000" dirty="0" smtClean="0">
                <a:solidFill>
                  <a:schemeClr val="bg1"/>
                </a:solidFill>
              </a:rPr>
              <a:t>	in the Lower Rio Grande Valley"</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Jim Hudgins </a:t>
            </a:r>
            <a:r>
              <a:rPr lang="en-US" sz="2000" dirty="0" smtClean="0">
                <a:solidFill>
                  <a:schemeClr val="bg1"/>
                </a:solidFill>
              </a:rPr>
              <a:t>– “Climatology of Heavy Rainfall associated with </a:t>
            </a:r>
            <a:r>
              <a:rPr lang="en-US" sz="2000" dirty="0" err="1" smtClean="0">
                <a:solidFill>
                  <a:schemeClr val="bg1"/>
                </a:solidFill>
              </a:rPr>
              <a:t>Tropicla</a:t>
            </a:r>
            <a:r>
              <a:rPr lang="en-US" sz="2000" dirty="0" smtClean="0">
                <a:solidFill>
                  <a:schemeClr val="bg1"/>
                </a:solidFill>
              </a:rPr>
              <a:t> Cyclones 	affecting the Central Appalachians”</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Greg Waller </a:t>
            </a:r>
            <a:r>
              <a:rPr lang="en-US" sz="2000" dirty="0" smtClean="0">
                <a:solidFill>
                  <a:schemeClr val="bg1"/>
                </a:solidFill>
              </a:rPr>
              <a:t>- "River Forecasting at the West Gulf River Forecast Center:</a:t>
            </a:r>
            <a:br>
              <a:rPr lang="en-US" sz="2000" dirty="0" smtClean="0">
                <a:solidFill>
                  <a:schemeClr val="bg1"/>
                </a:solidFill>
              </a:rPr>
            </a:br>
            <a:r>
              <a:rPr lang="en-US" sz="2000" dirty="0" smtClean="0">
                <a:solidFill>
                  <a:schemeClr val="bg1"/>
                </a:solidFill>
              </a:rPr>
              <a:t>	Tools/Products, Operations during Hurricane Ike, and Future Changes"</a:t>
            </a:r>
            <a:endParaRPr lang="en-US" sz="2400" b="1" dirty="0" smtClean="0">
              <a:solidFill>
                <a:schemeClr val="bg1"/>
              </a:solidFill>
              <a:effectLst>
                <a:outerShdw blurRad="38100" dist="38100" dir="2700000" algn="tl">
                  <a:srgbClr val="C0C0C0"/>
                </a:outerShdw>
              </a:effectLst>
              <a:latin typeface="Verdana" pitchFamily="34" charset="0"/>
            </a:endParaRPr>
          </a:p>
        </p:txBody>
      </p:sp>
      <p:sp>
        <p:nvSpPr>
          <p:cNvPr id="38914" name="Rectangle 3"/>
          <p:cNvSpPr>
            <a:spLocks noGrp="1" noChangeArrowheads="1"/>
          </p:cNvSpPr>
          <p:nvPr>
            <p:ph type="title"/>
          </p:nvPr>
        </p:nvSpPr>
        <p:spPr>
          <a:xfrm>
            <a:off x="0" y="0"/>
            <a:ext cx="9144000" cy="762000"/>
          </a:xfrm>
        </p:spPr>
        <p:txBody>
          <a:bodyPr/>
          <a:lstStyle/>
          <a:p>
            <a:r>
              <a:rPr lang="en-US" b="1" smtClean="0">
                <a:solidFill>
                  <a:srgbClr val="FFFF00"/>
                </a:solidFill>
              </a:rPr>
              <a:t>2009 Presentations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3"/>
          <p:cNvSpPr>
            <a:spLocks noGrp="1" noChangeArrowheads="1"/>
          </p:cNvSpPr>
          <p:nvPr>
            <p:ph type="title"/>
          </p:nvPr>
        </p:nvSpPr>
        <p:spPr>
          <a:xfrm>
            <a:off x="0" y="0"/>
            <a:ext cx="9144000" cy="762000"/>
          </a:xfrm>
        </p:spPr>
        <p:txBody>
          <a:bodyPr/>
          <a:lstStyle/>
          <a:p>
            <a:r>
              <a:rPr lang="en-US" sz="3600" b="1" smtClean="0">
                <a:solidFill>
                  <a:srgbClr val="FFFF00"/>
                </a:solidFill>
              </a:rPr>
              <a:t>2009 Visiting Scientist Comments</a:t>
            </a:r>
          </a:p>
        </p:txBody>
      </p:sp>
      <p:sp>
        <p:nvSpPr>
          <p:cNvPr id="40962" name="Rectangle 3"/>
          <p:cNvSpPr>
            <a:spLocks noChangeArrowheads="1"/>
          </p:cNvSpPr>
          <p:nvPr/>
        </p:nvSpPr>
        <p:spPr bwMode="auto">
          <a:xfrm>
            <a:off x="0" y="3352800"/>
            <a:ext cx="9144000" cy="762000"/>
          </a:xfrm>
          <a:prstGeom prst="rect">
            <a:avLst/>
          </a:prstGeom>
          <a:noFill/>
          <a:ln w="9525">
            <a:noFill/>
            <a:miter lim="800000"/>
            <a:headEnd/>
            <a:tailEnd/>
          </a:ln>
        </p:spPr>
        <p:txBody>
          <a:bodyPr anchor="ctr"/>
          <a:lstStyle/>
          <a:p>
            <a:pPr eaLnBrk="0" hangingPunct="0"/>
            <a:r>
              <a:rPr lang="en-US" sz="2000">
                <a:solidFill>
                  <a:schemeClr val="bg1"/>
                </a:solidFill>
              </a:rPr>
              <a:t>	</a:t>
            </a:r>
          </a:p>
        </p:txBody>
      </p:sp>
      <p:sp>
        <p:nvSpPr>
          <p:cNvPr id="40963" name="Rectangle 3"/>
          <p:cNvSpPr>
            <a:spLocks noChangeArrowheads="1"/>
          </p:cNvSpPr>
          <p:nvPr/>
        </p:nvSpPr>
        <p:spPr bwMode="auto">
          <a:xfrm>
            <a:off x="0" y="708025"/>
            <a:ext cx="9144000" cy="6149975"/>
          </a:xfrm>
          <a:prstGeom prst="rect">
            <a:avLst/>
          </a:prstGeom>
          <a:noFill/>
          <a:ln w="9525">
            <a:noFill/>
            <a:miter lim="800000"/>
            <a:headEnd/>
            <a:tailEnd/>
          </a:ln>
        </p:spPr>
        <p:txBody>
          <a:bodyPr>
            <a:spAutoFit/>
          </a:bodyPr>
          <a:lstStyle/>
          <a:p>
            <a:pPr algn="ctr" eaLnBrk="0" hangingPunct="0">
              <a:lnSpc>
                <a:spcPct val="80000"/>
              </a:lnSpc>
              <a:spcBef>
                <a:spcPct val="20000"/>
              </a:spcBef>
            </a:pPr>
            <a:r>
              <a:rPr lang="en-US"/>
              <a:t>“I am very grateful to have had this opportunity, and I sincerely hope that the Visiting Scientist program becomes a firmly established program.  It seems I was very fortunate to be able to not only be there during a week of tropical cyclone activity but to be able to sit in on the HRD de-brief of Ana &amp; Bill, as well as hear the presentations by RSMAS Graduate students and get to chat with professors... I offer no ideas of enhancements, because the week I had far exceeded my expectations!” – Kimberley Zuill</a:t>
            </a:r>
          </a:p>
          <a:p>
            <a:pPr algn="ctr" eaLnBrk="0" hangingPunct="0">
              <a:lnSpc>
                <a:spcPct val="80000"/>
              </a:lnSpc>
              <a:spcBef>
                <a:spcPct val="20000"/>
              </a:spcBef>
            </a:pPr>
            <a:endParaRPr lang="en-US"/>
          </a:p>
          <a:p>
            <a:pPr algn="ctr" eaLnBrk="0" hangingPunct="0">
              <a:lnSpc>
                <a:spcPct val="80000"/>
              </a:lnSpc>
              <a:spcBef>
                <a:spcPct val="20000"/>
              </a:spcBef>
            </a:pPr>
            <a:r>
              <a:rPr lang="en-US"/>
              <a:t>“My visit with TAFB was very instructional - I was able to learn about </a:t>
            </a:r>
            <a:br>
              <a:rPr lang="en-US"/>
            </a:br>
            <a:r>
              <a:rPr lang="en-US"/>
              <a:t>their range of responsibilities, what data and techniques they use (e.g. </a:t>
            </a:r>
            <a:br>
              <a:rPr lang="en-US"/>
            </a:br>
            <a:r>
              <a:rPr lang="en-US"/>
              <a:t>NAWIPS, GFE), and about the value of Dvorak classifications. I found </a:t>
            </a:r>
            <a:br>
              <a:rPr lang="en-US"/>
            </a:br>
            <a:r>
              <a:rPr lang="en-US"/>
              <a:t>sitting in with the Hurricane Specialists' shifts was very exciting and </a:t>
            </a:r>
            <a:br>
              <a:rPr lang="en-US"/>
            </a:br>
            <a:r>
              <a:rPr lang="en-US"/>
              <a:t>interesting despite the low activity (which was fine as I appreciated </a:t>
            </a:r>
            <a:br>
              <a:rPr lang="en-US"/>
            </a:br>
            <a:r>
              <a:rPr lang="en-US"/>
              <a:t>the opportunity to ask questions, but could easily imagine the intensity </a:t>
            </a:r>
            <a:br>
              <a:rPr lang="en-US"/>
            </a:br>
            <a:r>
              <a:rPr lang="en-US"/>
              <a:t>- no pun intended - during a big event.) It was very illustrative to </a:t>
            </a:r>
            <a:br>
              <a:rPr lang="en-US"/>
            </a:br>
            <a:r>
              <a:rPr lang="en-US"/>
              <a:t>observe all the data that goes into the forecasts, and how they are </a:t>
            </a:r>
            <a:br>
              <a:rPr lang="en-US"/>
            </a:br>
            <a:r>
              <a:rPr lang="en-US"/>
              <a:t>generated. Also, I understand more clearly the role of the models by </a:t>
            </a:r>
            <a:br>
              <a:rPr lang="en-US"/>
            </a:br>
            <a:r>
              <a:rPr lang="en-US"/>
              <a:t>seeing them in use will directly tie in to our storm surge modeling </a:t>
            </a:r>
            <a:br>
              <a:rPr lang="en-US"/>
            </a:br>
            <a:r>
              <a:rPr lang="en-US"/>
              <a:t>efforts.” – Jesse Feyen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3"/>
          <p:cNvSpPr>
            <a:spLocks noGrp="1" noChangeArrowheads="1"/>
          </p:cNvSpPr>
          <p:nvPr>
            <p:ph type="title"/>
          </p:nvPr>
        </p:nvSpPr>
        <p:spPr>
          <a:xfrm>
            <a:off x="0" y="0"/>
            <a:ext cx="9144000" cy="762000"/>
          </a:xfrm>
        </p:spPr>
        <p:txBody>
          <a:bodyPr/>
          <a:lstStyle/>
          <a:p>
            <a:r>
              <a:rPr lang="en-US" sz="3600" b="1" smtClean="0">
                <a:solidFill>
                  <a:srgbClr val="FFFF00"/>
                </a:solidFill>
              </a:rPr>
              <a:t>2009 Visiting Scientist Comments</a:t>
            </a:r>
          </a:p>
        </p:txBody>
      </p:sp>
      <p:sp>
        <p:nvSpPr>
          <p:cNvPr id="43010" name="Rectangle 3"/>
          <p:cNvSpPr>
            <a:spLocks noChangeArrowheads="1"/>
          </p:cNvSpPr>
          <p:nvPr/>
        </p:nvSpPr>
        <p:spPr bwMode="auto">
          <a:xfrm>
            <a:off x="0" y="3352800"/>
            <a:ext cx="9144000" cy="762000"/>
          </a:xfrm>
          <a:prstGeom prst="rect">
            <a:avLst/>
          </a:prstGeom>
          <a:noFill/>
          <a:ln w="9525">
            <a:noFill/>
            <a:miter lim="800000"/>
            <a:headEnd/>
            <a:tailEnd/>
          </a:ln>
        </p:spPr>
        <p:txBody>
          <a:bodyPr anchor="ctr"/>
          <a:lstStyle/>
          <a:p>
            <a:pPr eaLnBrk="0" hangingPunct="0"/>
            <a:r>
              <a:rPr lang="en-US" sz="2000">
                <a:solidFill>
                  <a:schemeClr val="bg1"/>
                </a:solidFill>
              </a:rPr>
              <a:t>	</a:t>
            </a:r>
          </a:p>
        </p:txBody>
      </p:sp>
      <p:sp>
        <p:nvSpPr>
          <p:cNvPr id="43011" name="Rectangle 3"/>
          <p:cNvSpPr>
            <a:spLocks noChangeArrowheads="1"/>
          </p:cNvSpPr>
          <p:nvPr/>
        </p:nvSpPr>
        <p:spPr bwMode="auto">
          <a:xfrm>
            <a:off x="0" y="708025"/>
            <a:ext cx="9144000" cy="5707063"/>
          </a:xfrm>
          <a:prstGeom prst="rect">
            <a:avLst/>
          </a:prstGeom>
          <a:noFill/>
          <a:ln w="9525">
            <a:noFill/>
            <a:miter lim="800000"/>
            <a:headEnd/>
            <a:tailEnd/>
          </a:ln>
        </p:spPr>
        <p:txBody>
          <a:bodyPr>
            <a:spAutoFit/>
          </a:bodyPr>
          <a:lstStyle/>
          <a:p>
            <a:pPr algn="ctr" eaLnBrk="0" hangingPunct="0">
              <a:lnSpc>
                <a:spcPct val="80000"/>
              </a:lnSpc>
              <a:spcBef>
                <a:spcPct val="20000"/>
              </a:spcBef>
            </a:pPr>
            <a:endParaRPr lang="en-US"/>
          </a:p>
          <a:p>
            <a:pPr algn="ctr" eaLnBrk="0" hangingPunct="0">
              <a:lnSpc>
                <a:spcPct val="80000"/>
              </a:lnSpc>
              <a:spcBef>
                <a:spcPct val="20000"/>
              </a:spcBef>
            </a:pPr>
            <a:r>
              <a:rPr lang="en-US"/>
              <a:t>“My stay at NHC was superb. It was very valuable for me to see the different steps involved in creating the NHC forecasts. I learned a lot of the importance of the use of the microwave imagery and the importance of QuikScat and ASCAT. Now I have a better appreciation of the difficulties involved with ocean storm forecasting both at the Hurricane Specialist Unit and at TAFB. This information is extremely important for me at an early stage in my career at the NWS. Now I have a real appreciation of the different tools and techniques used.” –Jeral Estupinan  </a:t>
            </a:r>
          </a:p>
          <a:p>
            <a:pPr algn="ctr" eaLnBrk="0" hangingPunct="0">
              <a:lnSpc>
                <a:spcPct val="80000"/>
              </a:lnSpc>
              <a:spcBef>
                <a:spcPct val="20000"/>
              </a:spcBef>
            </a:pPr>
            <a:endParaRPr lang="en-US"/>
          </a:p>
          <a:p>
            <a:pPr algn="ctr" eaLnBrk="0" hangingPunct="0">
              <a:lnSpc>
                <a:spcPct val="80000"/>
              </a:lnSpc>
              <a:spcBef>
                <a:spcPct val="20000"/>
              </a:spcBef>
            </a:pPr>
            <a:r>
              <a:rPr lang="en-US"/>
              <a:t>“The best part of the shadowing involved working alongside the specialists during advisories for TS Henri.  During a couple of these shifts I was able to go through the Dvorak technique, and then the entire process of updating the evening advisory package including the TWO.  This allowed me to get a feel for the range of science and modeling involved to how these products are produced/disseminated.” –            Rob Hudgins</a:t>
            </a:r>
          </a:p>
          <a:p>
            <a:pPr algn="ctr" eaLnBrk="0" hangingPunct="0">
              <a:lnSpc>
                <a:spcPct val="80000"/>
              </a:lnSpc>
              <a:spcBef>
                <a:spcPct val="20000"/>
              </a:spcBef>
            </a:pPr>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Grp="1" noChangeArrowheads="1"/>
          </p:cNvSpPr>
          <p:nvPr>
            <p:ph type="title" idx="4294967295"/>
          </p:nvPr>
        </p:nvSpPr>
        <p:spPr>
          <a:xfrm>
            <a:off x="0" y="0"/>
            <a:ext cx="9144000" cy="762000"/>
          </a:xfrm>
        </p:spPr>
        <p:txBody>
          <a:bodyPr/>
          <a:lstStyle/>
          <a:p>
            <a:r>
              <a:rPr lang="en-US" sz="3600" b="1" smtClean="0">
                <a:solidFill>
                  <a:srgbClr val="FFFF00"/>
                </a:solidFill>
              </a:rPr>
              <a:t>2009 Visiting Scientist Comments</a:t>
            </a:r>
          </a:p>
        </p:txBody>
      </p:sp>
      <p:sp>
        <p:nvSpPr>
          <p:cNvPr id="47107" name="Rectangle 3"/>
          <p:cNvSpPr>
            <a:spLocks noChangeArrowheads="1"/>
          </p:cNvSpPr>
          <p:nvPr/>
        </p:nvSpPr>
        <p:spPr bwMode="auto">
          <a:xfrm>
            <a:off x="0" y="3352800"/>
            <a:ext cx="9144000" cy="762000"/>
          </a:xfrm>
          <a:prstGeom prst="rect">
            <a:avLst/>
          </a:prstGeom>
          <a:noFill/>
          <a:ln w="9525">
            <a:noFill/>
            <a:miter lim="800000"/>
            <a:headEnd/>
            <a:tailEnd/>
          </a:ln>
        </p:spPr>
        <p:txBody>
          <a:bodyPr anchor="ctr"/>
          <a:lstStyle/>
          <a:p>
            <a:pPr eaLnBrk="0" hangingPunct="0"/>
            <a:r>
              <a:rPr lang="en-US" sz="2000">
                <a:solidFill>
                  <a:schemeClr val="bg1"/>
                </a:solidFill>
              </a:rPr>
              <a:t>	</a:t>
            </a:r>
          </a:p>
        </p:txBody>
      </p:sp>
      <p:sp>
        <p:nvSpPr>
          <p:cNvPr id="47108" name="Rectangle 3"/>
          <p:cNvSpPr>
            <a:spLocks noChangeArrowheads="1"/>
          </p:cNvSpPr>
          <p:nvPr/>
        </p:nvSpPr>
        <p:spPr bwMode="auto">
          <a:xfrm>
            <a:off x="0" y="708025"/>
            <a:ext cx="9144000" cy="6080125"/>
          </a:xfrm>
          <a:prstGeom prst="rect">
            <a:avLst/>
          </a:prstGeom>
          <a:noFill/>
          <a:ln w="9525">
            <a:noFill/>
            <a:miter lim="800000"/>
            <a:headEnd/>
            <a:tailEnd/>
          </a:ln>
        </p:spPr>
        <p:txBody>
          <a:bodyPr>
            <a:spAutoFit/>
          </a:bodyPr>
          <a:lstStyle/>
          <a:p>
            <a:pPr algn="ctr" eaLnBrk="0" hangingPunct="0">
              <a:lnSpc>
                <a:spcPct val="80000"/>
              </a:lnSpc>
              <a:spcBef>
                <a:spcPct val="20000"/>
              </a:spcBef>
            </a:pPr>
            <a:r>
              <a:rPr lang="en-US"/>
              <a:t>“The program you have designed is an excellent opportunity for both the visiting scientist and NHC personnel to benefit.  At its core, the forecast shift periods offer a forum for the visitor to observed both the skills of the NHC forecasters and the challenges they face.  This time gives the visitor not only a greater level of appreciation, but also an increased understanding of how their work can benefit the NHC.  My impression is it also serves as a great chance for the NHC forecasters to learn more about their forecasts are utilized and interpreted by various end users.” – Mark Jelinek</a:t>
            </a:r>
          </a:p>
          <a:p>
            <a:pPr algn="ctr" eaLnBrk="0" hangingPunct="0">
              <a:lnSpc>
                <a:spcPct val="80000"/>
              </a:lnSpc>
              <a:spcBef>
                <a:spcPct val="20000"/>
              </a:spcBef>
            </a:pPr>
            <a:endParaRPr lang="en-US"/>
          </a:p>
          <a:p>
            <a:pPr algn="ctr" eaLnBrk="0" hangingPunct="0">
              <a:lnSpc>
                <a:spcPct val="80000"/>
              </a:lnSpc>
              <a:spcBef>
                <a:spcPct val="20000"/>
              </a:spcBef>
            </a:pPr>
            <a:r>
              <a:rPr lang="en-US"/>
              <a:t>“First, I think getting to know a few of the specialists a bit better will allow for better communication.  I certainly feel more comfortable bouncing ideas off of some of these folks more than I did in the past.  I think this will allow me personally to show things to the specialists at a earlier period of development.  It has always been my opinion that the hurricane forecasting community often does not know what they want, but rather knows what they don't like when they finally see it.  While this causes a difficult position for those developing new applications, it is understandable.  Better communication, which I think this program definitely will inspire, can only help.” – John Knaff</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lum contrast="-56000"/>
          </a:blip>
          <a:srcRect/>
          <a:stretch>
            <a:fillRect/>
          </a:stretch>
        </p:blipFill>
        <p:spPr bwMode="auto">
          <a:xfrm>
            <a:off x="0" y="-304800"/>
            <a:ext cx="9144000" cy="8072438"/>
          </a:xfrm>
          <a:prstGeom prst="rect">
            <a:avLst/>
          </a:prstGeom>
          <a:noFill/>
          <a:ln w="9525">
            <a:noFill/>
            <a:miter lim="800000"/>
            <a:headEnd/>
            <a:tailEnd/>
          </a:ln>
        </p:spPr>
      </p:pic>
      <p:sp>
        <p:nvSpPr>
          <p:cNvPr id="208899" name="Text Box 3"/>
          <p:cNvSpPr txBox="1">
            <a:spLocks noChangeArrowheads="1"/>
          </p:cNvSpPr>
          <p:nvPr/>
        </p:nvSpPr>
        <p:spPr bwMode="auto">
          <a:xfrm>
            <a:off x="0" y="533400"/>
            <a:ext cx="9144000" cy="1431925"/>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eaLnBrk="0" hangingPunct="0">
              <a:defRPr/>
            </a:pPr>
            <a:r>
              <a:rPr lang="en-US" sz="4400" b="1">
                <a:latin typeface="Arial" charset="0"/>
              </a:rPr>
              <a:t>The Visiting Scientist Program at the National Hurricane Center</a:t>
            </a:r>
            <a:endParaRPr lang="en-US" sz="4400">
              <a:latin typeface="Arial" charset="0"/>
            </a:endParaRPr>
          </a:p>
        </p:txBody>
      </p:sp>
      <p:sp>
        <p:nvSpPr>
          <p:cNvPr id="208901" name="Text Box 5"/>
          <p:cNvSpPr txBox="1">
            <a:spLocks noChangeArrowheads="1"/>
          </p:cNvSpPr>
          <p:nvPr/>
        </p:nvSpPr>
        <p:spPr bwMode="auto">
          <a:xfrm>
            <a:off x="1600200" y="3733800"/>
            <a:ext cx="5410200" cy="1127125"/>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eaLnBrk="0" hangingPunct="0">
              <a:spcBef>
                <a:spcPct val="50000"/>
              </a:spcBef>
              <a:defRPr/>
            </a:pPr>
            <a:r>
              <a:rPr lang="en-US" sz="3400">
                <a:latin typeface="Arial" charset="0"/>
              </a:rPr>
              <a:t>Chris Landsea        National Hurricane Center</a:t>
            </a:r>
          </a:p>
        </p:txBody>
      </p:sp>
      <p:grpSp>
        <p:nvGrpSpPr>
          <p:cNvPr id="49157" name="Group 6"/>
          <p:cNvGrpSpPr>
            <a:grpSpLocks noChangeAspect="1"/>
          </p:cNvGrpSpPr>
          <p:nvPr/>
        </p:nvGrpSpPr>
        <p:grpSpPr bwMode="auto">
          <a:xfrm>
            <a:off x="8077200" y="5791200"/>
            <a:ext cx="1066800" cy="1066800"/>
            <a:chOff x="918" y="287"/>
            <a:chExt cx="528" cy="527"/>
          </a:xfrm>
        </p:grpSpPr>
        <p:sp>
          <p:nvSpPr>
            <p:cNvPr id="49158" name="Oval 7"/>
            <p:cNvSpPr>
              <a:spLocks noChangeAspect="1" noChangeArrowheads="1"/>
            </p:cNvSpPr>
            <p:nvPr/>
          </p:nvSpPr>
          <p:spPr bwMode="auto">
            <a:xfrm>
              <a:off x="918" y="294"/>
              <a:ext cx="527" cy="512"/>
            </a:xfrm>
            <a:prstGeom prst="ellipse">
              <a:avLst/>
            </a:prstGeom>
            <a:solidFill>
              <a:schemeClr val="bg1"/>
            </a:solidFill>
            <a:ln w="9525">
              <a:noFill/>
              <a:round/>
              <a:headEnd/>
              <a:tailEnd/>
            </a:ln>
          </p:spPr>
          <p:txBody>
            <a:bodyPr wrap="none" anchor="ctr"/>
            <a:lstStyle/>
            <a:p>
              <a:pPr algn="ctr" eaLnBrk="0" hangingPunct="0">
                <a:lnSpc>
                  <a:spcPct val="80000"/>
                </a:lnSpc>
                <a:spcBef>
                  <a:spcPct val="20000"/>
                </a:spcBef>
              </a:pPr>
              <a:endParaRPr lang="en-US"/>
            </a:p>
          </p:txBody>
        </p:sp>
        <p:sp>
          <p:nvSpPr>
            <p:cNvPr id="49159" name="Freeform 8"/>
            <p:cNvSpPr>
              <a:spLocks noChangeAspect="1"/>
            </p:cNvSpPr>
            <p:nvPr/>
          </p:nvSpPr>
          <p:spPr bwMode="auto">
            <a:xfrm>
              <a:off x="919" y="445"/>
              <a:ext cx="527" cy="369"/>
            </a:xfrm>
            <a:custGeom>
              <a:avLst/>
              <a:gdLst>
                <a:gd name="T0" fmla="*/ 0 w 1055"/>
                <a:gd name="T1" fmla="*/ 0 h 739"/>
                <a:gd name="T2" fmla="*/ 1 w 1055"/>
                <a:gd name="T3" fmla="*/ 0 h 739"/>
                <a:gd name="T4" fmla="*/ 1 w 1055"/>
                <a:gd name="T5" fmla="*/ 0 h 739"/>
                <a:gd name="T6" fmla="*/ 1 w 1055"/>
                <a:gd name="T7" fmla="*/ 0 h 739"/>
                <a:gd name="T8" fmla="*/ 1 w 1055"/>
                <a:gd name="T9" fmla="*/ 0 h 739"/>
                <a:gd name="T10" fmla="*/ 1 w 1055"/>
                <a:gd name="T11" fmla="*/ 0 h 739"/>
                <a:gd name="T12" fmla="*/ 0 w 1055"/>
                <a:gd name="T13" fmla="*/ 0 h 739"/>
                <a:gd name="T14" fmla="*/ 0 w 1055"/>
                <a:gd name="T15" fmla="*/ 0 h 739"/>
                <a:gd name="T16" fmla="*/ 0 w 1055"/>
                <a:gd name="T17" fmla="*/ 0 h 739"/>
                <a:gd name="T18" fmla="*/ 0 w 1055"/>
                <a:gd name="T19" fmla="*/ 0 h 739"/>
                <a:gd name="T20" fmla="*/ 0 w 1055"/>
                <a:gd name="T21" fmla="*/ 0 h 739"/>
                <a:gd name="T22" fmla="*/ 0 w 1055"/>
                <a:gd name="T23" fmla="*/ 0 h 739"/>
                <a:gd name="T24" fmla="*/ 0 w 1055"/>
                <a:gd name="T25" fmla="*/ 0 h 739"/>
                <a:gd name="T26" fmla="*/ 0 w 1055"/>
                <a:gd name="T27" fmla="*/ 0 h 739"/>
                <a:gd name="T28" fmla="*/ 0 w 1055"/>
                <a:gd name="T29" fmla="*/ 0 h 739"/>
                <a:gd name="T30" fmla="*/ 0 w 1055"/>
                <a:gd name="T31" fmla="*/ 0 h 739"/>
                <a:gd name="T32" fmla="*/ 0 w 1055"/>
                <a:gd name="T33" fmla="*/ 0 h 739"/>
                <a:gd name="T34" fmla="*/ 0 w 1055"/>
                <a:gd name="T35" fmla="*/ 0 h 739"/>
                <a:gd name="T36" fmla="*/ 0 w 1055"/>
                <a:gd name="T37" fmla="*/ 0 h 739"/>
                <a:gd name="T38" fmla="*/ 0 w 1055"/>
                <a:gd name="T39" fmla="*/ 0 h 739"/>
                <a:gd name="T40" fmla="*/ 0 w 1055"/>
                <a:gd name="T41" fmla="*/ 0 h 739"/>
                <a:gd name="T42" fmla="*/ 0 w 1055"/>
                <a:gd name="T43" fmla="*/ 0 h 739"/>
                <a:gd name="T44" fmla="*/ 0 w 1055"/>
                <a:gd name="T45" fmla="*/ 0 h 739"/>
                <a:gd name="T46" fmla="*/ 0 w 1055"/>
                <a:gd name="T47" fmla="*/ 0 h 739"/>
                <a:gd name="T48" fmla="*/ 0 w 1055"/>
                <a:gd name="T49" fmla="*/ 0 h 739"/>
                <a:gd name="T50" fmla="*/ 0 w 1055"/>
                <a:gd name="T51" fmla="*/ 0 h 739"/>
                <a:gd name="T52" fmla="*/ 0 w 1055"/>
                <a:gd name="T53" fmla="*/ 0 h 739"/>
                <a:gd name="T54" fmla="*/ 0 w 1055"/>
                <a:gd name="T55" fmla="*/ 0 h 739"/>
                <a:gd name="T56" fmla="*/ 0 w 1055"/>
                <a:gd name="T57" fmla="*/ 0 h 739"/>
                <a:gd name="T58" fmla="*/ 0 w 1055"/>
                <a:gd name="T59" fmla="*/ 0 h 739"/>
                <a:gd name="T60" fmla="*/ 0 w 1055"/>
                <a:gd name="T61" fmla="*/ 0 h 739"/>
                <a:gd name="T62" fmla="*/ 0 w 1055"/>
                <a:gd name="T63" fmla="*/ 0 h 739"/>
                <a:gd name="T64" fmla="*/ 0 w 1055"/>
                <a:gd name="T65" fmla="*/ 0 h 739"/>
                <a:gd name="T66" fmla="*/ 0 w 1055"/>
                <a:gd name="T67" fmla="*/ 0 h 739"/>
                <a:gd name="T68" fmla="*/ 0 w 1055"/>
                <a:gd name="T69" fmla="*/ 0 h 739"/>
                <a:gd name="T70" fmla="*/ 0 w 1055"/>
                <a:gd name="T71" fmla="*/ 0 h 739"/>
                <a:gd name="T72" fmla="*/ 0 w 1055"/>
                <a:gd name="T73" fmla="*/ 0 h 739"/>
                <a:gd name="T74" fmla="*/ 0 w 1055"/>
                <a:gd name="T75" fmla="*/ 0 h 739"/>
                <a:gd name="T76" fmla="*/ 0 w 1055"/>
                <a:gd name="T77" fmla="*/ 0 h 739"/>
                <a:gd name="T78" fmla="*/ 0 w 1055"/>
                <a:gd name="T79" fmla="*/ 0 h 739"/>
                <a:gd name="T80" fmla="*/ 0 w 1055"/>
                <a:gd name="T81" fmla="*/ 0 h 739"/>
                <a:gd name="T82" fmla="*/ 0 w 1055"/>
                <a:gd name="T83" fmla="*/ 0 h 739"/>
                <a:gd name="T84" fmla="*/ 0 w 1055"/>
                <a:gd name="T85" fmla="*/ 0 h 739"/>
                <a:gd name="T86" fmla="*/ 0 w 1055"/>
                <a:gd name="T87" fmla="*/ 0 h 739"/>
                <a:gd name="T88" fmla="*/ 0 w 1055"/>
                <a:gd name="T89" fmla="*/ 0 h 7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5"/>
                <a:gd name="T136" fmla="*/ 0 h 739"/>
                <a:gd name="T137" fmla="*/ 1055 w 1055"/>
                <a:gd name="T138" fmla="*/ 739 h 7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5" h="739">
                  <a:moveTo>
                    <a:pt x="1011" y="0"/>
                  </a:moveTo>
                  <a:lnTo>
                    <a:pt x="1016" y="12"/>
                  </a:lnTo>
                  <a:lnTo>
                    <a:pt x="1021" y="25"/>
                  </a:lnTo>
                  <a:lnTo>
                    <a:pt x="1026" y="38"/>
                  </a:lnTo>
                  <a:lnTo>
                    <a:pt x="1030" y="51"/>
                  </a:lnTo>
                  <a:lnTo>
                    <a:pt x="1033" y="64"/>
                  </a:lnTo>
                  <a:lnTo>
                    <a:pt x="1037" y="77"/>
                  </a:lnTo>
                  <a:lnTo>
                    <a:pt x="1041" y="89"/>
                  </a:lnTo>
                  <a:lnTo>
                    <a:pt x="1044" y="102"/>
                  </a:lnTo>
                  <a:lnTo>
                    <a:pt x="1046" y="116"/>
                  </a:lnTo>
                  <a:lnTo>
                    <a:pt x="1048" y="129"/>
                  </a:lnTo>
                  <a:lnTo>
                    <a:pt x="1050" y="143"/>
                  </a:lnTo>
                  <a:lnTo>
                    <a:pt x="1051" y="156"/>
                  </a:lnTo>
                  <a:lnTo>
                    <a:pt x="1054" y="170"/>
                  </a:lnTo>
                  <a:lnTo>
                    <a:pt x="1054" y="184"/>
                  </a:lnTo>
                  <a:lnTo>
                    <a:pt x="1055" y="198"/>
                  </a:lnTo>
                  <a:lnTo>
                    <a:pt x="1055" y="212"/>
                  </a:lnTo>
                  <a:lnTo>
                    <a:pt x="1051" y="266"/>
                  </a:lnTo>
                  <a:lnTo>
                    <a:pt x="1044" y="318"/>
                  </a:lnTo>
                  <a:lnTo>
                    <a:pt x="1031" y="369"/>
                  </a:lnTo>
                  <a:lnTo>
                    <a:pt x="1014" y="417"/>
                  </a:lnTo>
                  <a:lnTo>
                    <a:pt x="991" y="463"/>
                  </a:lnTo>
                  <a:lnTo>
                    <a:pt x="964" y="506"/>
                  </a:lnTo>
                  <a:lnTo>
                    <a:pt x="934" y="547"/>
                  </a:lnTo>
                  <a:lnTo>
                    <a:pt x="901" y="585"/>
                  </a:lnTo>
                  <a:lnTo>
                    <a:pt x="863" y="618"/>
                  </a:lnTo>
                  <a:lnTo>
                    <a:pt x="822" y="648"/>
                  </a:lnTo>
                  <a:lnTo>
                    <a:pt x="779" y="675"/>
                  </a:lnTo>
                  <a:lnTo>
                    <a:pt x="733" y="698"/>
                  </a:lnTo>
                  <a:lnTo>
                    <a:pt x="685" y="715"/>
                  </a:lnTo>
                  <a:lnTo>
                    <a:pt x="634" y="728"/>
                  </a:lnTo>
                  <a:lnTo>
                    <a:pt x="582" y="735"/>
                  </a:lnTo>
                  <a:lnTo>
                    <a:pt x="528" y="739"/>
                  </a:lnTo>
                  <a:lnTo>
                    <a:pt x="474" y="735"/>
                  </a:lnTo>
                  <a:lnTo>
                    <a:pt x="422" y="728"/>
                  </a:lnTo>
                  <a:lnTo>
                    <a:pt x="371" y="715"/>
                  </a:lnTo>
                  <a:lnTo>
                    <a:pt x="323" y="698"/>
                  </a:lnTo>
                  <a:lnTo>
                    <a:pt x="276" y="675"/>
                  </a:lnTo>
                  <a:lnTo>
                    <a:pt x="233" y="648"/>
                  </a:lnTo>
                  <a:lnTo>
                    <a:pt x="193" y="618"/>
                  </a:lnTo>
                  <a:lnTo>
                    <a:pt x="155" y="585"/>
                  </a:lnTo>
                  <a:lnTo>
                    <a:pt x="121" y="547"/>
                  </a:lnTo>
                  <a:lnTo>
                    <a:pt x="90" y="506"/>
                  </a:lnTo>
                  <a:lnTo>
                    <a:pt x="64" y="463"/>
                  </a:lnTo>
                  <a:lnTo>
                    <a:pt x="42" y="417"/>
                  </a:lnTo>
                  <a:lnTo>
                    <a:pt x="24" y="369"/>
                  </a:lnTo>
                  <a:lnTo>
                    <a:pt x="11" y="318"/>
                  </a:lnTo>
                  <a:lnTo>
                    <a:pt x="3" y="266"/>
                  </a:lnTo>
                  <a:lnTo>
                    <a:pt x="0" y="212"/>
                  </a:lnTo>
                  <a:lnTo>
                    <a:pt x="0" y="193"/>
                  </a:lnTo>
                  <a:lnTo>
                    <a:pt x="1" y="173"/>
                  </a:lnTo>
                  <a:lnTo>
                    <a:pt x="3" y="155"/>
                  </a:lnTo>
                  <a:lnTo>
                    <a:pt x="6" y="137"/>
                  </a:lnTo>
                  <a:lnTo>
                    <a:pt x="9" y="118"/>
                  </a:lnTo>
                  <a:lnTo>
                    <a:pt x="12" y="100"/>
                  </a:lnTo>
                  <a:lnTo>
                    <a:pt x="16" y="82"/>
                  </a:lnTo>
                  <a:lnTo>
                    <a:pt x="22" y="65"/>
                  </a:lnTo>
                  <a:lnTo>
                    <a:pt x="24" y="65"/>
                  </a:lnTo>
                  <a:lnTo>
                    <a:pt x="28" y="67"/>
                  </a:lnTo>
                  <a:lnTo>
                    <a:pt x="37" y="70"/>
                  </a:lnTo>
                  <a:lnTo>
                    <a:pt x="47" y="74"/>
                  </a:lnTo>
                  <a:lnTo>
                    <a:pt x="59" y="81"/>
                  </a:lnTo>
                  <a:lnTo>
                    <a:pt x="74" y="89"/>
                  </a:lnTo>
                  <a:lnTo>
                    <a:pt x="89" y="100"/>
                  </a:lnTo>
                  <a:lnTo>
                    <a:pt x="105" y="114"/>
                  </a:lnTo>
                  <a:lnTo>
                    <a:pt x="108" y="117"/>
                  </a:lnTo>
                  <a:lnTo>
                    <a:pt x="114" y="125"/>
                  </a:lnTo>
                  <a:lnTo>
                    <a:pt x="125" y="138"/>
                  </a:lnTo>
                  <a:lnTo>
                    <a:pt x="139" y="154"/>
                  </a:lnTo>
                  <a:lnTo>
                    <a:pt x="156" y="173"/>
                  </a:lnTo>
                  <a:lnTo>
                    <a:pt x="178" y="194"/>
                  </a:lnTo>
                  <a:lnTo>
                    <a:pt x="202" y="216"/>
                  </a:lnTo>
                  <a:lnTo>
                    <a:pt x="229" y="240"/>
                  </a:lnTo>
                  <a:lnTo>
                    <a:pt x="259" y="262"/>
                  </a:lnTo>
                  <a:lnTo>
                    <a:pt x="291" y="285"/>
                  </a:lnTo>
                  <a:lnTo>
                    <a:pt x="326" y="305"/>
                  </a:lnTo>
                  <a:lnTo>
                    <a:pt x="362" y="323"/>
                  </a:lnTo>
                  <a:lnTo>
                    <a:pt x="401" y="337"/>
                  </a:lnTo>
                  <a:lnTo>
                    <a:pt x="441" y="347"/>
                  </a:lnTo>
                  <a:lnTo>
                    <a:pt x="482" y="353"/>
                  </a:lnTo>
                  <a:lnTo>
                    <a:pt x="525" y="353"/>
                  </a:lnTo>
                  <a:lnTo>
                    <a:pt x="521" y="355"/>
                  </a:lnTo>
                  <a:lnTo>
                    <a:pt x="511" y="362"/>
                  </a:lnTo>
                  <a:lnTo>
                    <a:pt x="495" y="372"/>
                  </a:lnTo>
                  <a:lnTo>
                    <a:pt x="473" y="384"/>
                  </a:lnTo>
                  <a:lnTo>
                    <a:pt x="448" y="396"/>
                  </a:lnTo>
                  <a:lnTo>
                    <a:pt x="422" y="405"/>
                  </a:lnTo>
                  <a:lnTo>
                    <a:pt x="392" y="414"/>
                  </a:lnTo>
                  <a:lnTo>
                    <a:pt x="363" y="417"/>
                  </a:lnTo>
                  <a:lnTo>
                    <a:pt x="365" y="418"/>
                  </a:lnTo>
                  <a:lnTo>
                    <a:pt x="366" y="420"/>
                  </a:lnTo>
                  <a:lnTo>
                    <a:pt x="369" y="423"/>
                  </a:lnTo>
                  <a:lnTo>
                    <a:pt x="373" y="426"/>
                  </a:lnTo>
                  <a:lnTo>
                    <a:pt x="380" y="430"/>
                  </a:lnTo>
                  <a:lnTo>
                    <a:pt x="388" y="433"/>
                  </a:lnTo>
                  <a:lnTo>
                    <a:pt x="399" y="437"/>
                  </a:lnTo>
                  <a:lnTo>
                    <a:pt x="412" y="438"/>
                  </a:lnTo>
                  <a:lnTo>
                    <a:pt x="427" y="439"/>
                  </a:lnTo>
                  <a:lnTo>
                    <a:pt x="445" y="438"/>
                  </a:lnTo>
                  <a:lnTo>
                    <a:pt x="466" y="435"/>
                  </a:lnTo>
                  <a:lnTo>
                    <a:pt x="489" y="430"/>
                  </a:lnTo>
                  <a:lnTo>
                    <a:pt x="516" y="421"/>
                  </a:lnTo>
                  <a:lnTo>
                    <a:pt x="547" y="411"/>
                  </a:lnTo>
                  <a:lnTo>
                    <a:pt x="581" y="397"/>
                  </a:lnTo>
                  <a:lnTo>
                    <a:pt x="618" y="378"/>
                  </a:lnTo>
                  <a:lnTo>
                    <a:pt x="646" y="366"/>
                  </a:lnTo>
                  <a:lnTo>
                    <a:pt x="674" y="356"/>
                  </a:lnTo>
                  <a:lnTo>
                    <a:pt x="701" y="347"/>
                  </a:lnTo>
                  <a:lnTo>
                    <a:pt x="727" y="342"/>
                  </a:lnTo>
                  <a:lnTo>
                    <a:pt x="748" y="337"/>
                  </a:lnTo>
                  <a:lnTo>
                    <a:pt x="765" y="334"/>
                  </a:lnTo>
                  <a:lnTo>
                    <a:pt x="776" y="332"/>
                  </a:lnTo>
                  <a:lnTo>
                    <a:pt x="779" y="331"/>
                  </a:lnTo>
                  <a:lnTo>
                    <a:pt x="761" y="323"/>
                  </a:lnTo>
                  <a:lnTo>
                    <a:pt x="742" y="316"/>
                  </a:lnTo>
                  <a:lnTo>
                    <a:pt x="720" y="312"/>
                  </a:lnTo>
                  <a:lnTo>
                    <a:pt x="701" y="310"/>
                  </a:lnTo>
                  <a:lnTo>
                    <a:pt x="683" y="309"/>
                  </a:lnTo>
                  <a:lnTo>
                    <a:pt x="668" y="309"/>
                  </a:lnTo>
                  <a:lnTo>
                    <a:pt x="658" y="309"/>
                  </a:lnTo>
                  <a:lnTo>
                    <a:pt x="655" y="309"/>
                  </a:lnTo>
                  <a:lnTo>
                    <a:pt x="685" y="299"/>
                  </a:lnTo>
                  <a:lnTo>
                    <a:pt x="716" y="284"/>
                  </a:lnTo>
                  <a:lnTo>
                    <a:pt x="747" y="266"/>
                  </a:lnTo>
                  <a:lnTo>
                    <a:pt x="777" y="244"/>
                  </a:lnTo>
                  <a:lnTo>
                    <a:pt x="807" y="219"/>
                  </a:lnTo>
                  <a:lnTo>
                    <a:pt x="838" y="194"/>
                  </a:lnTo>
                  <a:lnTo>
                    <a:pt x="865" y="167"/>
                  </a:lnTo>
                  <a:lnTo>
                    <a:pt x="892" y="140"/>
                  </a:lnTo>
                  <a:lnTo>
                    <a:pt x="917" y="113"/>
                  </a:lnTo>
                  <a:lnTo>
                    <a:pt x="940" y="87"/>
                  </a:lnTo>
                  <a:lnTo>
                    <a:pt x="960" y="64"/>
                  </a:lnTo>
                  <a:lnTo>
                    <a:pt x="977" y="43"/>
                  </a:lnTo>
                  <a:lnTo>
                    <a:pt x="991" y="25"/>
                  </a:lnTo>
                  <a:lnTo>
                    <a:pt x="1002" y="12"/>
                  </a:lnTo>
                  <a:lnTo>
                    <a:pt x="1008" y="3"/>
                  </a:lnTo>
                  <a:lnTo>
                    <a:pt x="1011" y="0"/>
                  </a:lnTo>
                  <a:close/>
                </a:path>
              </a:pathLst>
            </a:custGeom>
            <a:solidFill>
              <a:srgbClr val="00FFFF"/>
            </a:solidFill>
            <a:ln w="9525">
              <a:noFill/>
              <a:round/>
              <a:headEnd/>
              <a:tailEnd/>
            </a:ln>
          </p:spPr>
          <p:txBody>
            <a:bodyPr/>
            <a:lstStyle/>
            <a:p>
              <a:endParaRPr lang="en-US"/>
            </a:p>
          </p:txBody>
        </p:sp>
        <p:sp>
          <p:nvSpPr>
            <p:cNvPr id="49160" name="Freeform 9"/>
            <p:cNvSpPr>
              <a:spLocks noChangeAspect="1"/>
            </p:cNvSpPr>
            <p:nvPr/>
          </p:nvSpPr>
          <p:spPr bwMode="auto">
            <a:xfrm>
              <a:off x="964" y="287"/>
              <a:ext cx="430" cy="313"/>
            </a:xfrm>
            <a:custGeom>
              <a:avLst/>
              <a:gdLst>
                <a:gd name="T0" fmla="*/ 1 w 860"/>
                <a:gd name="T1" fmla="*/ 1 h 626"/>
                <a:gd name="T2" fmla="*/ 1 w 860"/>
                <a:gd name="T3" fmla="*/ 1 h 626"/>
                <a:gd name="T4" fmla="*/ 1 w 860"/>
                <a:gd name="T5" fmla="*/ 1 h 626"/>
                <a:gd name="T6" fmla="*/ 1 w 860"/>
                <a:gd name="T7" fmla="*/ 1 h 626"/>
                <a:gd name="T8" fmla="*/ 1 w 860"/>
                <a:gd name="T9" fmla="*/ 1 h 626"/>
                <a:gd name="T10" fmla="*/ 1 w 860"/>
                <a:gd name="T11" fmla="*/ 1 h 626"/>
                <a:gd name="T12" fmla="*/ 1 w 860"/>
                <a:gd name="T13" fmla="*/ 1 h 626"/>
                <a:gd name="T14" fmla="*/ 1 w 860"/>
                <a:gd name="T15" fmla="*/ 1 h 626"/>
                <a:gd name="T16" fmla="*/ 1 w 860"/>
                <a:gd name="T17" fmla="*/ 1 h 626"/>
                <a:gd name="T18" fmla="*/ 1 w 860"/>
                <a:gd name="T19" fmla="*/ 1 h 626"/>
                <a:gd name="T20" fmla="*/ 1 w 860"/>
                <a:gd name="T21" fmla="*/ 1 h 626"/>
                <a:gd name="T22" fmla="*/ 1 w 860"/>
                <a:gd name="T23" fmla="*/ 1 h 626"/>
                <a:gd name="T24" fmla="*/ 1 w 860"/>
                <a:gd name="T25" fmla="*/ 1 h 626"/>
                <a:gd name="T26" fmla="*/ 1 w 860"/>
                <a:gd name="T27" fmla="*/ 1 h 626"/>
                <a:gd name="T28" fmla="*/ 1 w 860"/>
                <a:gd name="T29" fmla="*/ 1 h 626"/>
                <a:gd name="T30" fmla="*/ 1 w 860"/>
                <a:gd name="T31" fmla="*/ 1 h 626"/>
                <a:gd name="T32" fmla="*/ 1 w 860"/>
                <a:gd name="T33" fmla="*/ 1 h 626"/>
                <a:gd name="T34" fmla="*/ 1 w 860"/>
                <a:gd name="T35" fmla="*/ 1 h 626"/>
                <a:gd name="T36" fmla="*/ 1 w 860"/>
                <a:gd name="T37" fmla="*/ 1 h 626"/>
                <a:gd name="T38" fmla="*/ 1 w 860"/>
                <a:gd name="T39" fmla="*/ 1 h 626"/>
                <a:gd name="T40" fmla="*/ 1 w 860"/>
                <a:gd name="T41" fmla="*/ 1 h 626"/>
                <a:gd name="T42" fmla="*/ 1 w 860"/>
                <a:gd name="T43" fmla="*/ 1 h 626"/>
                <a:gd name="T44" fmla="*/ 1 w 860"/>
                <a:gd name="T45" fmla="*/ 1 h 626"/>
                <a:gd name="T46" fmla="*/ 1 w 860"/>
                <a:gd name="T47" fmla="*/ 1 h 626"/>
                <a:gd name="T48" fmla="*/ 1 w 860"/>
                <a:gd name="T49" fmla="*/ 1 h 626"/>
                <a:gd name="T50" fmla="*/ 1 w 860"/>
                <a:gd name="T51" fmla="*/ 1 h 626"/>
                <a:gd name="T52" fmla="*/ 1 w 860"/>
                <a:gd name="T53" fmla="*/ 1 h 626"/>
                <a:gd name="T54" fmla="*/ 1 w 860"/>
                <a:gd name="T55" fmla="*/ 1 h 626"/>
                <a:gd name="T56" fmla="*/ 1 w 860"/>
                <a:gd name="T57" fmla="*/ 1 h 626"/>
                <a:gd name="T58" fmla="*/ 1 w 860"/>
                <a:gd name="T59" fmla="*/ 1 h 626"/>
                <a:gd name="T60" fmla="*/ 1 w 860"/>
                <a:gd name="T61" fmla="*/ 1 h 626"/>
                <a:gd name="T62" fmla="*/ 1 w 860"/>
                <a:gd name="T63" fmla="*/ 1 h 626"/>
                <a:gd name="T64" fmla="*/ 1 w 860"/>
                <a:gd name="T65" fmla="*/ 1 h 626"/>
                <a:gd name="T66" fmla="*/ 1 w 860"/>
                <a:gd name="T67" fmla="*/ 1 h 626"/>
                <a:gd name="T68" fmla="*/ 1 w 860"/>
                <a:gd name="T69" fmla="*/ 1 h 626"/>
                <a:gd name="T70" fmla="*/ 1 w 860"/>
                <a:gd name="T71" fmla="*/ 1 h 626"/>
                <a:gd name="T72" fmla="*/ 1 w 860"/>
                <a:gd name="T73" fmla="*/ 1 h 626"/>
                <a:gd name="T74" fmla="*/ 1 w 860"/>
                <a:gd name="T75" fmla="*/ 1 h 626"/>
                <a:gd name="T76" fmla="*/ 1 w 860"/>
                <a:gd name="T77" fmla="*/ 1 h 626"/>
                <a:gd name="T78" fmla="*/ 1 w 860"/>
                <a:gd name="T79" fmla="*/ 1 h 626"/>
                <a:gd name="T80" fmla="*/ 1 w 860"/>
                <a:gd name="T81" fmla="*/ 1 h 626"/>
                <a:gd name="T82" fmla="*/ 1 w 860"/>
                <a:gd name="T83" fmla="*/ 1 h 626"/>
                <a:gd name="T84" fmla="*/ 1 w 860"/>
                <a:gd name="T85" fmla="*/ 1 h 626"/>
                <a:gd name="T86" fmla="*/ 1 w 860"/>
                <a:gd name="T87" fmla="*/ 1 h 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0"/>
                <a:gd name="T133" fmla="*/ 0 h 626"/>
                <a:gd name="T134" fmla="*/ 860 w 860"/>
                <a:gd name="T135" fmla="*/ 626 h 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0" h="626">
                  <a:moveTo>
                    <a:pt x="0" y="233"/>
                  </a:moveTo>
                  <a:lnTo>
                    <a:pt x="19" y="208"/>
                  </a:lnTo>
                  <a:lnTo>
                    <a:pt x="39" y="183"/>
                  </a:lnTo>
                  <a:lnTo>
                    <a:pt x="61" y="159"/>
                  </a:lnTo>
                  <a:lnTo>
                    <a:pt x="83" y="138"/>
                  </a:lnTo>
                  <a:lnTo>
                    <a:pt x="107" y="117"/>
                  </a:lnTo>
                  <a:lnTo>
                    <a:pt x="133" y="98"/>
                  </a:lnTo>
                  <a:lnTo>
                    <a:pt x="160" y="80"/>
                  </a:lnTo>
                  <a:lnTo>
                    <a:pt x="186" y="64"/>
                  </a:lnTo>
                  <a:lnTo>
                    <a:pt x="215" y="50"/>
                  </a:lnTo>
                  <a:lnTo>
                    <a:pt x="244" y="37"/>
                  </a:lnTo>
                  <a:lnTo>
                    <a:pt x="275" y="26"/>
                  </a:lnTo>
                  <a:lnTo>
                    <a:pt x="306" y="16"/>
                  </a:lnTo>
                  <a:lnTo>
                    <a:pt x="338" y="10"/>
                  </a:lnTo>
                  <a:lnTo>
                    <a:pt x="371" y="5"/>
                  </a:lnTo>
                  <a:lnTo>
                    <a:pt x="405" y="1"/>
                  </a:lnTo>
                  <a:lnTo>
                    <a:pt x="438" y="0"/>
                  </a:lnTo>
                  <a:lnTo>
                    <a:pt x="470" y="1"/>
                  </a:lnTo>
                  <a:lnTo>
                    <a:pt x="501" y="5"/>
                  </a:lnTo>
                  <a:lnTo>
                    <a:pt x="533" y="9"/>
                  </a:lnTo>
                  <a:lnTo>
                    <a:pt x="564" y="15"/>
                  </a:lnTo>
                  <a:lnTo>
                    <a:pt x="594" y="24"/>
                  </a:lnTo>
                  <a:lnTo>
                    <a:pt x="623" y="34"/>
                  </a:lnTo>
                  <a:lnTo>
                    <a:pt x="651" y="45"/>
                  </a:lnTo>
                  <a:lnTo>
                    <a:pt x="679" y="58"/>
                  </a:lnTo>
                  <a:lnTo>
                    <a:pt x="705" y="73"/>
                  </a:lnTo>
                  <a:lnTo>
                    <a:pt x="730" y="89"/>
                  </a:lnTo>
                  <a:lnTo>
                    <a:pt x="755" y="107"/>
                  </a:lnTo>
                  <a:lnTo>
                    <a:pt x="779" y="125"/>
                  </a:lnTo>
                  <a:lnTo>
                    <a:pt x="800" y="145"/>
                  </a:lnTo>
                  <a:lnTo>
                    <a:pt x="822" y="167"/>
                  </a:lnTo>
                  <a:lnTo>
                    <a:pt x="842" y="189"/>
                  </a:lnTo>
                  <a:lnTo>
                    <a:pt x="860" y="213"/>
                  </a:lnTo>
                  <a:lnTo>
                    <a:pt x="855" y="215"/>
                  </a:lnTo>
                  <a:lnTo>
                    <a:pt x="841" y="222"/>
                  </a:lnTo>
                  <a:lnTo>
                    <a:pt x="821" y="232"/>
                  </a:lnTo>
                  <a:lnTo>
                    <a:pt x="797" y="250"/>
                  </a:lnTo>
                  <a:lnTo>
                    <a:pt x="771" y="272"/>
                  </a:lnTo>
                  <a:lnTo>
                    <a:pt x="745" y="302"/>
                  </a:lnTo>
                  <a:lnTo>
                    <a:pt x="724" y="339"/>
                  </a:lnTo>
                  <a:lnTo>
                    <a:pt x="707" y="384"/>
                  </a:lnTo>
                  <a:lnTo>
                    <a:pt x="706" y="386"/>
                  </a:lnTo>
                  <a:lnTo>
                    <a:pt x="703" y="394"/>
                  </a:lnTo>
                  <a:lnTo>
                    <a:pt x="700" y="404"/>
                  </a:lnTo>
                  <a:lnTo>
                    <a:pt x="695" y="418"/>
                  </a:lnTo>
                  <a:lnTo>
                    <a:pt x="688" y="436"/>
                  </a:lnTo>
                  <a:lnTo>
                    <a:pt x="680" y="455"/>
                  </a:lnTo>
                  <a:lnTo>
                    <a:pt x="669" y="475"/>
                  </a:lnTo>
                  <a:lnTo>
                    <a:pt x="656" y="497"/>
                  </a:lnTo>
                  <a:lnTo>
                    <a:pt x="642" y="518"/>
                  </a:lnTo>
                  <a:lnTo>
                    <a:pt x="625" y="540"/>
                  </a:lnTo>
                  <a:lnTo>
                    <a:pt x="606" y="560"/>
                  </a:lnTo>
                  <a:lnTo>
                    <a:pt x="585" y="578"/>
                  </a:lnTo>
                  <a:lnTo>
                    <a:pt x="560" y="596"/>
                  </a:lnTo>
                  <a:lnTo>
                    <a:pt x="535" y="609"/>
                  </a:lnTo>
                  <a:lnTo>
                    <a:pt x="506" y="619"/>
                  </a:lnTo>
                  <a:lnTo>
                    <a:pt x="473" y="625"/>
                  </a:lnTo>
                  <a:lnTo>
                    <a:pt x="472" y="625"/>
                  </a:lnTo>
                  <a:lnTo>
                    <a:pt x="468" y="626"/>
                  </a:lnTo>
                  <a:lnTo>
                    <a:pt x="462" y="626"/>
                  </a:lnTo>
                  <a:lnTo>
                    <a:pt x="453" y="625"/>
                  </a:lnTo>
                  <a:lnTo>
                    <a:pt x="442" y="624"/>
                  </a:lnTo>
                  <a:lnTo>
                    <a:pt x="429" y="620"/>
                  </a:lnTo>
                  <a:lnTo>
                    <a:pt x="413" y="615"/>
                  </a:lnTo>
                  <a:lnTo>
                    <a:pt x="396" y="606"/>
                  </a:lnTo>
                  <a:lnTo>
                    <a:pt x="377" y="596"/>
                  </a:lnTo>
                  <a:lnTo>
                    <a:pt x="355" y="582"/>
                  </a:lnTo>
                  <a:lnTo>
                    <a:pt x="333" y="563"/>
                  </a:lnTo>
                  <a:lnTo>
                    <a:pt x="308" y="541"/>
                  </a:lnTo>
                  <a:lnTo>
                    <a:pt x="281" y="514"/>
                  </a:lnTo>
                  <a:lnTo>
                    <a:pt x="253" y="482"/>
                  </a:lnTo>
                  <a:lnTo>
                    <a:pt x="223" y="443"/>
                  </a:lnTo>
                  <a:lnTo>
                    <a:pt x="192" y="399"/>
                  </a:lnTo>
                  <a:lnTo>
                    <a:pt x="172" y="372"/>
                  </a:lnTo>
                  <a:lnTo>
                    <a:pt x="154" y="347"/>
                  </a:lnTo>
                  <a:lnTo>
                    <a:pt x="136" y="327"/>
                  </a:lnTo>
                  <a:lnTo>
                    <a:pt x="119" y="309"/>
                  </a:lnTo>
                  <a:lnTo>
                    <a:pt x="103" y="293"/>
                  </a:lnTo>
                  <a:lnTo>
                    <a:pt x="86" y="279"/>
                  </a:lnTo>
                  <a:lnTo>
                    <a:pt x="71" y="268"/>
                  </a:lnTo>
                  <a:lnTo>
                    <a:pt x="57" y="258"/>
                  </a:lnTo>
                  <a:lnTo>
                    <a:pt x="46" y="251"/>
                  </a:lnTo>
                  <a:lnTo>
                    <a:pt x="34" y="245"/>
                  </a:lnTo>
                  <a:lnTo>
                    <a:pt x="24" y="241"/>
                  </a:lnTo>
                  <a:lnTo>
                    <a:pt x="15" y="238"/>
                  </a:lnTo>
                  <a:lnTo>
                    <a:pt x="9" y="236"/>
                  </a:lnTo>
                  <a:lnTo>
                    <a:pt x="5" y="235"/>
                  </a:lnTo>
                  <a:lnTo>
                    <a:pt x="2" y="233"/>
                  </a:lnTo>
                  <a:lnTo>
                    <a:pt x="0" y="233"/>
                  </a:lnTo>
                  <a:close/>
                </a:path>
              </a:pathLst>
            </a:custGeom>
            <a:solidFill>
              <a:srgbClr val="0000FF"/>
            </a:solidFill>
            <a:ln w="9525">
              <a:noFill/>
              <a:round/>
              <a:headEnd/>
              <a:tailEnd/>
            </a:ln>
          </p:spPr>
          <p:txBody>
            <a:bodyPr/>
            <a:lstStyle/>
            <a:p>
              <a:endParaRPr lang="en-US"/>
            </a:p>
          </p:txBody>
        </p:sp>
        <p:sp>
          <p:nvSpPr>
            <p:cNvPr id="49161" name="Freeform 10"/>
            <p:cNvSpPr>
              <a:spLocks noChangeAspect="1"/>
            </p:cNvSpPr>
            <p:nvPr/>
          </p:nvSpPr>
          <p:spPr bwMode="auto">
            <a:xfrm>
              <a:off x="1077" y="394"/>
              <a:ext cx="45" cy="66"/>
            </a:xfrm>
            <a:custGeom>
              <a:avLst/>
              <a:gdLst>
                <a:gd name="T0" fmla="*/ 1 w 90"/>
                <a:gd name="T1" fmla="*/ 0 h 133"/>
                <a:gd name="T2" fmla="*/ 1 w 90"/>
                <a:gd name="T3" fmla="*/ 0 h 133"/>
                <a:gd name="T4" fmla="*/ 1 w 90"/>
                <a:gd name="T5" fmla="*/ 0 h 133"/>
                <a:gd name="T6" fmla="*/ 1 w 90"/>
                <a:gd name="T7" fmla="*/ 0 h 133"/>
                <a:gd name="T8" fmla="*/ 1 w 90"/>
                <a:gd name="T9" fmla="*/ 0 h 133"/>
                <a:gd name="T10" fmla="*/ 1 w 90"/>
                <a:gd name="T11" fmla="*/ 0 h 133"/>
                <a:gd name="T12" fmla="*/ 1 w 90"/>
                <a:gd name="T13" fmla="*/ 0 h 133"/>
                <a:gd name="T14" fmla="*/ 1 w 90"/>
                <a:gd name="T15" fmla="*/ 0 h 133"/>
                <a:gd name="T16" fmla="*/ 0 w 90"/>
                <a:gd name="T17" fmla="*/ 0 h 133"/>
                <a:gd name="T18" fmla="*/ 0 w 90"/>
                <a:gd name="T19" fmla="*/ 0 h 133"/>
                <a:gd name="T20" fmla="*/ 1 w 90"/>
                <a:gd name="T21" fmla="*/ 0 h 133"/>
                <a:gd name="T22" fmla="*/ 1 w 90"/>
                <a:gd name="T23" fmla="*/ 0 h 133"/>
                <a:gd name="T24" fmla="*/ 1 w 90"/>
                <a:gd name="T25" fmla="*/ 0 h 133"/>
                <a:gd name="T26" fmla="*/ 1 w 90"/>
                <a:gd name="T27" fmla="*/ 0 h 133"/>
                <a:gd name="T28" fmla="*/ 1 w 90"/>
                <a:gd name="T29" fmla="*/ 0 h 133"/>
                <a:gd name="T30" fmla="*/ 1 w 90"/>
                <a:gd name="T31" fmla="*/ 0 h 133"/>
                <a:gd name="T32" fmla="*/ 1 w 90"/>
                <a:gd name="T33" fmla="*/ 0 h 133"/>
                <a:gd name="T34" fmla="*/ 1 w 90"/>
                <a:gd name="T35" fmla="*/ 0 h 133"/>
                <a:gd name="T36" fmla="*/ 1 w 90"/>
                <a:gd name="T37" fmla="*/ 0 h 133"/>
                <a:gd name="T38" fmla="*/ 1 w 90"/>
                <a:gd name="T39" fmla="*/ 0 h 133"/>
                <a:gd name="T40" fmla="*/ 1 w 90"/>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33"/>
                <a:gd name="T65" fmla="*/ 90 w 90"/>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33">
                  <a:moveTo>
                    <a:pt x="59" y="27"/>
                  </a:moveTo>
                  <a:lnTo>
                    <a:pt x="59" y="133"/>
                  </a:lnTo>
                  <a:lnTo>
                    <a:pt x="90" y="133"/>
                  </a:lnTo>
                  <a:lnTo>
                    <a:pt x="90" y="26"/>
                  </a:lnTo>
                  <a:lnTo>
                    <a:pt x="89" y="22"/>
                  </a:lnTo>
                  <a:lnTo>
                    <a:pt x="86" y="13"/>
                  </a:lnTo>
                  <a:lnTo>
                    <a:pt x="79" y="4"/>
                  </a:lnTo>
                  <a:lnTo>
                    <a:pt x="68" y="0"/>
                  </a:lnTo>
                  <a:lnTo>
                    <a:pt x="0" y="0"/>
                  </a:lnTo>
                  <a:lnTo>
                    <a:pt x="0" y="133"/>
                  </a:lnTo>
                  <a:lnTo>
                    <a:pt x="28" y="133"/>
                  </a:lnTo>
                  <a:lnTo>
                    <a:pt x="28" y="27"/>
                  </a:lnTo>
                  <a:lnTo>
                    <a:pt x="29" y="25"/>
                  </a:lnTo>
                  <a:lnTo>
                    <a:pt x="30" y="23"/>
                  </a:lnTo>
                  <a:lnTo>
                    <a:pt x="31" y="22"/>
                  </a:lnTo>
                  <a:lnTo>
                    <a:pt x="32" y="22"/>
                  </a:lnTo>
                  <a:lnTo>
                    <a:pt x="54" y="22"/>
                  </a:lnTo>
                  <a:lnTo>
                    <a:pt x="56" y="23"/>
                  </a:lnTo>
                  <a:lnTo>
                    <a:pt x="58" y="24"/>
                  </a:lnTo>
                  <a:lnTo>
                    <a:pt x="59" y="26"/>
                  </a:lnTo>
                  <a:lnTo>
                    <a:pt x="59" y="27"/>
                  </a:lnTo>
                  <a:close/>
                </a:path>
              </a:pathLst>
            </a:custGeom>
            <a:solidFill>
              <a:srgbClr val="FFFFFF"/>
            </a:solidFill>
            <a:ln w="9525">
              <a:noFill/>
              <a:round/>
              <a:headEnd/>
              <a:tailEnd/>
            </a:ln>
          </p:spPr>
          <p:txBody>
            <a:bodyPr/>
            <a:lstStyle/>
            <a:p>
              <a:endParaRPr lang="en-US"/>
            </a:p>
          </p:txBody>
        </p:sp>
        <p:sp>
          <p:nvSpPr>
            <p:cNvPr id="49162" name="Freeform 11"/>
            <p:cNvSpPr>
              <a:spLocks noChangeAspect="1"/>
            </p:cNvSpPr>
            <p:nvPr/>
          </p:nvSpPr>
          <p:spPr bwMode="auto">
            <a:xfrm>
              <a:off x="1134" y="392"/>
              <a:ext cx="44" cy="68"/>
            </a:xfrm>
            <a:custGeom>
              <a:avLst/>
              <a:gdLst>
                <a:gd name="T0" fmla="*/ 1 w 88"/>
                <a:gd name="T1" fmla="*/ 1 h 135"/>
                <a:gd name="T2" fmla="*/ 1 w 88"/>
                <a:gd name="T3" fmla="*/ 1 h 135"/>
                <a:gd name="T4" fmla="*/ 1 w 88"/>
                <a:gd name="T5" fmla="*/ 1 h 135"/>
                <a:gd name="T6" fmla="*/ 1 w 88"/>
                <a:gd name="T7" fmla="*/ 1 h 135"/>
                <a:gd name="T8" fmla="*/ 1 w 88"/>
                <a:gd name="T9" fmla="*/ 1 h 135"/>
                <a:gd name="T10" fmla="*/ 1 w 88"/>
                <a:gd name="T11" fmla="*/ 1 h 135"/>
                <a:gd name="T12" fmla="*/ 1 w 88"/>
                <a:gd name="T13" fmla="*/ 1 h 135"/>
                <a:gd name="T14" fmla="*/ 1 w 88"/>
                <a:gd name="T15" fmla="*/ 1 h 135"/>
                <a:gd name="T16" fmla="*/ 1 w 88"/>
                <a:gd name="T17" fmla="*/ 1 h 135"/>
                <a:gd name="T18" fmla="*/ 1 w 88"/>
                <a:gd name="T19" fmla="*/ 0 h 135"/>
                <a:gd name="T20" fmla="*/ 1 w 88"/>
                <a:gd name="T21" fmla="*/ 0 h 135"/>
                <a:gd name="T22" fmla="*/ 1 w 88"/>
                <a:gd name="T23" fmla="*/ 1 h 135"/>
                <a:gd name="T24" fmla="*/ 1 w 88"/>
                <a:gd name="T25" fmla="*/ 1 h 135"/>
                <a:gd name="T26" fmla="*/ 1 w 88"/>
                <a:gd name="T27" fmla="*/ 1 h 135"/>
                <a:gd name="T28" fmla="*/ 0 w 88"/>
                <a:gd name="T29" fmla="*/ 1 h 135"/>
                <a:gd name="T30" fmla="*/ 0 w 88"/>
                <a:gd name="T31" fmla="*/ 1 h 135"/>
                <a:gd name="T32" fmla="*/ 1 w 88"/>
                <a:gd name="T33" fmla="*/ 1 h 135"/>
                <a:gd name="T34" fmla="*/ 1 w 88"/>
                <a:gd name="T35" fmla="*/ 1 h 135"/>
                <a:gd name="T36" fmla="*/ 1 w 88"/>
                <a:gd name="T37" fmla="*/ 1 h 135"/>
                <a:gd name="T38" fmla="*/ 1 w 88"/>
                <a:gd name="T39" fmla="*/ 1 h 135"/>
                <a:gd name="T40" fmla="*/ 1 w 88"/>
                <a:gd name="T41" fmla="*/ 1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135"/>
                <a:gd name="T65" fmla="*/ 88 w 88"/>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135">
                  <a:moveTo>
                    <a:pt x="67" y="135"/>
                  </a:moveTo>
                  <a:lnTo>
                    <a:pt x="75" y="133"/>
                  </a:lnTo>
                  <a:lnTo>
                    <a:pt x="82" y="129"/>
                  </a:lnTo>
                  <a:lnTo>
                    <a:pt x="86" y="121"/>
                  </a:lnTo>
                  <a:lnTo>
                    <a:pt x="88" y="113"/>
                  </a:lnTo>
                  <a:lnTo>
                    <a:pt x="88" y="22"/>
                  </a:lnTo>
                  <a:lnTo>
                    <a:pt x="86" y="14"/>
                  </a:lnTo>
                  <a:lnTo>
                    <a:pt x="82" y="6"/>
                  </a:lnTo>
                  <a:lnTo>
                    <a:pt x="75" y="2"/>
                  </a:lnTo>
                  <a:lnTo>
                    <a:pt x="67" y="0"/>
                  </a:lnTo>
                  <a:lnTo>
                    <a:pt x="22" y="0"/>
                  </a:lnTo>
                  <a:lnTo>
                    <a:pt x="13" y="2"/>
                  </a:lnTo>
                  <a:lnTo>
                    <a:pt x="6" y="6"/>
                  </a:lnTo>
                  <a:lnTo>
                    <a:pt x="2" y="14"/>
                  </a:lnTo>
                  <a:lnTo>
                    <a:pt x="0" y="22"/>
                  </a:lnTo>
                  <a:lnTo>
                    <a:pt x="0" y="113"/>
                  </a:lnTo>
                  <a:lnTo>
                    <a:pt x="2" y="121"/>
                  </a:lnTo>
                  <a:lnTo>
                    <a:pt x="6" y="129"/>
                  </a:lnTo>
                  <a:lnTo>
                    <a:pt x="13" y="133"/>
                  </a:lnTo>
                  <a:lnTo>
                    <a:pt x="22" y="135"/>
                  </a:lnTo>
                  <a:lnTo>
                    <a:pt x="67" y="135"/>
                  </a:lnTo>
                  <a:close/>
                </a:path>
              </a:pathLst>
            </a:custGeom>
            <a:solidFill>
              <a:srgbClr val="FFFFFF"/>
            </a:solidFill>
            <a:ln w="9525">
              <a:noFill/>
              <a:round/>
              <a:headEnd/>
              <a:tailEnd/>
            </a:ln>
          </p:spPr>
          <p:txBody>
            <a:bodyPr/>
            <a:lstStyle/>
            <a:p>
              <a:endParaRPr lang="en-US"/>
            </a:p>
          </p:txBody>
        </p:sp>
        <p:sp>
          <p:nvSpPr>
            <p:cNvPr id="49163" name="Freeform 12"/>
            <p:cNvSpPr>
              <a:spLocks noChangeAspect="1"/>
            </p:cNvSpPr>
            <p:nvPr/>
          </p:nvSpPr>
          <p:spPr bwMode="auto">
            <a:xfrm>
              <a:off x="1146" y="403"/>
              <a:ext cx="19" cy="47"/>
            </a:xfrm>
            <a:custGeom>
              <a:avLst/>
              <a:gdLst>
                <a:gd name="T0" fmla="*/ 1 w 37"/>
                <a:gd name="T1" fmla="*/ 1 h 94"/>
                <a:gd name="T2" fmla="*/ 1 w 37"/>
                <a:gd name="T3" fmla="*/ 1 h 94"/>
                <a:gd name="T4" fmla="*/ 1 w 37"/>
                <a:gd name="T5" fmla="*/ 1 h 94"/>
                <a:gd name="T6" fmla="*/ 1 w 37"/>
                <a:gd name="T7" fmla="*/ 1 h 94"/>
                <a:gd name="T8" fmla="*/ 1 w 37"/>
                <a:gd name="T9" fmla="*/ 1 h 94"/>
                <a:gd name="T10" fmla="*/ 1 w 37"/>
                <a:gd name="T11" fmla="*/ 1 h 94"/>
                <a:gd name="T12" fmla="*/ 1 w 37"/>
                <a:gd name="T13" fmla="*/ 1 h 94"/>
                <a:gd name="T14" fmla="*/ 1 w 37"/>
                <a:gd name="T15" fmla="*/ 1 h 94"/>
                <a:gd name="T16" fmla="*/ 1 w 37"/>
                <a:gd name="T17" fmla="*/ 0 h 94"/>
                <a:gd name="T18" fmla="*/ 1 w 37"/>
                <a:gd name="T19" fmla="*/ 0 h 94"/>
                <a:gd name="T20" fmla="*/ 1 w 37"/>
                <a:gd name="T21" fmla="*/ 0 h 94"/>
                <a:gd name="T22" fmla="*/ 1 w 37"/>
                <a:gd name="T23" fmla="*/ 0 h 94"/>
                <a:gd name="T24" fmla="*/ 1 w 37"/>
                <a:gd name="T25" fmla="*/ 1 h 94"/>
                <a:gd name="T26" fmla="*/ 1 w 37"/>
                <a:gd name="T27" fmla="*/ 1 h 94"/>
                <a:gd name="T28" fmla="*/ 0 w 37"/>
                <a:gd name="T29" fmla="*/ 1 h 94"/>
                <a:gd name="T30" fmla="*/ 0 w 37"/>
                <a:gd name="T31" fmla="*/ 1 h 94"/>
                <a:gd name="T32" fmla="*/ 1 w 37"/>
                <a:gd name="T33" fmla="*/ 1 h 94"/>
                <a:gd name="T34" fmla="*/ 1 w 37"/>
                <a:gd name="T35" fmla="*/ 1 h 94"/>
                <a:gd name="T36" fmla="*/ 1 w 37"/>
                <a:gd name="T37" fmla="*/ 1 h 94"/>
                <a:gd name="T38" fmla="*/ 1 w 37"/>
                <a:gd name="T39" fmla="*/ 1 h 94"/>
                <a:gd name="T40" fmla="*/ 1 w 37"/>
                <a:gd name="T41" fmla="*/ 1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94"/>
                <a:gd name="T65" fmla="*/ 37 w 37"/>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94">
                  <a:moveTo>
                    <a:pt x="32" y="94"/>
                  </a:moveTo>
                  <a:lnTo>
                    <a:pt x="34" y="94"/>
                  </a:lnTo>
                  <a:lnTo>
                    <a:pt x="36" y="93"/>
                  </a:lnTo>
                  <a:lnTo>
                    <a:pt x="37" y="91"/>
                  </a:lnTo>
                  <a:lnTo>
                    <a:pt x="37" y="90"/>
                  </a:lnTo>
                  <a:lnTo>
                    <a:pt x="37" y="6"/>
                  </a:lnTo>
                  <a:lnTo>
                    <a:pt x="37" y="4"/>
                  </a:lnTo>
                  <a:lnTo>
                    <a:pt x="36" y="1"/>
                  </a:lnTo>
                  <a:lnTo>
                    <a:pt x="34" y="0"/>
                  </a:lnTo>
                  <a:lnTo>
                    <a:pt x="32" y="0"/>
                  </a:lnTo>
                  <a:lnTo>
                    <a:pt x="5" y="0"/>
                  </a:lnTo>
                  <a:lnTo>
                    <a:pt x="3" y="0"/>
                  </a:lnTo>
                  <a:lnTo>
                    <a:pt x="2" y="1"/>
                  </a:lnTo>
                  <a:lnTo>
                    <a:pt x="1" y="4"/>
                  </a:lnTo>
                  <a:lnTo>
                    <a:pt x="0" y="6"/>
                  </a:lnTo>
                  <a:lnTo>
                    <a:pt x="0" y="90"/>
                  </a:lnTo>
                  <a:lnTo>
                    <a:pt x="1" y="91"/>
                  </a:lnTo>
                  <a:lnTo>
                    <a:pt x="2" y="93"/>
                  </a:lnTo>
                  <a:lnTo>
                    <a:pt x="3" y="94"/>
                  </a:lnTo>
                  <a:lnTo>
                    <a:pt x="5" y="94"/>
                  </a:lnTo>
                  <a:lnTo>
                    <a:pt x="32" y="94"/>
                  </a:lnTo>
                  <a:close/>
                </a:path>
              </a:pathLst>
            </a:custGeom>
            <a:solidFill>
              <a:srgbClr val="0000FF"/>
            </a:solidFill>
            <a:ln w="9525">
              <a:noFill/>
              <a:round/>
              <a:headEnd/>
              <a:tailEnd/>
            </a:ln>
          </p:spPr>
          <p:txBody>
            <a:bodyPr/>
            <a:lstStyle/>
            <a:p>
              <a:endParaRPr lang="en-US"/>
            </a:p>
          </p:txBody>
        </p:sp>
        <p:sp>
          <p:nvSpPr>
            <p:cNvPr id="49164" name="Freeform 13"/>
            <p:cNvSpPr>
              <a:spLocks noChangeAspect="1"/>
            </p:cNvSpPr>
            <p:nvPr/>
          </p:nvSpPr>
          <p:spPr bwMode="auto">
            <a:xfrm>
              <a:off x="1189" y="393"/>
              <a:ext cx="44" cy="67"/>
            </a:xfrm>
            <a:custGeom>
              <a:avLst/>
              <a:gdLst>
                <a:gd name="T0" fmla="*/ 0 w 89"/>
                <a:gd name="T1" fmla="*/ 1 h 134"/>
                <a:gd name="T2" fmla="*/ 0 w 89"/>
                <a:gd name="T3" fmla="*/ 1 h 134"/>
                <a:gd name="T4" fmla="*/ 0 w 89"/>
                <a:gd name="T5" fmla="*/ 1 h 134"/>
                <a:gd name="T6" fmla="*/ 0 w 89"/>
                <a:gd name="T7" fmla="*/ 1 h 134"/>
                <a:gd name="T8" fmla="*/ 0 w 89"/>
                <a:gd name="T9" fmla="*/ 1 h 134"/>
                <a:gd name="T10" fmla="*/ 0 w 89"/>
                <a:gd name="T11" fmla="*/ 0 h 134"/>
                <a:gd name="T12" fmla="*/ 0 w 89"/>
                <a:gd name="T13" fmla="*/ 0 h 134"/>
                <a:gd name="T14" fmla="*/ 0 w 89"/>
                <a:gd name="T15" fmla="*/ 1 h 134"/>
                <a:gd name="T16" fmla="*/ 0 w 89"/>
                <a:gd name="T17" fmla="*/ 1 h 134"/>
                <a:gd name="T18" fmla="*/ 0 w 89"/>
                <a:gd name="T19" fmla="*/ 1 h 134"/>
                <a:gd name="T20" fmla="*/ 0 w 89"/>
                <a:gd name="T21" fmla="*/ 1 h 134"/>
                <a:gd name="T22" fmla="*/ 0 w 89"/>
                <a:gd name="T23" fmla="*/ 1 h 134"/>
                <a:gd name="T24" fmla="*/ 0 w 89"/>
                <a:gd name="T25" fmla="*/ 1 h 134"/>
                <a:gd name="T26" fmla="*/ 0 w 89"/>
                <a:gd name="T27" fmla="*/ 1 h 134"/>
                <a:gd name="T28" fmla="*/ 0 w 89"/>
                <a:gd name="T29" fmla="*/ 1 h 134"/>
                <a:gd name="T30" fmla="*/ 0 w 89"/>
                <a:gd name="T31" fmla="*/ 1 h 134"/>
                <a:gd name="T32" fmla="*/ 0 w 89"/>
                <a:gd name="T33" fmla="*/ 1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34"/>
                <a:gd name="T53" fmla="*/ 89 w 89"/>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34">
                  <a:moveTo>
                    <a:pt x="89" y="134"/>
                  </a:moveTo>
                  <a:lnTo>
                    <a:pt x="89" y="23"/>
                  </a:lnTo>
                  <a:lnTo>
                    <a:pt x="87" y="14"/>
                  </a:lnTo>
                  <a:lnTo>
                    <a:pt x="83" y="6"/>
                  </a:lnTo>
                  <a:lnTo>
                    <a:pt x="75" y="2"/>
                  </a:lnTo>
                  <a:lnTo>
                    <a:pt x="66" y="0"/>
                  </a:lnTo>
                  <a:lnTo>
                    <a:pt x="22" y="0"/>
                  </a:lnTo>
                  <a:lnTo>
                    <a:pt x="14" y="2"/>
                  </a:lnTo>
                  <a:lnTo>
                    <a:pt x="6" y="6"/>
                  </a:lnTo>
                  <a:lnTo>
                    <a:pt x="2" y="14"/>
                  </a:lnTo>
                  <a:lnTo>
                    <a:pt x="0" y="23"/>
                  </a:lnTo>
                  <a:lnTo>
                    <a:pt x="0" y="134"/>
                  </a:lnTo>
                  <a:lnTo>
                    <a:pt x="26" y="134"/>
                  </a:lnTo>
                  <a:lnTo>
                    <a:pt x="26" y="77"/>
                  </a:lnTo>
                  <a:lnTo>
                    <a:pt x="61" y="77"/>
                  </a:lnTo>
                  <a:lnTo>
                    <a:pt x="61" y="134"/>
                  </a:lnTo>
                  <a:lnTo>
                    <a:pt x="89" y="134"/>
                  </a:lnTo>
                  <a:close/>
                </a:path>
              </a:pathLst>
            </a:custGeom>
            <a:solidFill>
              <a:srgbClr val="FFFFFF"/>
            </a:solidFill>
            <a:ln w="9525">
              <a:noFill/>
              <a:round/>
              <a:headEnd/>
              <a:tailEnd/>
            </a:ln>
          </p:spPr>
          <p:txBody>
            <a:bodyPr/>
            <a:lstStyle/>
            <a:p>
              <a:endParaRPr lang="en-US"/>
            </a:p>
          </p:txBody>
        </p:sp>
        <p:sp>
          <p:nvSpPr>
            <p:cNvPr id="49165" name="Freeform 14"/>
            <p:cNvSpPr>
              <a:spLocks noChangeAspect="1"/>
            </p:cNvSpPr>
            <p:nvPr/>
          </p:nvSpPr>
          <p:spPr bwMode="auto">
            <a:xfrm>
              <a:off x="1201" y="404"/>
              <a:ext cx="19" cy="17"/>
            </a:xfrm>
            <a:custGeom>
              <a:avLst/>
              <a:gdLst>
                <a:gd name="T0" fmla="*/ 1 w 38"/>
                <a:gd name="T1" fmla="*/ 1 h 34"/>
                <a:gd name="T2" fmla="*/ 1 w 38"/>
                <a:gd name="T3" fmla="*/ 1 h 34"/>
                <a:gd name="T4" fmla="*/ 1 w 38"/>
                <a:gd name="T5" fmla="*/ 1 h 34"/>
                <a:gd name="T6" fmla="*/ 1 w 38"/>
                <a:gd name="T7" fmla="*/ 1 h 34"/>
                <a:gd name="T8" fmla="*/ 1 w 38"/>
                <a:gd name="T9" fmla="*/ 0 h 34"/>
                <a:gd name="T10" fmla="*/ 1 w 38"/>
                <a:gd name="T11" fmla="*/ 0 h 34"/>
                <a:gd name="T12" fmla="*/ 1 w 38"/>
                <a:gd name="T13" fmla="*/ 0 h 34"/>
                <a:gd name="T14" fmla="*/ 1 w 38"/>
                <a:gd name="T15" fmla="*/ 0 h 34"/>
                <a:gd name="T16" fmla="*/ 1 w 38"/>
                <a:gd name="T17" fmla="*/ 1 h 34"/>
                <a:gd name="T18" fmla="*/ 0 w 38"/>
                <a:gd name="T19" fmla="*/ 1 h 34"/>
                <a:gd name="T20" fmla="*/ 0 w 38"/>
                <a:gd name="T21" fmla="*/ 1 h 34"/>
                <a:gd name="T22" fmla="*/ 0 w 38"/>
                <a:gd name="T23" fmla="*/ 1 h 34"/>
                <a:gd name="T24" fmla="*/ 1 w 38"/>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4"/>
                <a:gd name="T41" fmla="*/ 38 w 3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4">
                  <a:moveTo>
                    <a:pt x="38" y="34"/>
                  </a:moveTo>
                  <a:lnTo>
                    <a:pt x="38" y="4"/>
                  </a:lnTo>
                  <a:lnTo>
                    <a:pt x="38" y="3"/>
                  </a:lnTo>
                  <a:lnTo>
                    <a:pt x="37" y="1"/>
                  </a:lnTo>
                  <a:lnTo>
                    <a:pt x="35" y="0"/>
                  </a:lnTo>
                  <a:lnTo>
                    <a:pt x="33" y="0"/>
                  </a:lnTo>
                  <a:lnTo>
                    <a:pt x="6" y="0"/>
                  </a:lnTo>
                  <a:lnTo>
                    <a:pt x="4" y="0"/>
                  </a:lnTo>
                  <a:lnTo>
                    <a:pt x="2" y="1"/>
                  </a:lnTo>
                  <a:lnTo>
                    <a:pt x="0" y="3"/>
                  </a:lnTo>
                  <a:lnTo>
                    <a:pt x="0" y="4"/>
                  </a:lnTo>
                  <a:lnTo>
                    <a:pt x="0" y="34"/>
                  </a:lnTo>
                  <a:lnTo>
                    <a:pt x="38" y="34"/>
                  </a:lnTo>
                  <a:close/>
                </a:path>
              </a:pathLst>
            </a:custGeom>
            <a:solidFill>
              <a:srgbClr val="0000FF"/>
            </a:solidFill>
            <a:ln w="9525">
              <a:noFill/>
              <a:round/>
              <a:headEnd/>
              <a:tailEnd/>
            </a:ln>
          </p:spPr>
          <p:txBody>
            <a:bodyPr/>
            <a:lstStyle/>
            <a:p>
              <a:endParaRPr lang="en-US"/>
            </a:p>
          </p:txBody>
        </p:sp>
        <p:sp>
          <p:nvSpPr>
            <p:cNvPr id="49166" name="Freeform 15"/>
            <p:cNvSpPr>
              <a:spLocks noChangeAspect="1"/>
            </p:cNvSpPr>
            <p:nvPr/>
          </p:nvSpPr>
          <p:spPr bwMode="auto">
            <a:xfrm>
              <a:off x="1246" y="394"/>
              <a:ext cx="45" cy="67"/>
            </a:xfrm>
            <a:custGeom>
              <a:avLst/>
              <a:gdLst>
                <a:gd name="T0" fmla="*/ 1 w 89"/>
                <a:gd name="T1" fmla="*/ 1 h 134"/>
                <a:gd name="T2" fmla="*/ 1 w 89"/>
                <a:gd name="T3" fmla="*/ 1 h 134"/>
                <a:gd name="T4" fmla="*/ 1 w 89"/>
                <a:gd name="T5" fmla="*/ 1 h 134"/>
                <a:gd name="T6" fmla="*/ 1 w 89"/>
                <a:gd name="T7" fmla="*/ 1 h 134"/>
                <a:gd name="T8" fmla="*/ 1 w 89"/>
                <a:gd name="T9" fmla="*/ 1 h 134"/>
                <a:gd name="T10" fmla="*/ 1 w 89"/>
                <a:gd name="T11" fmla="*/ 0 h 134"/>
                <a:gd name="T12" fmla="*/ 1 w 89"/>
                <a:gd name="T13" fmla="*/ 0 h 134"/>
                <a:gd name="T14" fmla="*/ 1 w 89"/>
                <a:gd name="T15" fmla="*/ 1 h 134"/>
                <a:gd name="T16" fmla="*/ 1 w 89"/>
                <a:gd name="T17" fmla="*/ 1 h 134"/>
                <a:gd name="T18" fmla="*/ 1 w 89"/>
                <a:gd name="T19" fmla="*/ 1 h 134"/>
                <a:gd name="T20" fmla="*/ 0 w 89"/>
                <a:gd name="T21" fmla="*/ 1 h 134"/>
                <a:gd name="T22" fmla="*/ 0 w 89"/>
                <a:gd name="T23" fmla="*/ 1 h 134"/>
                <a:gd name="T24" fmla="*/ 1 w 89"/>
                <a:gd name="T25" fmla="*/ 1 h 134"/>
                <a:gd name="T26" fmla="*/ 1 w 89"/>
                <a:gd name="T27" fmla="*/ 1 h 134"/>
                <a:gd name="T28" fmla="*/ 1 w 89"/>
                <a:gd name="T29" fmla="*/ 1 h 134"/>
                <a:gd name="T30" fmla="*/ 1 w 89"/>
                <a:gd name="T31" fmla="*/ 1 h 134"/>
                <a:gd name="T32" fmla="*/ 1 w 89"/>
                <a:gd name="T33" fmla="*/ 1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34"/>
                <a:gd name="T53" fmla="*/ 89 w 89"/>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34">
                  <a:moveTo>
                    <a:pt x="89" y="134"/>
                  </a:moveTo>
                  <a:lnTo>
                    <a:pt x="89" y="23"/>
                  </a:lnTo>
                  <a:lnTo>
                    <a:pt x="87" y="14"/>
                  </a:lnTo>
                  <a:lnTo>
                    <a:pt x="83" y="7"/>
                  </a:lnTo>
                  <a:lnTo>
                    <a:pt x="75" y="2"/>
                  </a:lnTo>
                  <a:lnTo>
                    <a:pt x="66" y="0"/>
                  </a:lnTo>
                  <a:lnTo>
                    <a:pt x="22" y="0"/>
                  </a:lnTo>
                  <a:lnTo>
                    <a:pt x="14" y="2"/>
                  </a:lnTo>
                  <a:lnTo>
                    <a:pt x="6" y="7"/>
                  </a:lnTo>
                  <a:lnTo>
                    <a:pt x="2" y="14"/>
                  </a:lnTo>
                  <a:lnTo>
                    <a:pt x="0" y="23"/>
                  </a:lnTo>
                  <a:lnTo>
                    <a:pt x="0" y="134"/>
                  </a:lnTo>
                  <a:lnTo>
                    <a:pt x="26" y="134"/>
                  </a:lnTo>
                  <a:lnTo>
                    <a:pt x="26" y="79"/>
                  </a:lnTo>
                  <a:lnTo>
                    <a:pt x="62" y="79"/>
                  </a:lnTo>
                  <a:lnTo>
                    <a:pt x="62" y="134"/>
                  </a:lnTo>
                  <a:lnTo>
                    <a:pt x="89" y="134"/>
                  </a:lnTo>
                  <a:close/>
                </a:path>
              </a:pathLst>
            </a:custGeom>
            <a:solidFill>
              <a:srgbClr val="FFFFFF"/>
            </a:solidFill>
            <a:ln w="9525">
              <a:noFill/>
              <a:round/>
              <a:headEnd/>
              <a:tailEnd/>
            </a:ln>
          </p:spPr>
          <p:txBody>
            <a:bodyPr/>
            <a:lstStyle/>
            <a:p>
              <a:endParaRPr lang="en-US"/>
            </a:p>
          </p:txBody>
        </p:sp>
        <p:sp>
          <p:nvSpPr>
            <p:cNvPr id="49167" name="Freeform 16"/>
            <p:cNvSpPr>
              <a:spLocks noChangeAspect="1"/>
            </p:cNvSpPr>
            <p:nvPr/>
          </p:nvSpPr>
          <p:spPr bwMode="auto">
            <a:xfrm>
              <a:off x="1259" y="405"/>
              <a:ext cx="19" cy="17"/>
            </a:xfrm>
            <a:custGeom>
              <a:avLst/>
              <a:gdLst>
                <a:gd name="T0" fmla="*/ 1 w 38"/>
                <a:gd name="T1" fmla="*/ 1 h 34"/>
                <a:gd name="T2" fmla="*/ 1 w 38"/>
                <a:gd name="T3" fmla="*/ 1 h 34"/>
                <a:gd name="T4" fmla="*/ 1 w 38"/>
                <a:gd name="T5" fmla="*/ 1 h 34"/>
                <a:gd name="T6" fmla="*/ 1 w 38"/>
                <a:gd name="T7" fmla="*/ 1 h 34"/>
                <a:gd name="T8" fmla="*/ 1 w 38"/>
                <a:gd name="T9" fmla="*/ 0 h 34"/>
                <a:gd name="T10" fmla="*/ 1 w 38"/>
                <a:gd name="T11" fmla="*/ 0 h 34"/>
                <a:gd name="T12" fmla="*/ 1 w 38"/>
                <a:gd name="T13" fmla="*/ 0 h 34"/>
                <a:gd name="T14" fmla="*/ 1 w 38"/>
                <a:gd name="T15" fmla="*/ 0 h 34"/>
                <a:gd name="T16" fmla="*/ 1 w 38"/>
                <a:gd name="T17" fmla="*/ 1 h 34"/>
                <a:gd name="T18" fmla="*/ 0 w 38"/>
                <a:gd name="T19" fmla="*/ 1 h 34"/>
                <a:gd name="T20" fmla="*/ 0 w 38"/>
                <a:gd name="T21" fmla="*/ 1 h 34"/>
                <a:gd name="T22" fmla="*/ 0 w 38"/>
                <a:gd name="T23" fmla="*/ 1 h 34"/>
                <a:gd name="T24" fmla="*/ 1 w 38"/>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4"/>
                <a:gd name="T41" fmla="*/ 38 w 3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4">
                  <a:moveTo>
                    <a:pt x="38" y="34"/>
                  </a:moveTo>
                  <a:lnTo>
                    <a:pt x="38" y="4"/>
                  </a:lnTo>
                  <a:lnTo>
                    <a:pt x="38" y="3"/>
                  </a:lnTo>
                  <a:lnTo>
                    <a:pt x="37" y="1"/>
                  </a:lnTo>
                  <a:lnTo>
                    <a:pt x="35" y="0"/>
                  </a:lnTo>
                  <a:lnTo>
                    <a:pt x="33" y="0"/>
                  </a:lnTo>
                  <a:lnTo>
                    <a:pt x="6" y="0"/>
                  </a:lnTo>
                  <a:lnTo>
                    <a:pt x="4" y="0"/>
                  </a:lnTo>
                  <a:lnTo>
                    <a:pt x="2" y="1"/>
                  </a:lnTo>
                  <a:lnTo>
                    <a:pt x="0" y="3"/>
                  </a:lnTo>
                  <a:lnTo>
                    <a:pt x="0" y="4"/>
                  </a:lnTo>
                  <a:lnTo>
                    <a:pt x="0" y="34"/>
                  </a:lnTo>
                  <a:lnTo>
                    <a:pt x="38" y="34"/>
                  </a:lnTo>
                  <a:close/>
                </a:path>
              </a:pathLst>
            </a:custGeom>
            <a:solidFill>
              <a:srgbClr val="0000FF"/>
            </a:solidFill>
            <a:ln w="9525">
              <a:noFill/>
              <a:round/>
              <a:headEnd/>
              <a:tailEnd/>
            </a:ln>
          </p:spPr>
          <p:txBody>
            <a:bodyPr/>
            <a:lstStyle/>
            <a:p>
              <a:endParaRPr lang="en-US"/>
            </a:p>
          </p:txBody>
        </p:sp>
      </p:grpSp>
      <p:pic>
        <p:nvPicPr>
          <p:cNvPr id="49168" name="Picture 17" descr="WSFOLOGO"/>
          <p:cNvPicPr>
            <a:picLocks noChangeAspect="1" noChangeArrowheads="1"/>
          </p:cNvPicPr>
          <p:nvPr/>
        </p:nvPicPr>
        <p:blipFill>
          <a:blip r:embed="rId4" cstate="print"/>
          <a:srcRect/>
          <a:stretch>
            <a:fillRect/>
          </a:stretch>
        </p:blipFill>
        <p:spPr bwMode="auto">
          <a:xfrm>
            <a:off x="0" y="5805488"/>
            <a:ext cx="1066800" cy="1052512"/>
          </a:xfrm>
          <a:prstGeom prst="rect">
            <a:avLst/>
          </a:prstGeom>
          <a:noFill/>
          <a:ln w="9525">
            <a:noFill/>
            <a:miter lim="800000"/>
            <a:headEnd/>
            <a:tailEnd/>
          </a:ln>
        </p:spPr>
      </p:pic>
      <p:sp>
        <p:nvSpPr>
          <p:cNvPr id="208914" name="Text Box 18"/>
          <p:cNvSpPr txBox="1">
            <a:spLocks noChangeArrowheads="1"/>
          </p:cNvSpPr>
          <p:nvPr/>
        </p:nvSpPr>
        <p:spPr bwMode="auto">
          <a:xfrm>
            <a:off x="381000" y="2286000"/>
            <a:ext cx="7924800" cy="11604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pPr>
            <a:r>
              <a:rPr lang="en-US" sz="2800" b="1">
                <a:solidFill>
                  <a:schemeClr val="bg1"/>
                </a:solidFill>
                <a:latin typeface="Arial" charset="0"/>
              </a:rPr>
              <a:t>March 2010</a:t>
            </a:r>
          </a:p>
          <a:p>
            <a:pPr algn="ctr" eaLnBrk="0" hangingPunct="0">
              <a:spcBef>
                <a:spcPct val="50000"/>
              </a:spcBef>
            </a:pPr>
            <a:r>
              <a:rPr lang="en-US" sz="2800" b="1">
                <a:solidFill>
                  <a:schemeClr val="bg1"/>
                </a:solidFill>
                <a:latin typeface="Arial" charset="0"/>
              </a:rPr>
              <a:t>Interdepartmental Hurricane Conference</a:t>
            </a:r>
            <a:endParaRPr lang="en-US" sz="2800">
              <a:solidFill>
                <a:schemeClr val="tx1"/>
              </a:solidFill>
            </a:endParaRPr>
          </a:p>
        </p:txBody>
      </p:sp>
      <p:pic>
        <p:nvPicPr>
          <p:cNvPr id="49170" name="Picture 19" descr="ncep1"/>
          <p:cNvPicPr>
            <a:picLocks noChangeAspect="1" noChangeArrowheads="1"/>
          </p:cNvPicPr>
          <p:nvPr/>
        </p:nvPicPr>
        <p:blipFill>
          <a:blip r:embed="rId5" cstate="print"/>
          <a:srcRect/>
          <a:stretch>
            <a:fillRect/>
          </a:stretch>
        </p:blipFill>
        <p:spPr bwMode="auto">
          <a:xfrm>
            <a:off x="3810000" y="5884863"/>
            <a:ext cx="1524000" cy="973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ChangeArrowheads="1"/>
          </p:cNvSpPr>
          <p:nvPr/>
        </p:nvSpPr>
        <p:spPr bwMode="auto">
          <a:xfrm>
            <a:off x="0" y="228600"/>
            <a:ext cx="9144000" cy="1143000"/>
          </a:xfrm>
          <a:prstGeom prst="rect">
            <a:avLst/>
          </a:prstGeom>
          <a:noFill/>
          <a:ln w="9525">
            <a:noFill/>
            <a:miter lim="800000"/>
            <a:headEnd/>
            <a:tailEnd/>
          </a:ln>
          <a:effectLst>
            <a:outerShdw dist="35921" dir="2700000" algn="ctr" rotWithShape="0">
              <a:srgbClr val="000000"/>
            </a:outerShdw>
          </a:effectLst>
        </p:spPr>
        <p:txBody>
          <a:bodyPr anchor="ctr"/>
          <a:lstStyle/>
          <a:p>
            <a:pPr algn="ctr" eaLnBrk="0" hangingPunct="0">
              <a:lnSpc>
                <a:spcPct val="80000"/>
              </a:lnSpc>
              <a:spcBef>
                <a:spcPct val="20000"/>
              </a:spcBef>
              <a:defRPr/>
            </a:pPr>
            <a:r>
              <a:rPr lang="en-US" sz="5400" b="1" dirty="0"/>
              <a:t>How does NHC analyze and forecast hurricanes?</a:t>
            </a:r>
            <a:endParaRPr lang="en-US" sz="5400" dirty="0">
              <a:solidFill>
                <a:schemeClr val="tx2"/>
              </a:solidFill>
            </a:endParaRPr>
          </a:p>
        </p:txBody>
      </p:sp>
      <p:sp>
        <p:nvSpPr>
          <p:cNvPr id="1210372" name="Text Box 4"/>
          <p:cNvSpPr txBox="1">
            <a:spLocks noChangeArrowheads="1"/>
          </p:cNvSpPr>
          <p:nvPr/>
        </p:nvSpPr>
        <p:spPr bwMode="auto">
          <a:xfrm>
            <a:off x="228600" y="1524000"/>
            <a:ext cx="8915400" cy="3884613"/>
          </a:xfrm>
          <a:prstGeom prst="rect">
            <a:avLst/>
          </a:prstGeom>
          <a:noFill/>
          <a:ln w="9525" algn="ctr">
            <a:noFill/>
            <a:miter lim="800000"/>
            <a:headEnd/>
            <a:tailEnd/>
          </a:ln>
          <a:effectLst>
            <a:outerShdw algn="ctr" rotWithShape="0">
              <a:srgbClr val="000000"/>
            </a:outerShdw>
          </a:effectLst>
        </p:spPr>
        <p:txBody>
          <a:bodyPr>
            <a:spAutoFit/>
          </a:bodyPr>
          <a:lstStyle/>
          <a:p>
            <a:pPr marL="342900" indent="-342900" algn="ctr" eaLnBrk="0" hangingPunct="0">
              <a:lnSpc>
                <a:spcPct val="80000"/>
              </a:lnSpc>
              <a:spcBef>
                <a:spcPct val="20000"/>
              </a:spcBef>
              <a:defRPr/>
            </a:pPr>
            <a:r>
              <a:rPr lang="en-US" sz="2800" b="1" dirty="0">
                <a:solidFill>
                  <a:schemeClr val="bg1"/>
                </a:solidFill>
              </a:rPr>
              <a:t>How do the forecasters blend the various (surface </a:t>
            </a:r>
            <a:r>
              <a:rPr lang="en-US" sz="2800" b="1" dirty="0" err="1">
                <a:solidFill>
                  <a:schemeClr val="bg1"/>
                </a:solidFill>
              </a:rPr>
              <a:t>obs</a:t>
            </a:r>
            <a:r>
              <a:rPr lang="en-US" sz="2800" b="1" dirty="0">
                <a:solidFill>
                  <a:schemeClr val="bg1"/>
                </a:solidFill>
              </a:rPr>
              <a:t>, satellite, and aircraft) observations to derive the TC Vitals?  How is a working best track derived?  What models are relied upon?  What are the time constraints?  What is the process of the genesis, track, intensity, and size predictions?...   </a:t>
            </a:r>
            <a:endParaRPr lang="en-US" sz="2800" b="1" dirty="0">
              <a:solidFill>
                <a:srgbClr val="FF3300"/>
              </a:solidFill>
            </a:endParaRPr>
          </a:p>
          <a:p>
            <a:pPr marL="342900" indent="-342900" algn="ctr" eaLnBrk="0" hangingPunct="0">
              <a:lnSpc>
                <a:spcPct val="80000"/>
              </a:lnSpc>
              <a:spcBef>
                <a:spcPct val="20000"/>
              </a:spcBef>
              <a:buFontTx/>
              <a:buAutoNum type="arabicPeriod"/>
              <a:defRPr/>
            </a:pPr>
            <a:endParaRPr lang="en-US" sz="2800" b="1" dirty="0">
              <a:solidFill>
                <a:srgbClr val="FF3300"/>
              </a:solidFill>
            </a:endParaRPr>
          </a:p>
          <a:p>
            <a:pPr marL="342900" indent="-342900" algn="ctr" eaLnBrk="0" hangingPunct="0">
              <a:lnSpc>
                <a:spcPct val="80000"/>
              </a:lnSpc>
              <a:spcBef>
                <a:spcPct val="20000"/>
              </a:spcBef>
              <a:buFontTx/>
              <a:buAutoNum type="arabicPeriod"/>
              <a:defRPr/>
            </a:pPr>
            <a:endParaRPr lang="en-US" sz="2800" b="1" dirty="0">
              <a:solidFill>
                <a:schemeClr val="bg1"/>
              </a:solidFill>
            </a:endParaRPr>
          </a:p>
          <a:p>
            <a:pPr marL="342900" indent="-342900" algn="ctr" eaLnBrk="0" hangingPunct="0">
              <a:lnSpc>
                <a:spcPct val="80000"/>
              </a:lnSpc>
              <a:spcBef>
                <a:spcPct val="20000"/>
              </a:spcBef>
              <a:buFontTx/>
              <a:buAutoNum type="arabicPeriod"/>
              <a:defRPr/>
            </a:pPr>
            <a:endParaRPr lang="en-US" sz="2800" b="1" dirty="0">
              <a:solidFill>
                <a:schemeClr val="bg1"/>
              </a:solidFill>
            </a:endParaRPr>
          </a:p>
          <a:p>
            <a:pPr marL="342900" indent="-342900" algn="ctr" eaLnBrk="0" hangingPunct="0">
              <a:lnSpc>
                <a:spcPct val="80000"/>
              </a:lnSpc>
              <a:spcBef>
                <a:spcPct val="20000"/>
              </a:spcBef>
              <a:defRPr/>
            </a:pPr>
            <a:endParaRPr lang="en-US" sz="2800" dirty="0">
              <a:solidFill>
                <a:schemeClr val="bg1"/>
              </a:solidFill>
            </a:endParaRPr>
          </a:p>
        </p:txBody>
      </p:sp>
      <p:pic>
        <p:nvPicPr>
          <p:cNvPr id="22531" name="Picture 7" descr="GustavNHC0206"/>
          <p:cNvPicPr>
            <a:picLocks noChangeAspect="1" noChangeArrowheads="1"/>
          </p:cNvPicPr>
          <p:nvPr/>
        </p:nvPicPr>
        <p:blipFill>
          <a:blip r:embed="rId3" cstate="print"/>
          <a:srcRect/>
          <a:stretch>
            <a:fillRect/>
          </a:stretch>
        </p:blipFill>
        <p:spPr bwMode="auto">
          <a:xfrm>
            <a:off x="0" y="3752850"/>
            <a:ext cx="4495800" cy="3105150"/>
          </a:xfrm>
          <a:prstGeom prst="rect">
            <a:avLst/>
          </a:prstGeom>
          <a:noFill/>
          <a:ln w="9525">
            <a:noFill/>
            <a:miter lim="800000"/>
            <a:headEnd/>
            <a:tailEnd/>
          </a:ln>
        </p:spPr>
      </p:pic>
      <p:pic>
        <p:nvPicPr>
          <p:cNvPr id="22532" name="Picture 9" descr="NHC Director Bill Read and Hrcn Spec Eric Blake study Hurricane Dolly at landfall 072308"/>
          <p:cNvPicPr>
            <a:picLocks noChangeAspect="1" noChangeArrowheads="1"/>
          </p:cNvPicPr>
          <p:nvPr/>
        </p:nvPicPr>
        <p:blipFill>
          <a:blip r:embed="rId4" cstate="print"/>
          <a:srcRect/>
          <a:stretch>
            <a:fillRect/>
          </a:stretch>
        </p:blipFill>
        <p:spPr bwMode="auto">
          <a:xfrm>
            <a:off x="5029200" y="3771900"/>
            <a:ext cx="4114800" cy="3086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a:xfrm>
            <a:off x="0" y="2438400"/>
            <a:ext cx="8763000" cy="4419600"/>
          </a:xfrm>
        </p:spPr>
        <p:txBody>
          <a:bodyPr/>
          <a:lstStyle/>
          <a:p>
            <a:pPr>
              <a:lnSpc>
                <a:spcPct val="90000"/>
              </a:lnSpc>
              <a:buClr>
                <a:srgbClr val="FFFF00"/>
              </a:buClr>
              <a:buSzPct val="75000"/>
              <a:buFont typeface="Monotype Sorts"/>
              <a:buChar char="l"/>
            </a:pPr>
            <a:r>
              <a:rPr lang="en-US" sz="2800" smtClean="0">
                <a:solidFill>
                  <a:schemeClr val="bg1"/>
                </a:solidFill>
              </a:rPr>
              <a:t>Summer of 2008, the HFIP plan included: “to support research and technology development and training activities for external community at NOAA operational facilities (e.g., </a:t>
            </a:r>
            <a:r>
              <a:rPr lang="en-US" sz="2800" b="1" smtClean="0">
                <a:solidFill>
                  <a:srgbClr val="FFFF00"/>
                </a:solidFill>
              </a:rPr>
              <a:t>visiting scientists</a:t>
            </a:r>
            <a:r>
              <a:rPr lang="en-US" sz="2800" smtClean="0">
                <a:solidFill>
                  <a:schemeClr val="bg1"/>
                </a:solidFill>
              </a:rPr>
              <a:t>, Post-Docs, graduate students, professors)”</a:t>
            </a:r>
          </a:p>
          <a:p>
            <a:pPr>
              <a:lnSpc>
                <a:spcPct val="90000"/>
              </a:lnSpc>
              <a:buClr>
                <a:srgbClr val="FFFF00"/>
              </a:buClr>
              <a:buSzPct val="75000"/>
              <a:buFont typeface="Monotype Sorts"/>
              <a:buChar char="l"/>
            </a:pPr>
            <a:endParaRPr lang="en-US" sz="2800" smtClean="0">
              <a:solidFill>
                <a:schemeClr val="bg1"/>
              </a:solidFill>
            </a:endParaRPr>
          </a:p>
          <a:p>
            <a:pPr>
              <a:lnSpc>
                <a:spcPct val="90000"/>
              </a:lnSpc>
              <a:buClr>
                <a:srgbClr val="FFFF00"/>
              </a:buClr>
              <a:buSzPct val="75000"/>
              <a:buFont typeface="Monotype Sorts"/>
              <a:buNone/>
            </a:pPr>
            <a:endParaRPr lang="en-US" sz="2800" smtClean="0">
              <a:solidFill>
                <a:schemeClr val="bg1"/>
              </a:solidFill>
            </a:endParaRPr>
          </a:p>
          <a:p>
            <a:pPr>
              <a:lnSpc>
                <a:spcPct val="90000"/>
              </a:lnSpc>
              <a:buClr>
                <a:srgbClr val="FFFF00"/>
              </a:buClr>
              <a:buSzPct val="75000"/>
              <a:buFont typeface="Monotype Sorts"/>
              <a:buChar char="l"/>
            </a:pPr>
            <a:r>
              <a:rPr lang="en-US" sz="2800" smtClean="0">
                <a:solidFill>
                  <a:schemeClr val="bg1"/>
                </a:solidFill>
              </a:rPr>
              <a:t>Spring of 2008, the NCEP Strategic Plan included:  “expand the </a:t>
            </a:r>
            <a:r>
              <a:rPr lang="en-US" sz="2800" b="1" smtClean="0">
                <a:solidFill>
                  <a:srgbClr val="FFFF00"/>
                </a:solidFill>
              </a:rPr>
              <a:t>visiting scientist program </a:t>
            </a:r>
            <a:r>
              <a:rPr lang="en-US" sz="2800" smtClean="0">
                <a:solidFill>
                  <a:schemeClr val="bg1"/>
                </a:solidFill>
              </a:rPr>
              <a:t>at NCEP to leverage from the external community” </a:t>
            </a:r>
          </a:p>
        </p:txBody>
      </p:sp>
      <p:sp>
        <p:nvSpPr>
          <p:cNvPr id="32770" name="Rectangle 3"/>
          <p:cNvSpPr>
            <a:spLocks noGrp="1" noChangeArrowheads="1"/>
          </p:cNvSpPr>
          <p:nvPr>
            <p:ph type="title"/>
          </p:nvPr>
        </p:nvSpPr>
        <p:spPr>
          <a:xfrm>
            <a:off x="0" y="228600"/>
            <a:ext cx="9144000" cy="762000"/>
          </a:xfrm>
        </p:spPr>
        <p:txBody>
          <a:bodyPr/>
          <a:lstStyle/>
          <a:p>
            <a:r>
              <a:rPr lang="en-US" b="1" smtClean="0">
                <a:solidFill>
                  <a:srgbClr val="FFFF00"/>
                </a:solidFill>
              </a:rPr>
              <a:t>Visiting Scientist Programs within</a:t>
            </a:r>
            <a:br>
              <a:rPr lang="en-US" b="1" smtClean="0">
                <a:solidFill>
                  <a:srgbClr val="FFFF00"/>
                </a:solidFill>
              </a:rPr>
            </a:br>
            <a:r>
              <a:rPr lang="en-US" b="1" smtClean="0">
                <a:solidFill>
                  <a:srgbClr val="FFFF00"/>
                </a:solidFill>
              </a:rPr>
              <a:t>HFIP and NWS/NCEP</a:t>
            </a:r>
          </a:p>
        </p:txBody>
      </p:sp>
      <p:pic>
        <p:nvPicPr>
          <p:cNvPr id="32771" name="Picture 5" descr="HFIP"/>
          <p:cNvPicPr>
            <a:picLocks noChangeAspect="1" noChangeArrowheads="1"/>
          </p:cNvPicPr>
          <p:nvPr/>
        </p:nvPicPr>
        <p:blipFill>
          <a:blip r:embed="rId3" cstate="print"/>
          <a:srcRect/>
          <a:stretch>
            <a:fillRect/>
          </a:stretch>
        </p:blipFill>
        <p:spPr bwMode="auto">
          <a:xfrm>
            <a:off x="304800" y="1524000"/>
            <a:ext cx="8305800" cy="944563"/>
          </a:xfrm>
          <a:prstGeom prst="rect">
            <a:avLst/>
          </a:prstGeom>
          <a:noFill/>
          <a:ln w="9525">
            <a:noFill/>
            <a:miter lim="800000"/>
            <a:headEnd/>
            <a:tailEnd/>
          </a:ln>
        </p:spPr>
      </p:pic>
      <p:pic>
        <p:nvPicPr>
          <p:cNvPr id="32772" name="Picture 19" descr="ncep1"/>
          <p:cNvPicPr>
            <a:picLocks noChangeAspect="1" noChangeArrowheads="1"/>
          </p:cNvPicPr>
          <p:nvPr/>
        </p:nvPicPr>
        <p:blipFill>
          <a:blip r:embed="rId4" cstate="print"/>
          <a:srcRect/>
          <a:stretch>
            <a:fillRect/>
          </a:stretch>
        </p:blipFill>
        <p:spPr bwMode="auto">
          <a:xfrm>
            <a:off x="3048000" y="4343400"/>
            <a:ext cx="2895600" cy="1069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Grp="1" noChangeArrowheads="1"/>
          </p:cNvSpPr>
          <p:nvPr>
            <p:ph type="body" idx="1"/>
          </p:nvPr>
        </p:nvSpPr>
        <p:spPr>
          <a:xfrm>
            <a:off x="0" y="1447800"/>
            <a:ext cx="9144000" cy="4419600"/>
          </a:xfrm>
        </p:spPr>
        <p:txBody>
          <a:bodyPr/>
          <a:lstStyle/>
          <a:p>
            <a:pPr>
              <a:lnSpc>
                <a:spcPct val="90000"/>
              </a:lnSpc>
              <a:buClr>
                <a:srgbClr val="FFFF00"/>
              </a:buClr>
              <a:buSzPct val="75000"/>
              <a:buFont typeface="Monotype Sorts"/>
              <a:buChar char="l"/>
            </a:pPr>
            <a:r>
              <a:rPr lang="en-US" smtClean="0">
                <a:solidFill>
                  <a:schemeClr val="bg1"/>
                </a:solidFill>
              </a:rPr>
              <a:t>To facilitate better understanding by researchers/outside forecasters of the NHC hurricane forecasting process including the tools and techniques utilized by the Hurricane Specialists;</a:t>
            </a:r>
          </a:p>
          <a:p>
            <a:pPr>
              <a:lnSpc>
                <a:spcPct val="90000"/>
              </a:lnSpc>
              <a:buClr>
                <a:srgbClr val="FFFF00"/>
              </a:buClr>
              <a:buSzPct val="75000"/>
              <a:buFontTx/>
              <a:buNone/>
            </a:pPr>
            <a:endParaRPr lang="en-US" smtClean="0">
              <a:solidFill>
                <a:schemeClr val="bg1"/>
              </a:solidFill>
            </a:endParaRPr>
          </a:p>
          <a:p>
            <a:pPr>
              <a:lnSpc>
                <a:spcPct val="90000"/>
              </a:lnSpc>
              <a:buClr>
                <a:srgbClr val="FFFF00"/>
              </a:buClr>
              <a:buSzPct val="75000"/>
              <a:buFont typeface="Monotype Sorts"/>
              <a:buChar char="l"/>
            </a:pPr>
            <a:r>
              <a:rPr lang="en-US" smtClean="0">
                <a:solidFill>
                  <a:schemeClr val="bg1"/>
                </a:solidFill>
              </a:rPr>
              <a:t>To open additional dialog between NHC and the research/outside forecast community that could lead to improvements in our analysis predictions methodologies</a:t>
            </a:r>
          </a:p>
        </p:txBody>
      </p:sp>
      <p:sp>
        <p:nvSpPr>
          <p:cNvPr id="24578" name="Rectangle 3"/>
          <p:cNvSpPr>
            <a:spLocks noGrp="1" noChangeArrowheads="1"/>
          </p:cNvSpPr>
          <p:nvPr>
            <p:ph type="title"/>
          </p:nvPr>
        </p:nvSpPr>
        <p:spPr>
          <a:xfrm>
            <a:off x="0" y="304800"/>
            <a:ext cx="9144000" cy="762000"/>
          </a:xfrm>
        </p:spPr>
        <p:txBody>
          <a:bodyPr/>
          <a:lstStyle/>
          <a:p>
            <a:r>
              <a:rPr lang="en-US" sz="3600" b="1" smtClean="0">
                <a:solidFill>
                  <a:srgbClr val="FFFF00"/>
                </a:solidFill>
              </a:rPr>
              <a:t>Goals for the NHC Visiting Scientist Program</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xfrm>
            <a:off x="0" y="685800"/>
            <a:ext cx="9144000" cy="5029200"/>
          </a:xfrm>
        </p:spPr>
        <p:txBody>
          <a:bodyPr/>
          <a:lstStyle/>
          <a:p>
            <a:pPr>
              <a:lnSpc>
                <a:spcPct val="90000"/>
              </a:lnSpc>
              <a:buClr>
                <a:srgbClr val="FFFF00"/>
              </a:buClr>
              <a:buSzPct val="75000"/>
              <a:buFont typeface="Monotype Sorts"/>
              <a:buChar char="l"/>
            </a:pPr>
            <a:r>
              <a:rPr lang="en-US" sz="2800" smtClean="0">
                <a:solidFill>
                  <a:schemeClr val="bg1"/>
                </a:solidFill>
              </a:rPr>
              <a:t>Program restricted to scientists that have interest/expertise in day-to-day hurricane forecasting operations</a:t>
            </a:r>
          </a:p>
          <a:p>
            <a:pPr>
              <a:lnSpc>
                <a:spcPct val="90000"/>
              </a:lnSpc>
              <a:buClr>
                <a:srgbClr val="FFFF00"/>
              </a:buClr>
              <a:buSzPct val="75000"/>
              <a:buFont typeface="Monotype Sorts"/>
              <a:buChar char="l"/>
            </a:pPr>
            <a:r>
              <a:rPr lang="en-US" sz="2800" smtClean="0">
                <a:solidFill>
                  <a:schemeClr val="bg1"/>
                </a:solidFill>
              </a:rPr>
              <a:t>VS shadows the Hurricane Specialists during the swing shift from 7-11pm</a:t>
            </a:r>
          </a:p>
        </p:txBody>
      </p:sp>
      <p:sp>
        <p:nvSpPr>
          <p:cNvPr id="26626" name="Rectangle 3"/>
          <p:cNvSpPr>
            <a:spLocks noGrp="1" noChangeArrowheads="1"/>
          </p:cNvSpPr>
          <p:nvPr>
            <p:ph type="title"/>
          </p:nvPr>
        </p:nvSpPr>
        <p:spPr>
          <a:xfrm>
            <a:off x="0" y="0"/>
            <a:ext cx="9144000" cy="762000"/>
          </a:xfrm>
        </p:spPr>
        <p:txBody>
          <a:bodyPr/>
          <a:lstStyle/>
          <a:p>
            <a:r>
              <a:rPr lang="en-US" sz="3200" b="1" smtClean="0">
                <a:solidFill>
                  <a:srgbClr val="FFFF00"/>
                </a:solidFill>
              </a:rPr>
              <a:t>Visiting Scientist Program Guidelines</a:t>
            </a:r>
          </a:p>
        </p:txBody>
      </p:sp>
      <p:sp>
        <p:nvSpPr>
          <p:cNvPr id="4" name="Rectangle 2"/>
          <p:cNvSpPr txBox="1">
            <a:spLocks noChangeArrowheads="1"/>
          </p:cNvSpPr>
          <p:nvPr/>
        </p:nvSpPr>
        <p:spPr bwMode="auto">
          <a:xfrm>
            <a:off x="0" y="2743200"/>
            <a:ext cx="9144000" cy="4419600"/>
          </a:xfrm>
          <a:prstGeom prst="rect">
            <a:avLst/>
          </a:prstGeom>
          <a:noFill/>
          <a:ln w="9525">
            <a:noFill/>
            <a:miter lim="800000"/>
            <a:headEnd/>
            <a:tailEnd/>
          </a:ln>
        </p:spPr>
        <p:txBody>
          <a:bodyPr/>
          <a:lstStyle/>
          <a:p>
            <a:pPr marL="800100" lvl="1" indent="-342900" eaLnBrk="0" hangingPunct="0">
              <a:lnSpc>
                <a:spcPct val="90000"/>
              </a:lnSpc>
              <a:spcBef>
                <a:spcPct val="20000"/>
              </a:spcBef>
              <a:buClr>
                <a:srgbClr val="FFFF00"/>
              </a:buClr>
              <a:buSzPct val="75000"/>
              <a:buFont typeface="Monotype Sorts" pitchFamily="2" charset="2"/>
              <a:buChar char="l"/>
              <a:defRPr/>
            </a:pPr>
            <a:r>
              <a:rPr lang="en-US" sz="2000" kern="0" dirty="0">
                <a:solidFill>
                  <a:schemeClr val="bg1"/>
                </a:solidFill>
                <a:latin typeface="+mn-lt"/>
              </a:rPr>
              <a:t>7-7:30pm:  Digest new model guidance</a:t>
            </a:r>
          </a:p>
          <a:p>
            <a:pPr marL="800100" lvl="1" indent="-342900" eaLnBrk="0" hangingPunct="0">
              <a:lnSpc>
                <a:spcPct val="90000"/>
              </a:lnSpc>
              <a:spcBef>
                <a:spcPct val="20000"/>
              </a:spcBef>
              <a:buClr>
                <a:srgbClr val="FFFF00"/>
              </a:buClr>
              <a:buSzPct val="75000"/>
              <a:buFont typeface="Monotype Sorts" pitchFamily="2" charset="2"/>
              <a:buChar char="l"/>
              <a:defRPr/>
            </a:pPr>
            <a:r>
              <a:rPr lang="en-US" sz="2000" kern="0" dirty="0">
                <a:solidFill>
                  <a:schemeClr val="bg1"/>
                </a:solidFill>
                <a:latin typeface="+mn-lt"/>
              </a:rPr>
              <a:t>7:30-8pm:  Prepare Tropical Weather Outlooks (and graphics)</a:t>
            </a:r>
          </a:p>
          <a:p>
            <a:pPr marL="800100" lvl="1" indent="-342900" eaLnBrk="0" hangingPunct="0">
              <a:lnSpc>
                <a:spcPct val="90000"/>
              </a:lnSpc>
              <a:spcBef>
                <a:spcPct val="20000"/>
              </a:spcBef>
              <a:buClr>
                <a:srgbClr val="FFFF00"/>
              </a:buClr>
              <a:buSzPct val="75000"/>
              <a:buFont typeface="Monotype Sorts" pitchFamily="2" charset="2"/>
              <a:buChar char="l"/>
              <a:defRPr/>
            </a:pPr>
            <a:r>
              <a:rPr lang="en-US" sz="2000" kern="0" dirty="0">
                <a:solidFill>
                  <a:schemeClr val="bg1"/>
                </a:solidFill>
                <a:latin typeface="+mn-lt"/>
              </a:rPr>
              <a:t>8-9pm:  Analyze the tropical cyclone (position, intensity, size, structure)</a:t>
            </a:r>
          </a:p>
          <a:p>
            <a:pPr marL="800100" lvl="1" indent="-342900" eaLnBrk="0" hangingPunct="0">
              <a:lnSpc>
                <a:spcPct val="90000"/>
              </a:lnSpc>
              <a:spcBef>
                <a:spcPct val="20000"/>
              </a:spcBef>
              <a:buClr>
                <a:srgbClr val="FFFF00"/>
              </a:buClr>
              <a:buSzPct val="75000"/>
              <a:buFont typeface="Monotype Sorts" pitchFamily="2" charset="2"/>
              <a:buChar char="l"/>
              <a:defRPr/>
            </a:pPr>
            <a:r>
              <a:rPr lang="en-US" sz="2000" kern="0" dirty="0">
                <a:solidFill>
                  <a:schemeClr val="bg1"/>
                </a:solidFill>
                <a:latin typeface="+mn-lt"/>
              </a:rPr>
              <a:t>8:30pm:  Receive Tropical Analysis and Forecast Branch and Satellite Analysis Branch Dvorak analyses</a:t>
            </a:r>
          </a:p>
          <a:p>
            <a:pPr marL="800100" lvl="1" indent="-342900" eaLnBrk="0" hangingPunct="0">
              <a:lnSpc>
                <a:spcPct val="90000"/>
              </a:lnSpc>
              <a:spcBef>
                <a:spcPct val="20000"/>
              </a:spcBef>
              <a:buClr>
                <a:srgbClr val="FFFF00"/>
              </a:buClr>
              <a:buSzPct val="75000"/>
              <a:buFont typeface="Monotype Sorts" pitchFamily="2" charset="2"/>
              <a:buChar char="l"/>
              <a:defRPr/>
            </a:pPr>
            <a:r>
              <a:rPr lang="en-US" sz="2000" kern="0" dirty="0">
                <a:solidFill>
                  <a:schemeClr val="bg1"/>
                </a:solidFill>
                <a:latin typeface="+mn-lt"/>
              </a:rPr>
              <a:t>9pm:  Initialize guidance</a:t>
            </a:r>
          </a:p>
          <a:p>
            <a:pPr marL="800100" lvl="1" indent="-342900" eaLnBrk="0" hangingPunct="0">
              <a:lnSpc>
                <a:spcPct val="90000"/>
              </a:lnSpc>
              <a:spcBef>
                <a:spcPct val="20000"/>
              </a:spcBef>
              <a:buClr>
                <a:srgbClr val="FFFF00"/>
              </a:buClr>
              <a:buSzPct val="75000"/>
              <a:buFont typeface="Monotype Sorts" pitchFamily="2" charset="2"/>
              <a:buChar char="l"/>
              <a:defRPr/>
            </a:pPr>
            <a:r>
              <a:rPr lang="en-US" sz="2000" kern="0" dirty="0">
                <a:solidFill>
                  <a:schemeClr val="bg1"/>
                </a:solidFill>
                <a:latin typeface="+mn-lt"/>
              </a:rPr>
              <a:t>9-10pm:  Generate track, intensity, size, and structure forecasts</a:t>
            </a:r>
          </a:p>
          <a:p>
            <a:pPr marL="800100" lvl="1" indent="-342900" eaLnBrk="0" hangingPunct="0">
              <a:lnSpc>
                <a:spcPct val="90000"/>
              </a:lnSpc>
              <a:spcBef>
                <a:spcPct val="20000"/>
              </a:spcBef>
              <a:buClr>
                <a:srgbClr val="FFFF00"/>
              </a:buClr>
              <a:buSzPct val="75000"/>
              <a:buFont typeface="Monotype Sorts" pitchFamily="2" charset="2"/>
              <a:buChar char="l"/>
              <a:defRPr/>
            </a:pPr>
            <a:r>
              <a:rPr lang="en-US" sz="2000" kern="0" dirty="0">
                <a:solidFill>
                  <a:schemeClr val="bg1"/>
                </a:solidFill>
                <a:latin typeface="+mn-lt"/>
              </a:rPr>
              <a:t>10pm:  Conference call (for Atlantic tropical cyclones)</a:t>
            </a:r>
          </a:p>
          <a:p>
            <a:pPr marL="800100" lvl="1" indent="-342900" eaLnBrk="0" hangingPunct="0">
              <a:lnSpc>
                <a:spcPct val="90000"/>
              </a:lnSpc>
              <a:spcBef>
                <a:spcPct val="20000"/>
              </a:spcBef>
              <a:buClr>
                <a:srgbClr val="FFFF00"/>
              </a:buClr>
              <a:buSzPct val="75000"/>
              <a:buFont typeface="Monotype Sorts" pitchFamily="2" charset="2"/>
              <a:buChar char="l"/>
              <a:defRPr/>
            </a:pPr>
            <a:r>
              <a:rPr lang="en-US" sz="2000" kern="0" dirty="0">
                <a:solidFill>
                  <a:schemeClr val="bg1"/>
                </a:solidFill>
                <a:latin typeface="+mn-lt"/>
              </a:rPr>
              <a:t>10-11pm:  Refine analyses and forecasts; write Public Advisory and Discussion</a:t>
            </a:r>
          </a:p>
          <a:p>
            <a:pPr marL="800100" lvl="1" indent="-342900" eaLnBrk="0" hangingPunct="0">
              <a:lnSpc>
                <a:spcPct val="90000"/>
              </a:lnSpc>
              <a:spcBef>
                <a:spcPct val="20000"/>
              </a:spcBef>
              <a:buClr>
                <a:srgbClr val="FFFF00"/>
              </a:buClr>
              <a:buSzPct val="75000"/>
              <a:buFont typeface="Monotype Sorts" pitchFamily="2" charset="2"/>
              <a:buChar char="l"/>
              <a:defRPr/>
            </a:pPr>
            <a:r>
              <a:rPr lang="en-US" sz="2000" kern="0" dirty="0">
                <a:solidFill>
                  <a:schemeClr val="bg1"/>
                </a:solidFill>
                <a:latin typeface="+mn-lt"/>
              </a:rPr>
              <a:t>11pm:  Release Advisory package and produce graphics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a:xfrm>
            <a:off x="0" y="685800"/>
            <a:ext cx="9144000" cy="5029200"/>
          </a:xfrm>
        </p:spPr>
        <p:txBody>
          <a:bodyPr/>
          <a:lstStyle/>
          <a:p>
            <a:pPr>
              <a:lnSpc>
                <a:spcPct val="90000"/>
              </a:lnSpc>
              <a:buClr>
                <a:srgbClr val="FFFF00"/>
              </a:buClr>
              <a:buSzPct val="75000"/>
              <a:buFont typeface="Monotype Sorts"/>
              <a:buChar char="l"/>
            </a:pPr>
            <a:r>
              <a:rPr lang="en-US" sz="2800" smtClean="0">
                <a:solidFill>
                  <a:schemeClr val="bg1"/>
                </a:solidFill>
              </a:rPr>
              <a:t>Program restricted to scientists that have interest/expertise in day-to-day hurricane forecasting operations</a:t>
            </a:r>
          </a:p>
          <a:p>
            <a:pPr>
              <a:lnSpc>
                <a:spcPct val="90000"/>
              </a:lnSpc>
              <a:buClr>
                <a:srgbClr val="FFFF00"/>
              </a:buClr>
              <a:buSzPct val="75000"/>
              <a:buFont typeface="Monotype Sorts"/>
              <a:buChar char="l"/>
            </a:pPr>
            <a:r>
              <a:rPr lang="en-US" sz="2800" smtClean="0">
                <a:solidFill>
                  <a:schemeClr val="bg1"/>
                </a:solidFill>
              </a:rPr>
              <a:t>VS shadows the Hurricane Specialists during the swing shift from 7-11pm</a:t>
            </a:r>
          </a:p>
          <a:p>
            <a:pPr>
              <a:lnSpc>
                <a:spcPct val="90000"/>
              </a:lnSpc>
              <a:buClr>
                <a:srgbClr val="FFFF00"/>
              </a:buClr>
              <a:buSzPct val="75000"/>
              <a:buFont typeface="Monotype Sorts"/>
              <a:buChar char="l"/>
            </a:pPr>
            <a:r>
              <a:rPr lang="en-US" sz="2800" smtClean="0">
                <a:solidFill>
                  <a:schemeClr val="bg1"/>
                </a:solidFill>
              </a:rPr>
              <a:t>VS participated with representatives from WFOs, RFCs, NCEPs, government labs, academia, and international forecasting centers</a:t>
            </a:r>
          </a:p>
          <a:p>
            <a:pPr>
              <a:lnSpc>
                <a:spcPct val="90000"/>
              </a:lnSpc>
              <a:buClr>
                <a:srgbClr val="FFFF00"/>
              </a:buClr>
              <a:buSzPct val="75000"/>
              <a:buFont typeface="Monotype Sorts"/>
              <a:buChar char="l"/>
            </a:pPr>
            <a:r>
              <a:rPr lang="en-US" sz="2800" smtClean="0">
                <a:solidFill>
                  <a:schemeClr val="bg1"/>
                </a:solidFill>
              </a:rPr>
              <a:t>Each VS would participate for one to five days</a:t>
            </a:r>
          </a:p>
          <a:p>
            <a:pPr>
              <a:lnSpc>
                <a:spcPct val="90000"/>
              </a:lnSpc>
              <a:buClr>
                <a:srgbClr val="FFFF00"/>
              </a:buClr>
              <a:buSzPct val="75000"/>
              <a:buFont typeface="Monotype Sorts"/>
              <a:buChar char="l"/>
            </a:pPr>
            <a:r>
              <a:rPr lang="en-US" sz="2800" smtClean="0">
                <a:solidFill>
                  <a:schemeClr val="bg1"/>
                </a:solidFill>
              </a:rPr>
              <a:t>Scheduled developed for participants from late July to October peak of the season </a:t>
            </a:r>
          </a:p>
          <a:p>
            <a:pPr>
              <a:lnSpc>
                <a:spcPct val="90000"/>
              </a:lnSpc>
              <a:buClr>
                <a:srgbClr val="FFFF00"/>
              </a:buClr>
              <a:buSzPct val="75000"/>
              <a:buFont typeface="Monotype Sorts"/>
              <a:buChar char="l"/>
            </a:pPr>
            <a:r>
              <a:rPr lang="en-US" sz="2800" smtClean="0">
                <a:solidFill>
                  <a:schemeClr val="bg1"/>
                </a:solidFill>
              </a:rPr>
              <a:t>VS would not be performing any operational duties</a:t>
            </a:r>
          </a:p>
          <a:p>
            <a:pPr>
              <a:lnSpc>
                <a:spcPct val="90000"/>
              </a:lnSpc>
              <a:buClr>
                <a:srgbClr val="FFFF00"/>
              </a:buClr>
              <a:buSzPct val="75000"/>
              <a:buFont typeface="Monotype Sorts"/>
              <a:buChar char="l"/>
            </a:pPr>
            <a:endParaRPr lang="en-US" sz="2800" smtClean="0">
              <a:solidFill>
                <a:schemeClr val="bg1"/>
              </a:solidFill>
            </a:endParaRPr>
          </a:p>
        </p:txBody>
      </p:sp>
      <p:sp>
        <p:nvSpPr>
          <p:cNvPr id="28674" name="Rectangle 3"/>
          <p:cNvSpPr>
            <a:spLocks noGrp="1" noChangeArrowheads="1"/>
          </p:cNvSpPr>
          <p:nvPr>
            <p:ph type="title"/>
          </p:nvPr>
        </p:nvSpPr>
        <p:spPr>
          <a:xfrm>
            <a:off x="0" y="0"/>
            <a:ext cx="9144000" cy="762000"/>
          </a:xfrm>
        </p:spPr>
        <p:txBody>
          <a:bodyPr/>
          <a:lstStyle/>
          <a:p>
            <a:r>
              <a:rPr lang="en-US" sz="3200" b="1" smtClean="0">
                <a:solidFill>
                  <a:srgbClr val="FFFF00"/>
                </a:solidFill>
              </a:rPr>
              <a:t>Visiting Scientist Program Guidelines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a:xfrm>
            <a:off x="0" y="838200"/>
            <a:ext cx="9144000" cy="4419600"/>
          </a:xfrm>
        </p:spPr>
        <p:txBody>
          <a:bodyPr/>
          <a:lstStyle/>
          <a:p>
            <a:pPr>
              <a:lnSpc>
                <a:spcPct val="90000"/>
              </a:lnSpc>
              <a:buClr>
                <a:srgbClr val="FFFF00"/>
              </a:buClr>
              <a:buSzPct val="75000"/>
              <a:buFont typeface="Monotype Sorts"/>
              <a:buChar char="l"/>
            </a:pPr>
            <a:r>
              <a:rPr lang="en-US" sz="2800" smtClean="0">
                <a:solidFill>
                  <a:schemeClr val="bg1"/>
                </a:solidFill>
              </a:rPr>
              <a:t>If a major hurricane threatened the US, the shadowing would be postponed/canceled </a:t>
            </a:r>
          </a:p>
          <a:p>
            <a:pPr>
              <a:lnSpc>
                <a:spcPct val="90000"/>
              </a:lnSpc>
              <a:buClr>
                <a:srgbClr val="FFFF00"/>
              </a:buClr>
              <a:buSzPct val="75000"/>
              <a:buFont typeface="Monotype Sorts"/>
              <a:buChar char="l"/>
            </a:pPr>
            <a:r>
              <a:rPr lang="en-US" sz="2800" smtClean="0">
                <a:solidFill>
                  <a:schemeClr val="bg1"/>
                </a:solidFill>
              </a:rPr>
              <a:t>If there were no active tropical cyclones, the shadowing could be postponed and/or shifted to be with forecasters in our Tropical Analysis and Forecast Branch (NHC’s marine prediction and Dvorak classifications)</a:t>
            </a:r>
          </a:p>
          <a:p>
            <a:pPr>
              <a:lnSpc>
                <a:spcPct val="90000"/>
              </a:lnSpc>
              <a:buClr>
                <a:srgbClr val="FFFF00"/>
              </a:buClr>
              <a:buSzPct val="75000"/>
              <a:buFont typeface="Monotype Sorts"/>
              <a:buChar char="l"/>
            </a:pPr>
            <a:r>
              <a:rPr lang="en-US" sz="2800" smtClean="0">
                <a:solidFill>
                  <a:schemeClr val="bg1"/>
                </a:solidFill>
              </a:rPr>
              <a:t>VS that are in Miami for the full five days spend at least one evening with TAFB forecasters</a:t>
            </a:r>
          </a:p>
          <a:p>
            <a:pPr>
              <a:lnSpc>
                <a:spcPct val="90000"/>
              </a:lnSpc>
              <a:buClr>
                <a:srgbClr val="FFFF00"/>
              </a:buClr>
              <a:buSzPct val="75000"/>
              <a:buFont typeface="Monotype Sorts"/>
              <a:buChar char="l"/>
            </a:pPr>
            <a:r>
              <a:rPr lang="en-US" sz="2800" smtClean="0">
                <a:solidFill>
                  <a:schemeClr val="bg1"/>
                </a:solidFill>
              </a:rPr>
              <a:t>VS given opportunity to give a seminar on topic of their choosing</a:t>
            </a:r>
          </a:p>
          <a:p>
            <a:pPr>
              <a:lnSpc>
                <a:spcPct val="90000"/>
              </a:lnSpc>
              <a:buClr>
                <a:srgbClr val="FFFF00"/>
              </a:buClr>
              <a:buSzPct val="75000"/>
              <a:buFont typeface="Monotype Sorts"/>
              <a:buChar char="l"/>
            </a:pPr>
            <a:r>
              <a:rPr lang="en-US" sz="2800" smtClean="0">
                <a:solidFill>
                  <a:schemeClr val="bg1"/>
                </a:solidFill>
              </a:rPr>
              <a:t>VS encouraged to visit WFO Miami/HRD/U Miami/FIU if opportunity and interest allowed</a:t>
            </a:r>
          </a:p>
          <a:p>
            <a:pPr>
              <a:lnSpc>
                <a:spcPct val="90000"/>
              </a:lnSpc>
              <a:buClr>
                <a:srgbClr val="FFFF00"/>
              </a:buClr>
              <a:buSzPct val="75000"/>
              <a:buFont typeface="Monotype Sorts"/>
              <a:buChar char="l"/>
            </a:pPr>
            <a:endParaRPr lang="en-US" sz="2800" smtClean="0">
              <a:solidFill>
                <a:schemeClr val="bg1"/>
              </a:solidFill>
            </a:endParaRPr>
          </a:p>
        </p:txBody>
      </p:sp>
      <p:sp>
        <p:nvSpPr>
          <p:cNvPr id="30722" name="Rectangle 3"/>
          <p:cNvSpPr>
            <a:spLocks noGrp="1" noChangeArrowheads="1"/>
          </p:cNvSpPr>
          <p:nvPr>
            <p:ph type="title"/>
          </p:nvPr>
        </p:nvSpPr>
        <p:spPr>
          <a:xfrm>
            <a:off x="0" y="0"/>
            <a:ext cx="9144000" cy="762000"/>
          </a:xfrm>
        </p:spPr>
        <p:txBody>
          <a:bodyPr/>
          <a:lstStyle/>
          <a:p>
            <a:r>
              <a:rPr lang="en-US" sz="3200" b="1" smtClean="0">
                <a:solidFill>
                  <a:srgbClr val="FFFF00"/>
                </a:solidFill>
              </a:rPr>
              <a:t>Visiting Scientist Program Guidelines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body" idx="1"/>
          </p:nvPr>
        </p:nvSpPr>
        <p:spPr>
          <a:xfrm>
            <a:off x="0" y="838200"/>
            <a:ext cx="8839200" cy="4419600"/>
          </a:xfrm>
        </p:spPr>
        <p:txBody>
          <a:bodyPr/>
          <a:lstStyle/>
          <a:p>
            <a:pPr>
              <a:lnSpc>
                <a:spcPct val="90000"/>
              </a:lnSpc>
              <a:buClr>
                <a:srgbClr val="FFFF00"/>
              </a:buClr>
              <a:buSzPct val="75000"/>
              <a:buFont typeface="Monotype Sorts"/>
              <a:buChar char="l"/>
            </a:pPr>
            <a:r>
              <a:rPr lang="en-US" sz="3600" b="1" smtClean="0">
                <a:solidFill>
                  <a:schemeClr val="bg1"/>
                </a:solidFill>
              </a:rPr>
              <a:t>Funding through HFIP made available in 2009 to support NHC Visiting Scientist Program (travel and per diem costs for out of towners)</a:t>
            </a:r>
          </a:p>
        </p:txBody>
      </p:sp>
      <p:sp>
        <p:nvSpPr>
          <p:cNvPr id="34818" name="Rectangle 3"/>
          <p:cNvSpPr>
            <a:spLocks noGrp="1" noChangeArrowheads="1"/>
          </p:cNvSpPr>
          <p:nvPr>
            <p:ph type="title"/>
          </p:nvPr>
        </p:nvSpPr>
        <p:spPr>
          <a:xfrm>
            <a:off x="0" y="0"/>
            <a:ext cx="9144000" cy="762000"/>
          </a:xfrm>
        </p:spPr>
        <p:txBody>
          <a:bodyPr/>
          <a:lstStyle/>
          <a:p>
            <a:r>
              <a:rPr lang="en-US" sz="3200" b="1" smtClean="0">
                <a:solidFill>
                  <a:srgbClr val="FFFF00"/>
                </a:solidFill>
              </a:rPr>
              <a:t>Visiting Scientist Program Guidelines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0" y="838200"/>
            <a:ext cx="9144000" cy="4419600"/>
          </a:xfrm>
        </p:spPr>
        <p:txBody>
          <a:bodyPr/>
          <a:lstStyle/>
          <a:p>
            <a:pPr marL="342900" lvl="1" indent="-342900">
              <a:lnSpc>
                <a:spcPct val="90000"/>
              </a:lnSpc>
              <a:buClr>
                <a:srgbClr val="FFFF00"/>
              </a:buClr>
              <a:buSzPct val="75000"/>
              <a:buFont typeface="Monotype Sorts" pitchFamily="2" charset="2"/>
              <a:buChar char="l"/>
              <a:defRPr/>
            </a:pPr>
            <a:r>
              <a:rPr lang="en-US" dirty="0" smtClean="0">
                <a:solidFill>
                  <a:schemeClr val="bg1"/>
                </a:solidFill>
              </a:rPr>
              <a:t>Robbie Berg (Hurricane Specialist) and John </a:t>
            </a:r>
            <a:r>
              <a:rPr lang="en-US" dirty="0" err="1" smtClean="0">
                <a:solidFill>
                  <a:schemeClr val="bg1"/>
                </a:solidFill>
              </a:rPr>
              <a:t>Cangialosi</a:t>
            </a:r>
            <a:r>
              <a:rPr lang="en-US" dirty="0" smtClean="0">
                <a:solidFill>
                  <a:schemeClr val="bg1"/>
                </a:solidFill>
              </a:rPr>
              <a:t> (then TAFB Forecaster), and I selected the 12 participants to maximize the variety of groups represented: </a:t>
            </a:r>
          </a:p>
          <a:p>
            <a:pPr marL="342900" lvl="1" indent="-342900">
              <a:lnSpc>
                <a:spcPct val="90000"/>
              </a:lnSpc>
              <a:buClr>
                <a:srgbClr val="FFFF00"/>
              </a:buClr>
              <a:buSzPct val="75000"/>
              <a:buFontTx/>
              <a:buNone/>
              <a:defRPr/>
            </a:pPr>
            <a:endParaRPr lang="en-US" sz="2000" dirty="0" smtClean="0">
              <a:solidFill>
                <a:schemeClr val="bg1"/>
              </a:solidFill>
            </a:endParaRPr>
          </a:p>
          <a:p>
            <a:pPr marL="342900" lvl="1" indent="-342900">
              <a:lnSpc>
                <a:spcPct val="90000"/>
              </a:lnSpc>
              <a:buClr>
                <a:srgbClr val="FFFF00"/>
              </a:buClr>
              <a:buSzPct val="75000"/>
              <a:buFont typeface="Monotype Sorts" pitchFamily="2" charset="2"/>
              <a:buChar char="l"/>
              <a:defRPr/>
            </a:pPr>
            <a:r>
              <a:rPr lang="en-US" sz="2000" b="1" dirty="0" err="1" smtClean="0">
                <a:solidFill>
                  <a:schemeClr val="bg1"/>
                </a:solidFill>
              </a:rPr>
              <a:t>Shuyi</a:t>
            </a:r>
            <a:r>
              <a:rPr lang="en-US" sz="2000" b="1" dirty="0" smtClean="0">
                <a:solidFill>
                  <a:schemeClr val="bg1"/>
                </a:solidFill>
              </a:rPr>
              <a:t> Chen</a:t>
            </a:r>
            <a:r>
              <a:rPr lang="en-US" sz="2000" dirty="0" smtClean="0">
                <a:solidFill>
                  <a:schemeClr val="bg1"/>
                </a:solidFill>
              </a:rPr>
              <a:t> - University of Miami (professor - hurricane modeler)</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Jesse </a:t>
            </a:r>
            <a:r>
              <a:rPr lang="en-US" sz="2000" b="1" dirty="0" err="1" smtClean="0">
                <a:solidFill>
                  <a:schemeClr val="bg1"/>
                </a:solidFill>
              </a:rPr>
              <a:t>Feyen</a:t>
            </a:r>
            <a:r>
              <a:rPr lang="en-US" sz="2000" b="1" dirty="0" smtClean="0">
                <a:solidFill>
                  <a:schemeClr val="bg1"/>
                </a:solidFill>
              </a:rPr>
              <a:t> </a:t>
            </a:r>
            <a:r>
              <a:rPr lang="en-US" sz="2000" dirty="0" smtClean="0">
                <a:solidFill>
                  <a:schemeClr val="bg1"/>
                </a:solidFill>
              </a:rPr>
              <a:t>- National Ocean Services (storm surge modeler)</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Kimberley </a:t>
            </a:r>
            <a:r>
              <a:rPr lang="en-US" sz="2000" b="1" dirty="0" err="1" smtClean="0">
                <a:solidFill>
                  <a:schemeClr val="bg1"/>
                </a:solidFill>
              </a:rPr>
              <a:t>Zuill</a:t>
            </a:r>
            <a:r>
              <a:rPr lang="en-US" sz="2000" b="1" dirty="0" smtClean="0">
                <a:solidFill>
                  <a:schemeClr val="bg1"/>
                </a:solidFill>
              </a:rPr>
              <a:t> </a:t>
            </a:r>
            <a:r>
              <a:rPr lang="en-US" sz="2000" dirty="0" smtClean="0">
                <a:solidFill>
                  <a:schemeClr val="bg1"/>
                </a:solidFill>
              </a:rPr>
              <a:t>- Bermuda Weather Service (deputy director)</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John </a:t>
            </a:r>
            <a:r>
              <a:rPr lang="en-US" sz="2000" b="1" dirty="0" err="1" smtClean="0">
                <a:solidFill>
                  <a:schemeClr val="bg1"/>
                </a:solidFill>
              </a:rPr>
              <a:t>Knaff</a:t>
            </a:r>
            <a:r>
              <a:rPr lang="en-US" sz="2000" b="1" dirty="0" smtClean="0">
                <a:solidFill>
                  <a:schemeClr val="bg1"/>
                </a:solidFill>
              </a:rPr>
              <a:t> </a:t>
            </a:r>
            <a:r>
              <a:rPr lang="en-US" sz="2000" dirty="0" smtClean="0">
                <a:solidFill>
                  <a:schemeClr val="bg1"/>
                </a:solidFill>
              </a:rPr>
              <a:t>- NOAA/NESDIS/RAMM (structure and satellite researcher)</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David Novak </a:t>
            </a:r>
            <a:r>
              <a:rPr lang="en-US" sz="2000" dirty="0" smtClean="0">
                <a:solidFill>
                  <a:schemeClr val="bg1"/>
                </a:solidFill>
              </a:rPr>
              <a:t>- </a:t>
            </a:r>
            <a:r>
              <a:rPr lang="en-US" sz="2000" dirty="0" err="1" smtClean="0">
                <a:solidFill>
                  <a:schemeClr val="bg1"/>
                </a:solidFill>
              </a:rPr>
              <a:t>Hydrometeorological</a:t>
            </a:r>
            <a:r>
              <a:rPr lang="en-US" sz="2000" dirty="0" smtClean="0">
                <a:solidFill>
                  <a:schemeClr val="bg1"/>
                </a:solidFill>
              </a:rPr>
              <a:t> Prediction Center (SOO)</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Mark </a:t>
            </a:r>
            <a:r>
              <a:rPr lang="en-US" sz="2000" b="1" dirty="0" err="1" smtClean="0">
                <a:solidFill>
                  <a:schemeClr val="bg1"/>
                </a:solidFill>
              </a:rPr>
              <a:t>Jelinek</a:t>
            </a:r>
            <a:r>
              <a:rPr lang="en-US" sz="2000" b="1" dirty="0" smtClean="0">
                <a:solidFill>
                  <a:schemeClr val="bg1"/>
                </a:solidFill>
              </a:rPr>
              <a:t> </a:t>
            </a:r>
            <a:r>
              <a:rPr lang="en-US" sz="2000" dirty="0" smtClean="0">
                <a:solidFill>
                  <a:schemeClr val="bg1"/>
                </a:solidFill>
              </a:rPr>
              <a:t>- Georgia Tech (genesis researcher)</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Mike Turk </a:t>
            </a:r>
            <a:r>
              <a:rPr lang="en-US" sz="2000" dirty="0" smtClean="0">
                <a:solidFill>
                  <a:schemeClr val="bg1"/>
                </a:solidFill>
              </a:rPr>
              <a:t>- Satellite Analysis Branch (lead for tropical)</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Rob Rogers </a:t>
            </a:r>
            <a:r>
              <a:rPr lang="en-US" sz="2000" dirty="0" smtClean="0">
                <a:solidFill>
                  <a:schemeClr val="bg1"/>
                </a:solidFill>
              </a:rPr>
              <a:t>- NOAA/Hurricane Research Division (hurricane modeler)</a:t>
            </a:r>
          </a:p>
          <a:p>
            <a:pPr marL="342900" lvl="1" indent="-342900">
              <a:lnSpc>
                <a:spcPct val="90000"/>
              </a:lnSpc>
              <a:buClr>
                <a:srgbClr val="FFFF00"/>
              </a:buClr>
              <a:buSzPct val="75000"/>
              <a:buFont typeface="Monotype Sorts" pitchFamily="2" charset="2"/>
              <a:buChar char="l"/>
              <a:defRPr/>
            </a:pPr>
            <a:r>
              <a:rPr lang="en-US" sz="2000" b="1" dirty="0" err="1" smtClean="0">
                <a:solidFill>
                  <a:schemeClr val="bg1"/>
                </a:solidFill>
              </a:rPr>
              <a:t>Jeral</a:t>
            </a:r>
            <a:r>
              <a:rPr lang="en-US" sz="2000" b="1" dirty="0" smtClean="0">
                <a:solidFill>
                  <a:schemeClr val="bg1"/>
                </a:solidFill>
              </a:rPr>
              <a:t> </a:t>
            </a:r>
            <a:r>
              <a:rPr lang="en-US" sz="2000" b="1" dirty="0" err="1" smtClean="0">
                <a:solidFill>
                  <a:schemeClr val="bg1"/>
                </a:solidFill>
              </a:rPr>
              <a:t>Estupiñán</a:t>
            </a:r>
            <a:r>
              <a:rPr lang="en-US" sz="2000" b="1" dirty="0" smtClean="0">
                <a:solidFill>
                  <a:schemeClr val="bg1"/>
                </a:solidFill>
              </a:rPr>
              <a:t> </a:t>
            </a:r>
            <a:r>
              <a:rPr lang="en-US" sz="2000" dirty="0" smtClean="0">
                <a:solidFill>
                  <a:schemeClr val="bg1"/>
                </a:solidFill>
              </a:rPr>
              <a:t>- Brownsville WFO (SOO)</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Jim Hudgins </a:t>
            </a:r>
            <a:r>
              <a:rPr lang="en-US" sz="2000" dirty="0" smtClean="0">
                <a:solidFill>
                  <a:schemeClr val="bg1"/>
                </a:solidFill>
              </a:rPr>
              <a:t>- Blacksburg WFO (senior forecaster)</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Tom </a:t>
            </a:r>
            <a:r>
              <a:rPr lang="en-US" sz="2000" b="1" dirty="0" err="1" smtClean="0">
                <a:solidFill>
                  <a:schemeClr val="bg1"/>
                </a:solidFill>
              </a:rPr>
              <a:t>Birchard</a:t>
            </a:r>
            <a:r>
              <a:rPr lang="en-US" sz="2000" b="1" dirty="0" smtClean="0">
                <a:solidFill>
                  <a:schemeClr val="bg1"/>
                </a:solidFill>
              </a:rPr>
              <a:t> </a:t>
            </a:r>
            <a:r>
              <a:rPr lang="en-US" sz="2000" dirty="0" smtClean="0">
                <a:solidFill>
                  <a:schemeClr val="bg1"/>
                </a:solidFill>
              </a:rPr>
              <a:t>- Honolulu WFO/CPHC (senior forecaster)</a:t>
            </a:r>
          </a:p>
          <a:p>
            <a:pPr marL="342900" lvl="1" indent="-342900">
              <a:lnSpc>
                <a:spcPct val="90000"/>
              </a:lnSpc>
              <a:buClr>
                <a:srgbClr val="FFFF00"/>
              </a:buClr>
              <a:buSzPct val="75000"/>
              <a:buFont typeface="Monotype Sorts" pitchFamily="2" charset="2"/>
              <a:buChar char="l"/>
              <a:defRPr/>
            </a:pPr>
            <a:r>
              <a:rPr lang="en-US" sz="2000" b="1" dirty="0" smtClean="0">
                <a:solidFill>
                  <a:schemeClr val="bg1"/>
                </a:solidFill>
              </a:rPr>
              <a:t>Greg Waller </a:t>
            </a:r>
            <a:r>
              <a:rPr lang="en-US" sz="2000" dirty="0" smtClean="0">
                <a:solidFill>
                  <a:schemeClr val="bg1"/>
                </a:solidFill>
              </a:rPr>
              <a:t>- West Gulf RFC (senior hydrometeorology and support forecaster)</a:t>
            </a:r>
            <a:r>
              <a:rPr lang="en-US" sz="2400" dirty="0" smtClean="0">
                <a:solidFill>
                  <a:schemeClr val="bg1"/>
                </a:solidFill>
              </a:rPr>
              <a:t/>
            </a:r>
            <a:br>
              <a:rPr lang="en-US" sz="2400" dirty="0" smtClean="0">
                <a:solidFill>
                  <a:schemeClr val="bg1"/>
                </a:solidFill>
              </a:rPr>
            </a:br>
            <a:r>
              <a:rPr lang="en-US" sz="2000" dirty="0" smtClean="0">
                <a:solidFill>
                  <a:schemeClr val="bg1"/>
                </a:solidFill>
              </a:rPr>
              <a:t/>
            </a:r>
            <a:br>
              <a:rPr lang="en-US" sz="2000" dirty="0" smtClean="0">
                <a:solidFill>
                  <a:schemeClr val="bg1"/>
                </a:solidFill>
              </a:rPr>
            </a:br>
            <a:endParaRPr lang="en-US" dirty="0" smtClean="0">
              <a:solidFill>
                <a:schemeClr val="bg1"/>
              </a:solidFill>
              <a:effectLst>
                <a:outerShdw blurRad="38100" dist="38100" dir="2700000" algn="tl">
                  <a:srgbClr val="C0C0C0"/>
                </a:outerShdw>
              </a:effectLst>
            </a:endParaRPr>
          </a:p>
          <a:p>
            <a:pPr>
              <a:lnSpc>
                <a:spcPct val="90000"/>
              </a:lnSpc>
              <a:buClr>
                <a:srgbClr val="FFFF00"/>
              </a:buClr>
              <a:buSzPct val="75000"/>
              <a:buFont typeface="Monotype Sorts" pitchFamily="2" charset="2"/>
              <a:buChar char="l"/>
              <a:defRPr/>
            </a:pPr>
            <a:endParaRPr lang="en-US" sz="2800" dirty="0" smtClean="0">
              <a:solidFill>
                <a:schemeClr val="bg1"/>
              </a:solidFill>
            </a:endParaRPr>
          </a:p>
        </p:txBody>
      </p:sp>
      <p:sp>
        <p:nvSpPr>
          <p:cNvPr id="36866" name="Rectangle 3"/>
          <p:cNvSpPr>
            <a:spLocks noGrp="1" noChangeArrowheads="1"/>
          </p:cNvSpPr>
          <p:nvPr>
            <p:ph type="title"/>
          </p:nvPr>
        </p:nvSpPr>
        <p:spPr>
          <a:xfrm>
            <a:off x="0" y="0"/>
            <a:ext cx="9144000" cy="762000"/>
          </a:xfrm>
        </p:spPr>
        <p:txBody>
          <a:bodyPr/>
          <a:lstStyle/>
          <a:p>
            <a:r>
              <a:rPr lang="en-US" b="1" smtClean="0">
                <a:solidFill>
                  <a:srgbClr val="FFFF00"/>
                </a:solidFill>
              </a:rPr>
              <a:t>2009 Participants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80000"/>
          </a:lnSpc>
          <a:spcBef>
            <a:spcPct val="20000"/>
          </a:spcBef>
          <a:spcAft>
            <a:spcPct val="0"/>
          </a:spcAft>
          <a:buClrTx/>
          <a:buSzTx/>
          <a:buFontTx/>
          <a:buNone/>
          <a:tabLst/>
          <a:defRPr kumimoji="0" lang="en-US" sz="24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noFill/>
        <a:ln w="571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80000"/>
          </a:lnSpc>
          <a:spcBef>
            <a:spcPct val="20000"/>
          </a:spcBef>
          <a:spcAft>
            <a:spcPct val="0"/>
          </a:spcAft>
          <a:buClrTx/>
          <a:buSzTx/>
          <a:buFontTx/>
          <a:buNone/>
          <a:tabLst/>
          <a:defRPr kumimoji="0" lang="en-US" sz="24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amsannual-damage</Template>
  <TotalTime>1835</TotalTime>
  <Words>1157</Words>
  <Application>Microsoft Office PowerPoint</Application>
  <PresentationFormat>On-screen Show (4:3)</PresentationFormat>
  <Paragraphs>104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Slide 1</vt:lpstr>
      <vt:lpstr>Slide 2</vt:lpstr>
      <vt:lpstr>Visiting Scientist Programs within HFIP and NWS/NCEP</vt:lpstr>
      <vt:lpstr>Goals for the NHC Visiting Scientist Program</vt:lpstr>
      <vt:lpstr>Visiting Scientist Program Guidelines</vt:lpstr>
      <vt:lpstr>Visiting Scientist Program Guidelines</vt:lpstr>
      <vt:lpstr>Visiting Scientist Program Guidelines</vt:lpstr>
      <vt:lpstr>Visiting Scientist Program Guidelines</vt:lpstr>
      <vt:lpstr>2009 Participants</vt:lpstr>
      <vt:lpstr>2009 Presentations</vt:lpstr>
      <vt:lpstr>2009 Visiting Scientist Comments</vt:lpstr>
      <vt:lpstr>2009 Visiting Scientist Comments</vt:lpstr>
      <vt:lpstr>2009 Visiting Scientist Comments</vt:lpstr>
      <vt:lpstr>Slide 14</vt:lpstr>
    </vt:vector>
  </TitlesOfParts>
  <Company>National Hurricane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NHC H.S.</dc:creator>
  <cp:lastModifiedBy>kenneth.barnett</cp:lastModifiedBy>
  <cp:revision>178</cp:revision>
  <cp:lastPrinted>2000-03-24T20:07:16Z</cp:lastPrinted>
  <dcterms:created xsi:type="dcterms:W3CDTF">2000-03-23T13:57:16Z</dcterms:created>
  <dcterms:modified xsi:type="dcterms:W3CDTF">2010-03-03T21:12:31Z</dcterms:modified>
</cp:coreProperties>
</file>