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3.xml" ContentType="application/vnd.openxmlformats-officedocument.presentationml.tag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tags/tag4.xml" ContentType="application/vnd.openxmlformats-officedocument.presentationml.tags+xml"/>
  <Override PartName="/ppt/slides/slide13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Default Extension="bin" ContentType="application/vnd.openxmlformats-officedocument.presentationml.printerSettings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slides/slide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97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59" r:id="rId6"/>
    <p:sldId id="270" r:id="rId7"/>
    <p:sldId id="263" r:id="rId8"/>
    <p:sldId id="264" r:id="rId9"/>
    <p:sldId id="267" r:id="rId10"/>
    <p:sldId id="268" r:id="rId11"/>
    <p:sldId id="269" r:id="rId12"/>
    <p:sldId id="262" r:id="rId13"/>
    <p:sldId id="26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968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F4AA71-E5C6-484E-AABE-99EFA16109BA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09A30-1BF3-AF4A-9940-5298DABAB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slideLayout" Target="../slideLayouts/slideLayout14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slideLayout" Target="../slideLayouts/slideLayout1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58773C-AA1E-AC46-A4BE-F892D9F7A838}" type="datetimeFigureOut">
              <a:rPr lang="en-US" smtClean="0"/>
              <a:pPr/>
              <a:t>3/3/10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B940FD-1566-D345-BEB2-F61EEA5463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3.gif"/><Relationship Id="rId4" Type="http://schemas.openxmlformats.org/officeDocument/2006/relationships/image" Target="../media/image21.gi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20.gif"/><Relationship Id="rId5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jpeg"/><Relationship Id="rId4" Type="http://schemas.openxmlformats.org/officeDocument/2006/relationships/image" Target="../media/image13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12.pn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8.jpeg"/><Relationship Id="rId4" Type="http://schemas.openxmlformats.org/officeDocument/2006/relationships/image" Target="../media/image1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9.xml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457200"/>
            <a:ext cx="8407401" cy="2765425"/>
          </a:xfrm>
        </p:spPr>
        <p:txBody>
          <a:bodyPr/>
          <a:lstStyle/>
          <a:p>
            <a:r>
              <a:rPr lang="en-US" sz="4800" dirty="0" smtClean="0"/>
              <a:t>On the Role of the Saharan Air Layer in the Suppression of Development of a Prominent African Wave Disturbance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006476"/>
            <a:ext cx="8228013" cy="1066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Scott A. Braun</a:t>
            </a:r>
          </a:p>
          <a:p>
            <a:r>
              <a:rPr lang="en-US" sz="3200" dirty="0" smtClean="0"/>
              <a:t>NASA/GSFC</a:t>
            </a:r>
            <a:endParaRPr lang="en-US" sz="3200" dirty="0"/>
          </a:p>
        </p:txBody>
      </p:sp>
      <p:pic>
        <p:nvPicPr>
          <p:cNvPr id="4" name="Picture 3" descr="Nasa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438" y="5894536"/>
            <a:ext cx="1142562" cy="923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199" y="4051300"/>
            <a:ext cx="8228013" cy="1200328"/>
          </a:xfrm>
          <a:prstGeom prst="rect">
            <a:avLst/>
          </a:prstGeom>
          <a:effectLst>
            <a:glow rad="228600">
              <a:schemeClr val="accent3">
                <a:alpha val="75000"/>
              </a:schemeClr>
            </a:glow>
            <a:outerShdw blurRad="50800" dist="38100" dir="18900000" algn="tr">
              <a:srgbClr val="000000">
                <a:alpha val="43000"/>
              </a:srgbClr>
            </a:outerShdw>
            <a:reflection stA="0" endPos="0" dir="5400000" sy="-100000" algn="bl" rotWithShape="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Goals of this talk: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• Illustrate difficulties/errors in determining SAL impacts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• Highlight unique capabilities of NASA satellite products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273300"/>
            <a:ext cx="7662864" cy="3763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Beware the false assumptions</a:t>
            </a:r>
          </a:p>
          <a:p>
            <a:r>
              <a:rPr lang="en-US" dirty="0" smtClean="0"/>
              <a:t>Warm and dry air masses can be caused by subsidence as well as, or instead of, the SAL</a:t>
            </a:r>
          </a:p>
          <a:p>
            <a:r>
              <a:rPr lang="en-US" dirty="0" smtClean="0"/>
              <a:t>GOES and TPW imagery not sufficient to diagnose SAL air</a:t>
            </a:r>
          </a:p>
          <a:p>
            <a:r>
              <a:rPr lang="en-US" dirty="0" smtClean="0"/>
              <a:t>More comprehensive approach combining MODIS, AIRS, CALIPSO, and even trajectories may often be needed to diagnose SAL </a:t>
            </a:r>
            <a:r>
              <a:rPr lang="en-US" dirty="0" smtClean="0"/>
              <a:t>air</a:t>
            </a:r>
          </a:p>
          <a:p>
            <a:r>
              <a:rPr lang="en-US" dirty="0" smtClean="0"/>
              <a:t>Proximity of the SAL is insufficient evidence for impact—direct evidence of causation </a:t>
            </a:r>
            <a:r>
              <a:rPr lang="en-US" smtClean="0"/>
              <a:t>is needed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31780" y="6180435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Scott.A.Braun@nasa.gov</a:t>
            </a:r>
            <a:endParaRPr lang="en-US" sz="2400" dirty="0"/>
          </a:p>
        </p:txBody>
      </p:sp>
      <p:pic>
        <p:nvPicPr>
          <p:cNvPr id="5" name="Picture 4" descr="Nasa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295" cy="64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2741"/>
            <a:ext cx="8229600" cy="1143000"/>
          </a:xfrm>
        </p:spPr>
        <p:txBody>
          <a:bodyPr/>
          <a:lstStyle/>
          <a:p>
            <a:r>
              <a:rPr lang="en-US" dirty="0" smtClean="0"/>
              <a:t>AIRS and CALIPSO Data</a:t>
            </a:r>
            <a:br>
              <a:rPr lang="en-US" dirty="0" smtClean="0"/>
            </a:br>
            <a:r>
              <a:rPr lang="en-US" dirty="0" smtClean="0"/>
              <a:t>August 26</a:t>
            </a:r>
            <a:endParaRPr lang="en-US" dirty="0"/>
          </a:p>
        </p:txBody>
      </p:sp>
      <p:pic>
        <p:nvPicPr>
          <p:cNvPr id="3" name="Picture 2" descr="rh700_CALIPSO_0608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548991"/>
            <a:ext cx="7112000" cy="4904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03011" y="5466834"/>
            <a:ext cx="120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AOD=0.2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32300" y="3721100"/>
            <a:ext cx="120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AOD=0.4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1391471" y="1726674"/>
            <a:ext cx="6375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Evolution of the MODIS AOD, TRMM precipitation, and </a:t>
            </a:r>
          </a:p>
          <a:p>
            <a:pPr algn="ctr"/>
            <a:r>
              <a:rPr lang="en-US" sz="4800" dirty="0" smtClean="0"/>
              <a:t>GFS 700-hPa heights and wave-relative winds</a:t>
            </a:r>
            <a:endParaRPr lang="en-US" sz="4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Picture 4" descr="aod_rain_ght200mb_20060824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635500" y="3467100"/>
              <a:ext cx="6952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SAL1</a:t>
              </a:r>
              <a:endParaRPr 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49473" y="3619500"/>
              <a:ext cx="7617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Debby</a:t>
              </a:r>
              <a:endParaRPr lang="en-US" sz="16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708400" y="3657600"/>
              <a:ext cx="1219200" cy="50800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5084711" y="2590800"/>
              <a:ext cx="695222" cy="552450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6200000" flipH="1">
              <a:off x="5410630" y="3988801"/>
              <a:ext cx="738606" cy="3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5" descr="aod_rain_ght200mb_20060825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749778" y="3771899"/>
              <a:ext cx="6952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SAL1</a:t>
              </a:r>
              <a:endParaRPr lang="en-US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387726" y="2904123"/>
              <a:ext cx="7617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Debby</a:t>
              </a:r>
              <a:endParaRPr lang="en-US" sz="1600" b="1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V="1">
              <a:off x="2794000" y="3810000"/>
              <a:ext cx="1219200" cy="50800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3944989" y="2466975"/>
              <a:ext cx="695222" cy="552450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6200000" flipH="1">
              <a:off x="4811159" y="3590889"/>
              <a:ext cx="674101" cy="365025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779931" y="2680871"/>
              <a:ext cx="6995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SAL2</a:t>
              </a:r>
              <a:endParaRPr lang="en-US" sz="1600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aod_rain_ght200mb_20060826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3215998" y="4007852"/>
              <a:ext cx="6952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SAL1</a:t>
              </a:r>
              <a:endParaRPr lang="en-US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840596" y="2466975"/>
              <a:ext cx="76174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Debby</a:t>
              </a:r>
              <a:endParaRPr lang="en-US" sz="1600" b="1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2423167" y="3887703"/>
              <a:ext cx="917406" cy="1588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3356213" y="2941820"/>
              <a:ext cx="813969" cy="515989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235451" y="3958054"/>
              <a:ext cx="673097" cy="639346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232801" y="2243723"/>
              <a:ext cx="6995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SAL2</a:t>
              </a:r>
              <a:endParaRPr lang="en-US" sz="1600" b="1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7" descr="aod_rain_ght200mb_20060827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533465" y="4597400"/>
              <a:ext cx="6952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SAL1</a:t>
              </a:r>
              <a:endParaRPr lang="en-US" sz="1600" b="1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5400000" flipH="1" flipV="1">
              <a:off x="1827363" y="3671738"/>
              <a:ext cx="765002" cy="355727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6200000" flipH="1">
              <a:off x="2592706" y="3206771"/>
              <a:ext cx="938629" cy="333334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539412" y="4400301"/>
              <a:ext cx="963559" cy="89397"/>
            </a:xfrm>
            <a:prstGeom prst="straightConnector1">
              <a:avLst/>
            </a:prstGeom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343400" y="2128421"/>
              <a:ext cx="6995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SAL2</a:t>
              </a:r>
              <a:endParaRPr lang="en-US" sz="1600" b="1" dirty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Studies finding a negative impact of the 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14256"/>
            <a:ext cx="7662864" cy="3877007"/>
          </a:xfrm>
        </p:spPr>
        <p:txBody>
          <a:bodyPr/>
          <a:lstStyle/>
          <a:p>
            <a:r>
              <a:rPr lang="en-US" dirty="0" err="1" smtClean="0"/>
              <a:t>Dunion</a:t>
            </a:r>
            <a:r>
              <a:rPr lang="en-US" dirty="0" smtClean="0"/>
              <a:t> and </a:t>
            </a:r>
            <a:r>
              <a:rPr lang="en-US" dirty="0" err="1" smtClean="0"/>
              <a:t>Velden</a:t>
            </a:r>
            <a:r>
              <a:rPr lang="en-US" dirty="0" smtClean="0"/>
              <a:t> (2004)—Suggested that negative impacts were associated with increased:</a:t>
            </a:r>
          </a:p>
          <a:p>
            <a:pPr lvl="1"/>
            <a:r>
              <a:rPr lang="en-US" dirty="0" smtClean="0"/>
              <a:t>Deep-layer shear associated with the AEJ</a:t>
            </a:r>
          </a:p>
          <a:p>
            <a:pPr lvl="1"/>
            <a:r>
              <a:rPr lang="en-US" dirty="0" smtClean="0"/>
              <a:t>High stability associated with the elevated SAL</a:t>
            </a:r>
          </a:p>
          <a:p>
            <a:pPr lvl="1"/>
            <a:r>
              <a:rPr lang="en-US" dirty="0" smtClean="0"/>
              <a:t>Cold downdrafts due to dry SAL air</a:t>
            </a:r>
          </a:p>
          <a:p>
            <a:r>
              <a:rPr lang="en-US" dirty="0" smtClean="0"/>
              <a:t>Jones et al. (2007), Wu (2007), </a:t>
            </a:r>
            <a:r>
              <a:rPr lang="en-US" dirty="0" err="1" smtClean="0"/>
              <a:t>Shu</a:t>
            </a:r>
            <a:r>
              <a:rPr lang="en-US" dirty="0" smtClean="0"/>
              <a:t> and Wu (2009), </a:t>
            </a:r>
            <a:r>
              <a:rPr lang="en-US" dirty="0" err="1" smtClean="0"/>
              <a:t>Reale</a:t>
            </a:r>
            <a:r>
              <a:rPr lang="en-US" dirty="0" smtClean="0"/>
              <a:t> et al. (2009) among others all suggested negative SAL impact, but with very weak evidence and some false assumptions</a:t>
            </a:r>
          </a:p>
        </p:txBody>
      </p:sp>
      <p:pic>
        <p:nvPicPr>
          <p:cNvPr id="4" name="Picture 3" descr="Nasa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295" cy="64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841"/>
            <a:ext cx="8229600" cy="1143000"/>
          </a:xfrm>
        </p:spPr>
        <p:txBody>
          <a:bodyPr/>
          <a:lstStyle/>
          <a:p>
            <a:r>
              <a:rPr lang="en-US" sz="4000" dirty="0" smtClean="0"/>
              <a:t>Common Incorrect Assumptions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3554301"/>
            <a:ext cx="7662864" cy="2059100"/>
          </a:xfrm>
        </p:spPr>
        <p:txBody>
          <a:bodyPr/>
          <a:lstStyle/>
          <a:p>
            <a:r>
              <a:rPr lang="en-US" dirty="0" smtClean="0"/>
              <a:t>Dry tropical air is SAL air</a:t>
            </a:r>
          </a:p>
          <a:p>
            <a:r>
              <a:rPr lang="en-US" dirty="0" smtClean="0"/>
              <a:t>The SAL is dry throughout its depth</a:t>
            </a:r>
          </a:p>
          <a:p>
            <a:r>
              <a:rPr lang="en-US" dirty="0" smtClean="0"/>
              <a:t>Guilt by proximity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866" y="2281309"/>
            <a:ext cx="7794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Braun (2010) found little evidence for a frequent negative impact in a composite analysis of 41 storms. </a:t>
            </a:r>
          </a:p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Satellite data analysis suggests common assumptions in previous studies: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4621" y="6099770"/>
            <a:ext cx="7794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Braun, S. A., 2010: Re-evaluating the role of the Saharan Air Layer in tropical cyclone genesis and evolution. 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Mon.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</a:rPr>
              <a:t>Wea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. Rev.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, (in press).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 descr="Nasa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295" cy="64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ale_etal2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846107"/>
            <a:ext cx="4514308" cy="31101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1669883"/>
            <a:ext cx="7662864" cy="92079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A recent study by </a:t>
            </a:r>
            <a:r>
              <a:rPr lang="en-US" dirty="0" err="1" smtClean="0">
                <a:solidFill>
                  <a:srgbClr val="000000"/>
                </a:solidFill>
              </a:rPr>
              <a:t>Reale</a:t>
            </a:r>
            <a:r>
              <a:rPr lang="en-US" dirty="0" smtClean="0">
                <a:solidFill>
                  <a:srgbClr val="000000"/>
                </a:solidFill>
              </a:rPr>
              <a:t> et al. (JAS, 2009) suggested that the SAL prevented development of a promising tropical wave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85698" y="2731807"/>
            <a:ext cx="4858301" cy="3683835"/>
            <a:chOff x="533400" y="2209800"/>
            <a:chExt cx="5486400" cy="4114800"/>
          </a:xfrm>
        </p:grpSpPr>
        <p:pic>
          <p:nvPicPr>
            <p:cNvPr id="4" name="Picture 4" descr="rfig0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2209800"/>
              <a:ext cx="5486400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3475384" y="3882757"/>
              <a:ext cx="872678" cy="412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b="1" dirty="0"/>
                <a:t>SAL</a:t>
              </a:r>
            </a:p>
          </p:txBody>
        </p:sp>
        <p:sp>
          <p:nvSpPr>
            <p:cNvPr id="6" name="Text Box 12"/>
            <p:cNvSpPr txBox="1">
              <a:spLocks noChangeArrowheads="1"/>
            </p:cNvSpPr>
            <p:nvPr/>
          </p:nvSpPr>
          <p:spPr bwMode="auto">
            <a:xfrm>
              <a:off x="1981200" y="3581400"/>
              <a:ext cx="1141021" cy="103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  Mid-</a:t>
              </a:r>
            </a:p>
            <a:p>
              <a:r>
                <a:rPr lang="en-US" dirty="0"/>
                <a:t>latitude</a:t>
              </a:r>
            </a:p>
            <a:p>
              <a:r>
                <a:rPr lang="en-US" dirty="0"/>
                <a:t>    air</a:t>
              </a: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4419601" y="4343400"/>
              <a:ext cx="878854" cy="1031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Core </a:t>
              </a:r>
            </a:p>
            <a:p>
              <a:r>
                <a:rPr lang="en-US" dirty="0"/>
                <a:t>Of W1</a:t>
              </a: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355600" y="3898900"/>
            <a:ext cx="3930098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Nasa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2295" cy="64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 Dry Tongue SAL?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" y="2433558"/>
            <a:ext cx="7662864" cy="33449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Data used for analysis</a:t>
            </a:r>
          </a:p>
          <a:p>
            <a:pPr>
              <a:buNone/>
            </a:pPr>
            <a:r>
              <a:rPr lang="en-US" dirty="0" smtClean="0"/>
              <a:t>• TRMM multi-satellite precipitation (0.25° resolution, 3-hourly)</a:t>
            </a:r>
          </a:p>
          <a:p>
            <a:pPr>
              <a:buNone/>
            </a:pPr>
            <a:r>
              <a:rPr lang="en-US" dirty="0" smtClean="0"/>
              <a:t>• MODIS (Terra and Aqua) Level-3 aerosol optical depth (AOD) (1° resolution, daily)</a:t>
            </a:r>
          </a:p>
          <a:p>
            <a:pPr>
              <a:buNone/>
            </a:pPr>
            <a:r>
              <a:rPr lang="en-US" dirty="0" smtClean="0"/>
              <a:t>• AIRS/AMSU Level-2 temperature and relative humidity profiles (54 km resolution, twice daily)</a:t>
            </a:r>
          </a:p>
          <a:p>
            <a:pPr>
              <a:buNone/>
            </a:pPr>
            <a:r>
              <a:rPr lang="en-US" dirty="0" smtClean="0"/>
              <a:t>• NCEP Global Forecast System (GFS) final analyses (1° resolution, 6-hourly)</a:t>
            </a:r>
            <a:endParaRPr lang="en-US" dirty="0"/>
          </a:p>
        </p:txBody>
      </p:sp>
      <p:pic>
        <p:nvPicPr>
          <p:cNvPr id="4" name="Picture 3" descr="Nasa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2295" cy="640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89000" y="845467"/>
            <a:ext cx="7064247" cy="5577402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68399" y="930373"/>
            <a:ext cx="6784848" cy="5492496"/>
            <a:chOff x="1168399" y="930373"/>
            <a:chExt cx="6784848" cy="5492496"/>
          </a:xfrm>
        </p:grpSpPr>
        <p:pic>
          <p:nvPicPr>
            <p:cNvPr id="9" name="Picture 8" descr="aod_rain_ght700mb_mod2.png"/>
            <p:cNvPicPr>
              <a:picLocks noChangeAspect="1"/>
            </p:cNvPicPr>
            <p:nvPr/>
          </p:nvPicPr>
          <p:blipFill>
            <a:blip r:embed="rId3"/>
            <a:srcRect r="50184" b="52778"/>
            <a:stretch>
              <a:fillRect/>
            </a:stretch>
          </p:blipFill>
          <p:spPr>
            <a:xfrm>
              <a:off x="1168399" y="930373"/>
              <a:ext cx="6784848" cy="54924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498601" y="1252674"/>
              <a:ext cx="1771903" cy="46076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dirty="0" smtClean="0"/>
                <a:t>August 25, 2006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88416" y="930373"/>
            <a:ext cx="6789368" cy="5458401"/>
            <a:chOff x="1101116" y="930373"/>
            <a:chExt cx="6789368" cy="5458401"/>
          </a:xfrm>
        </p:grpSpPr>
        <p:pic>
          <p:nvPicPr>
            <p:cNvPr id="13" name="Picture 12" descr="aod_rain_ght700mb_mod2.png"/>
            <p:cNvPicPr>
              <a:picLocks/>
            </p:cNvPicPr>
            <p:nvPr/>
          </p:nvPicPr>
          <p:blipFill>
            <a:blip r:embed="rId3"/>
            <a:srcRect l="50000" b="53119"/>
            <a:stretch>
              <a:fillRect/>
            </a:stretch>
          </p:blipFill>
          <p:spPr>
            <a:xfrm>
              <a:off x="1101116" y="930373"/>
              <a:ext cx="6789368" cy="545840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555497" y="1278074"/>
              <a:ext cx="1771903" cy="44248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dirty="0" smtClean="0"/>
                <a:t>August 26, 2006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64621" y="904973"/>
            <a:ext cx="6776938" cy="5444357"/>
            <a:chOff x="1240821" y="943073"/>
            <a:chExt cx="6776938" cy="5444357"/>
          </a:xfrm>
        </p:grpSpPr>
        <p:pic>
          <p:nvPicPr>
            <p:cNvPr id="16" name="Picture 15" descr="aod_rain_ght700mb_mod2.png"/>
            <p:cNvPicPr>
              <a:picLocks/>
            </p:cNvPicPr>
            <p:nvPr/>
          </p:nvPicPr>
          <p:blipFill>
            <a:blip r:embed="rId3"/>
            <a:srcRect t="47121" r="50085" b="6095"/>
            <a:stretch>
              <a:fillRect/>
            </a:stretch>
          </p:blipFill>
          <p:spPr>
            <a:xfrm>
              <a:off x="1240821" y="943073"/>
              <a:ext cx="6776938" cy="544435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31697" y="1289247"/>
              <a:ext cx="1771903" cy="45162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dirty="0" smtClean="0"/>
                <a:t>August 27, 2006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88421" y="845467"/>
            <a:ext cx="6766559" cy="5509451"/>
            <a:chOff x="1240821" y="870867"/>
            <a:chExt cx="6766559" cy="5509451"/>
          </a:xfrm>
        </p:grpSpPr>
        <p:pic>
          <p:nvPicPr>
            <p:cNvPr id="19" name="Picture 18" descr="aod_rain_ght700mb_mod2.png"/>
            <p:cNvPicPr>
              <a:picLocks/>
            </p:cNvPicPr>
            <p:nvPr/>
          </p:nvPicPr>
          <p:blipFill>
            <a:blip r:embed="rId3"/>
            <a:srcRect l="50000" t="46641" b="6095"/>
            <a:stretch>
              <a:fillRect/>
            </a:stretch>
          </p:blipFill>
          <p:spPr>
            <a:xfrm>
              <a:off x="1240821" y="870867"/>
              <a:ext cx="6766559" cy="550945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69797" y="1311092"/>
              <a:ext cx="177190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r>
                <a:rPr lang="en-US" dirty="0" smtClean="0"/>
                <a:t>August 28, 2006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541"/>
            <a:ext cx="8229600" cy="585232"/>
          </a:xfrm>
        </p:spPr>
        <p:txBody>
          <a:bodyPr/>
          <a:lstStyle/>
          <a:p>
            <a:r>
              <a:rPr lang="en-US" dirty="0" smtClean="0"/>
              <a:t>Evolution of the SAL</a:t>
            </a:r>
            <a:endParaRPr lang="en-US" dirty="0"/>
          </a:p>
        </p:txBody>
      </p:sp>
      <p:pic>
        <p:nvPicPr>
          <p:cNvPr id="3" name="Picture 2" descr="aod_rain_ght700mb_mod2.png"/>
          <p:cNvPicPr>
            <a:picLocks noChangeAspect="1"/>
          </p:cNvPicPr>
          <p:nvPr/>
        </p:nvPicPr>
        <p:blipFill>
          <a:blip r:embed="rId3"/>
          <a:srcRect t="93889"/>
          <a:stretch>
            <a:fillRect/>
          </a:stretch>
        </p:blipFill>
        <p:spPr>
          <a:xfrm>
            <a:off x="571500" y="6438900"/>
            <a:ext cx="8030487" cy="419100"/>
          </a:xfrm>
          <a:prstGeom prst="rect">
            <a:avLst/>
          </a:prstGeom>
        </p:spPr>
      </p:pic>
      <p:pic>
        <p:nvPicPr>
          <p:cNvPr id="22" name="Picture 21" descr="Nasa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2295" cy="6404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7200" y="2457966"/>
            <a:ext cx="8229600" cy="4032026"/>
            <a:chOff x="457200" y="2457966"/>
            <a:chExt cx="8229600" cy="4032026"/>
          </a:xfrm>
        </p:grpSpPr>
        <p:pic>
          <p:nvPicPr>
            <p:cNvPr id="3" name="Picture 2" descr="AIRS_Aug27_850.pn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832392"/>
              <a:ext cx="8229600" cy="3657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43000" y="2457966"/>
              <a:ext cx="28829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850 hPa Temperature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03800" y="2457966"/>
              <a:ext cx="33147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850-700 hPa Relative Humidity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432566"/>
            <a:ext cx="8229600" cy="4057426"/>
            <a:chOff x="457200" y="2432566"/>
            <a:chExt cx="8229600" cy="4057426"/>
          </a:xfrm>
        </p:grpSpPr>
        <p:pic>
          <p:nvPicPr>
            <p:cNvPr id="4" name="Picture 3" descr="AIRS_Aug27_700.pn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2832392"/>
              <a:ext cx="8229600" cy="36576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92200" y="2432566"/>
              <a:ext cx="28829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700 hPa Temperature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3800" y="2432566"/>
              <a:ext cx="34671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700-600 hPa Relative Humidity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57200" y="2432566"/>
            <a:ext cx="8229600" cy="4057426"/>
            <a:chOff x="457200" y="2432566"/>
            <a:chExt cx="8229600" cy="4057426"/>
          </a:xfrm>
        </p:grpSpPr>
        <p:pic>
          <p:nvPicPr>
            <p:cNvPr id="5" name="Picture 4" descr="AIRS_Aug27_600.pn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2832392"/>
              <a:ext cx="8229600" cy="36576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079500" y="2432566"/>
              <a:ext cx="28829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600 hPa Temperature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3800" y="2432566"/>
              <a:ext cx="331470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600-500 hPa Relative Humidity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AIRS Data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13100" y="1917700"/>
            <a:ext cx="265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August 27, 2006</a:t>
            </a:r>
            <a:endParaRPr lang="en-US" sz="2800" dirty="0"/>
          </a:p>
        </p:txBody>
      </p:sp>
      <p:pic>
        <p:nvPicPr>
          <p:cNvPr id="16" name="Picture 15" descr="Nasa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92295" cy="6404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57200" y="2438400"/>
            <a:ext cx="8229600" cy="3668944"/>
            <a:chOff x="457200" y="1803400"/>
            <a:chExt cx="8229600" cy="3668944"/>
          </a:xfrm>
        </p:grpSpPr>
        <p:pic>
          <p:nvPicPr>
            <p:cNvPr id="3" name="Picture 2" descr="sal_des_Aug24_700mb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2445681"/>
              <a:ext cx="8229600" cy="302666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282950" y="1803400"/>
              <a:ext cx="25781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August 24, 2006</a:t>
              </a:r>
              <a:endParaRPr lang="en-US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7200" y="2438400"/>
            <a:ext cx="8229600" cy="3668944"/>
            <a:chOff x="457200" y="1803400"/>
            <a:chExt cx="8229600" cy="3668944"/>
          </a:xfrm>
        </p:grpSpPr>
        <p:pic>
          <p:nvPicPr>
            <p:cNvPr id="4" name="Picture 3" descr="sal_des_Aug25_700mb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2445681"/>
              <a:ext cx="8229600" cy="302666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82950" y="1803400"/>
              <a:ext cx="25781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August 25, 2006</a:t>
              </a:r>
              <a:endParaRPr lang="en-US" sz="2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" y="2438400"/>
            <a:ext cx="8229600" cy="3668944"/>
            <a:chOff x="457200" y="1803400"/>
            <a:chExt cx="8229600" cy="3668944"/>
          </a:xfrm>
        </p:grpSpPr>
        <p:pic>
          <p:nvPicPr>
            <p:cNvPr id="5" name="Picture 4" descr="sal_des_Aug26_700mb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" y="2445681"/>
              <a:ext cx="8229600" cy="30266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76600" y="1803400"/>
              <a:ext cx="25781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August 26, 2006</a:t>
              </a:r>
              <a:endParaRPr lang="en-US" sz="2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041"/>
            <a:ext cx="8229600" cy="607359"/>
          </a:xfrm>
        </p:spPr>
        <p:txBody>
          <a:bodyPr/>
          <a:lstStyle/>
          <a:p>
            <a:r>
              <a:rPr lang="en-US" dirty="0" smtClean="0"/>
              <a:t>Trajectory Calculations</a:t>
            </a:r>
            <a:endParaRPr lang="en-US" dirty="0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572000" y="6221644"/>
            <a:ext cx="4114800" cy="52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Contours: RH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/>
              <a:t>&lt;50</a:t>
            </a:r>
            <a:r>
              <a:rPr lang="en-US" sz="1600" dirty="0" smtClean="0"/>
              <a:t> blue/black</a:t>
            </a:r>
            <a:r>
              <a:rPr lang="en-US" sz="1600" dirty="0"/>
              <a:t>, 60-70 dashed red, &gt;80 red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57200" y="6196244"/>
            <a:ext cx="4114800" cy="527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/>
              <a:t>Thick black curve: AOD=0.2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1600" dirty="0" smtClean="0"/>
              <a:t>Thick purple curve: AOD=0.4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" y="914400"/>
            <a:ext cx="8229600" cy="156966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6-Day backward air trajectories at every grid point using 1°, 6- 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     hourly GFS data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Air parcels traced back to the Sahara are shaded gray (left).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Total descent along trajectories is shaded (right)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16" name="Picture 15" descr="NasaLog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792295" cy="64047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6700108" y="4551405"/>
            <a:ext cx="1626973" cy="1153298"/>
          </a:xfrm>
          <a:custGeom>
            <a:avLst/>
            <a:gdLst>
              <a:gd name="connsiteX0" fmla="*/ 1626973 w 1626973"/>
              <a:gd name="connsiteY0" fmla="*/ 260865 h 1153298"/>
              <a:gd name="connsiteX1" fmla="*/ 1324919 w 1626973"/>
              <a:gd name="connsiteY1" fmla="*/ 363838 h 1153298"/>
              <a:gd name="connsiteX2" fmla="*/ 1276865 w 1626973"/>
              <a:gd name="connsiteY2" fmla="*/ 432487 h 1153298"/>
              <a:gd name="connsiteX3" fmla="*/ 1077784 w 1626973"/>
              <a:gd name="connsiteY3" fmla="*/ 363838 h 1153298"/>
              <a:gd name="connsiteX4" fmla="*/ 892433 w 1626973"/>
              <a:gd name="connsiteY4" fmla="*/ 267730 h 1153298"/>
              <a:gd name="connsiteX5" fmla="*/ 755135 w 1626973"/>
              <a:gd name="connsiteY5" fmla="*/ 130433 h 1153298"/>
              <a:gd name="connsiteX6" fmla="*/ 638433 w 1626973"/>
              <a:gd name="connsiteY6" fmla="*/ 54919 h 1153298"/>
              <a:gd name="connsiteX7" fmla="*/ 508000 w 1626973"/>
              <a:gd name="connsiteY7" fmla="*/ 0 h 1153298"/>
              <a:gd name="connsiteX8" fmla="*/ 391297 w 1626973"/>
              <a:gd name="connsiteY8" fmla="*/ 20595 h 1153298"/>
              <a:gd name="connsiteX9" fmla="*/ 267730 w 1626973"/>
              <a:gd name="connsiteY9" fmla="*/ 144163 h 1153298"/>
              <a:gd name="connsiteX10" fmla="*/ 157892 w 1626973"/>
              <a:gd name="connsiteY10" fmla="*/ 295190 h 1153298"/>
              <a:gd name="connsiteX11" fmla="*/ 34324 w 1626973"/>
              <a:gd name="connsiteY11" fmla="*/ 473676 h 1153298"/>
              <a:gd name="connsiteX12" fmla="*/ 0 w 1626973"/>
              <a:gd name="connsiteY12" fmla="*/ 638433 h 1153298"/>
              <a:gd name="connsiteX13" fmla="*/ 13730 w 1626973"/>
              <a:gd name="connsiteY13" fmla="*/ 768865 h 1153298"/>
              <a:gd name="connsiteX14" fmla="*/ 82378 w 1626973"/>
              <a:gd name="connsiteY14" fmla="*/ 899298 h 1153298"/>
              <a:gd name="connsiteX15" fmla="*/ 178487 w 1626973"/>
              <a:gd name="connsiteY15" fmla="*/ 1029730 h 1153298"/>
              <a:gd name="connsiteX16" fmla="*/ 350108 w 1626973"/>
              <a:gd name="connsiteY16" fmla="*/ 1105244 h 1153298"/>
              <a:gd name="connsiteX17" fmla="*/ 528595 w 1626973"/>
              <a:gd name="connsiteY17" fmla="*/ 1153298 h 1153298"/>
              <a:gd name="connsiteX18" fmla="*/ 720811 w 1626973"/>
              <a:gd name="connsiteY18" fmla="*/ 1112109 h 1153298"/>
              <a:gd name="connsiteX19" fmla="*/ 892433 w 1626973"/>
              <a:gd name="connsiteY19" fmla="*/ 1064054 h 1153298"/>
              <a:gd name="connsiteX20" fmla="*/ 919892 w 1626973"/>
              <a:gd name="connsiteY20" fmla="*/ 974811 h 1153298"/>
              <a:gd name="connsiteX21" fmla="*/ 967946 w 1626973"/>
              <a:gd name="connsiteY21" fmla="*/ 892433 h 1153298"/>
              <a:gd name="connsiteX22" fmla="*/ 1105243 w 1626973"/>
              <a:gd name="connsiteY22" fmla="*/ 913027 h 1153298"/>
              <a:gd name="connsiteX23" fmla="*/ 1228811 w 1626973"/>
              <a:gd name="connsiteY23" fmla="*/ 981676 h 1153298"/>
              <a:gd name="connsiteX24" fmla="*/ 1318054 w 1626973"/>
              <a:gd name="connsiteY24" fmla="*/ 1016000 h 1153298"/>
              <a:gd name="connsiteX25" fmla="*/ 1372973 w 1626973"/>
              <a:gd name="connsiteY25" fmla="*/ 1084649 h 1153298"/>
              <a:gd name="connsiteX26" fmla="*/ 1372973 w 1626973"/>
              <a:gd name="connsiteY26" fmla="*/ 1084649 h 1153298"/>
              <a:gd name="connsiteX0" fmla="*/ 1626973 w 1626973"/>
              <a:gd name="connsiteY0" fmla="*/ 260865 h 1153298"/>
              <a:gd name="connsiteX1" fmla="*/ 1324919 w 1626973"/>
              <a:gd name="connsiteY1" fmla="*/ 363838 h 1153298"/>
              <a:gd name="connsiteX2" fmla="*/ 1276865 w 1626973"/>
              <a:gd name="connsiteY2" fmla="*/ 432487 h 1153298"/>
              <a:gd name="connsiteX3" fmla="*/ 1077784 w 1626973"/>
              <a:gd name="connsiteY3" fmla="*/ 363838 h 1153298"/>
              <a:gd name="connsiteX4" fmla="*/ 892433 w 1626973"/>
              <a:gd name="connsiteY4" fmla="*/ 267730 h 1153298"/>
              <a:gd name="connsiteX5" fmla="*/ 755135 w 1626973"/>
              <a:gd name="connsiteY5" fmla="*/ 130433 h 1153298"/>
              <a:gd name="connsiteX6" fmla="*/ 638433 w 1626973"/>
              <a:gd name="connsiteY6" fmla="*/ 54919 h 1153298"/>
              <a:gd name="connsiteX7" fmla="*/ 508000 w 1626973"/>
              <a:gd name="connsiteY7" fmla="*/ 0 h 1153298"/>
              <a:gd name="connsiteX8" fmla="*/ 391297 w 1626973"/>
              <a:gd name="connsiteY8" fmla="*/ 20595 h 1153298"/>
              <a:gd name="connsiteX9" fmla="*/ 267730 w 1626973"/>
              <a:gd name="connsiteY9" fmla="*/ 144163 h 1153298"/>
              <a:gd name="connsiteX10" fmla="*/ 157892 w 1626973"/>
              <a:gd name="connsiteY10" fmla="*/ 295190 h 1153298"/>
              <a:gd name="connsiteX11" fmla="*/ 34324 w 1626973"/>
              <a:gd name="connsiteY11" fmla="*/ 473676 h 1153298"/>
              <a:gd name="connsiteX12" fmla="*/ 0 w 1626973"/>
              <a:gd name="connsiteY12" fmla="*/ 638433 h 1153298"/>
              <a:gd name="connsiteX13" fmla="*/ 13730 w 1626973"/>
              <a:gd name="connsiteY13" fmla="*/ 768865 h 1153298"/>
              <a:gd name="connsiteX14" fmla="*/ 82378 w 1626973"/>
              <a:gd name="connsiteY14" fmla="*/ 899298 h 1153298"/>
              <a:gd name="connsiteX15" fmla="*/ 178487 w 1626973"/>
              <a:gd name="connsiteY15" fmla="*/ 1029730 h 1153298"/>
              <a:gd name="connsiteX16" fmla="*/ 350108 w 1626973"/>
              <a:gd name="connsiteY16" fmla="*/ 1105244 h 1153298"/>
              <a:gd name="connsiteX17" fmla="*/ 528595 w 1626973"/>
              <a:gd name="connsiteY17" fmla="*/ 1153298 h 1153298"/>
              <a:gd name="connsiteX18" fmla="*/ 720811 w 1626973"/>
              <a:gd name="connsiteY18" fmla="*/ 1112109 h 1153298"/>
              <a:gd name="connsiteX19" fmla="*/ 892433 w 1626973"/>
              <a:gd name="connsiteY19" fmla="*/ 1064054 h 1153298"/>
              <a:gd name="connsiteX20" fmla="*/ 919892 w 1626973"/>
              <a:gd name="connsiteY20" fmla="*/ 974811 h 1153298"/>
              <a:gd name="connsiteX21" fmla="*/ 967946 w 1626973"/>
              <a:gd name="connsiteY21" fmla="*/ 892433 h 1153298"/>
              <a:gd name="connsiteX22" fmla="*/ 1105243 w 1626973"/>
              <a:gd name="connsiteY22" fmla="*/ 913027 h 1153298"/>
              <a:gd name="connsiteX23" fmla="*/ 1228811 w 1626973"/>
              <a:gd name="connsiteY23" fmla="*/ 981676 h 1153298"/>
              <a:gd name="connsiteX24" fmla="*/ 1318054 w 1626973"/>
              <a:gd name="connsiteY24" fmla="*/ 1016000 h 1153298"/>
              <a:gd name="connsiteX25" fmla="*/ 1372973 w 1626973"/>
              <a:gd name="connsiteY25" fmla="*/ 1084649 h 1153298"/>
              <a:gd name="connsiteX26" fmla="*/ 1372973 w 1626973"/>
              <a:gd name="connsiteY26" fmla="*/ 1084649 h 1153298"/>
              <a:gd name="connsiteX0" fmla="*/ 1626973 w 1626973"/>
              <a:gd name="connsiteY0" fmla="*/ 260865 h 1153298"/>
              <a:gd name="connsiteX1" fmla="*/ 1382069 w 1626973"/>
              <a:gd name="connsiteY1" fmla="*/ 363838 h 1153298"/>
              <a:gd name="connsiteX2" fmla="*/ 1276865 w 1626973"/>
              <a:gd name="connsiteY2" fmla="*/ 432487 h 1153298"/>
              <a:gd name="connsiteX3" fmla="*/ 1077784 w 1626973"/>
              <a:gd name="connsiteY3" fmla="*/ 363838 h 1153298"/>
              <a:gd name="connsiteX4" fmla="*/ 892433 w 1626973"/>
              <a:gd name="connsiteY4" fmla="*/ 267730 h 1153298"/>
              <a:gd name="connsiteX5" fmla="*/ 755135 w 1626973"/>
              <a:gd name="connsiteY5" fmla="*/ 130433 h 1153298"/>
              <a:gd name="connsiteX6" fmla="*/ 638433 w 1626973"/>
              <a:gd name="connsiteY6" fmla="*/ 54919 h 1153298"/>
              <a:gd name="connsiteX7" fmla="*/ 508000 w 1626973"/>
              <a:gd name="connsiteY7" fmla="*/ 0 h 1153298"/>
              <a:gd name="connsiteX8" fmla="*/ 391297 w 1626973"/>
              <a:gd name="connsiteY8" fmla="*/ 20595 h 1153298"/>
              <a:gd name="connsiteX9" fmla="*/ 267730 w 1626973"/>
              <a:gd name="connsiteY9" fmla="*/ 144163 h 1153298"/>
              <a:gd name="connsiteX10" fmla="*/ 157892 w 1626973"/>
              <a:gd name="connsiteY10" fmla="*/ 295190 h 1153298"/>
              <a:gd name="connsiteX11" fmla="*/ 34324 w 1626973"/>
              <a:gd name="connsiteY11" fmla="*/ 473676 h 1153298"/>
              <a:gd name="connsiteX12" fmla="*/ 0 w 1626973"/>
              <a:gd name="connsiteY12" fmla="*/ 638433 h 1153298"/>
              <a:gd name="connsiteX13" fmla="*/ 13730 w 1626973"/>
              <a:gd name="connsiteY13" fmla="*/ 768865 h 1153298"/>
              <a:gd name="connsiteX14" fmla="*/ 82378 w 1626973"/>
              <a:gd name="connsiteY14" fmla="*/ 899298 h 1153298"/>
              <a:gd name="connsiteX15" fmla="*/ 178487 w 1626973"/>
              <a:gd name="connsiteY15" fmla="*/ 1029730 h 1153298"/>
              <a:gd name="connsiteX16" fmla="*/ 350108 w 1626973"/>
              <a:gd name="connsiteY16" fmla="*/ 1105244 h 1153298"/>
              <a:gd name="connsiteX17" fmla="*/ 528595 w 1626973"/>
              <a:gd name="connsiteY17" fmla="*/ 1153298 h 1153298"/>
              <a:gd name="connsiteX18" fmla="*/ 720811 w 1626973"/>
              <a:gd name="connsiteY18" fmla="*/ 1112109 h 1153298"/>
              <a:gd name="connsiteX19" fmla="*/ 892433 w 1626973"/>
              <a:gd name="connsiteY19" fmla="*/ 1064054 h 1153298"/>
              <a:gd name="connsiteX20" fmla="*/ 919892 w 1626973"/>
              <a:gd name="connsiteY20" fmla="*/ 974811 h 1153298"/>
              <a:gd name="connsiteX21" fmla="*/ 967946 w 1626973"/>
              <a:gd name="connsiteY21" fmla="*/ 892433 h 1153298"/>
              <a:gd name="connsiteX22" fmla="*/ 1105243 w 1626973"/>
              <a:gd name="connsiteY22" fmla="*/ 913027 h 1153298"/>
              <a:gd name="connsiteX23" fmla="*/ 1228811 w 1626973"/>
              <a:gd name="connsiteY23" fmla="*/ 981676 h 1153298"/>
              <a:gd name="connsiteX24" fmla="*/ 1318054 w 1626973"/>
              <a:gd name="connsiteY24" fmla="*/ 1016000 h 1153298"/>
              <a:gd name="connsiteX25" fmla="*/ 1372973 w 1626973"/>
              <a:gd name="connsiteY25" fmla="*/ 1084649 h 1153298"/>
              <a:gd name="connsiteX26" fmla="*/ 1372973 w 1626973"/>
              <a:gd name="connsiteY26" fmla="*/ 1084649 h 1153298"/>
              <a:gd name="connsiteX0" fmla="*/ 1626973 w 1626973"/>
              <a:gd name="connsiteY0" fmla="*/ 260865 h 1153298"/>
              <a:gd name="connsiteX1" fmla="*/ 1382069 w 1626973"/>
              <a:gd name="connsiteY1" fmla="*/ 363838 h 1153298"/>
              <a:gd name="connsiteX2" fmla="*/ 1276865 w 1626973"/>
              <a:gd name="connsiteY2" fmla="*/ 432487 h 1153298"/>
              <a:gd name="connsiteX3" fmla="*/ 1077784 w 1626973"/>
              <a:gd name="connsiteY3" fmla="*/ 363838 h 1153298"/>
              <a:gd name="connsiteX4" fmla="*/ 892433 w 1626973"/>
              <a:gd name="connsiteY4" fmla="*/ 267730 h 1153298"/>
              <a:gd name="connsiteX5" fmla="*/ 755135 w 1626973"/>
              <a:gd name="connsiteY5" fmla="*/ 130433 h 1153298"/>
              <a:gd name="connsiteX6" fmla="*/ 638433 w 1626973"/>
              <a:gd name="connsiteY6" fmla="*/ 54919 h 1153298"/>
              <a:gd name="connsiteX7" fmla="*/ 508000 w 1626973"/>
              <a:gd name="connsiteY7" fmla="*/ 0 h 1153298"/>
              <a:gd name="connsiteX8" fmla="*/ 391297 w 1626973"/>
              <a:gd name="connsiteY8" fmla="*/ 20595 h 1153298"/>
              <a:gd name="connsiteX9" fmla="*/ 267730 w 1626973"/>
              <a:gd name="connsiteY9" fmla="*/ 144163 h 1153298"/>
              <a:gd name="connsiteX10" fmla="*/ 157892 w 1626973"/>
              <a:gd name="connsiteY10" fmla="*/ 295190 h 1153298"/>
              <a:gd name="connsiteX11" fmla="*/ 34324 w 1626973"/>
              <a:gd name="connsiteY11" fmla="*/ 473676 h 1153298"/>
              <a:gd name="connsiteX12" fmla="*/ 0 w 1626973"/>
              <a:gd name="connsiteY12" fmla="*/ 638433 h 1153298"/>
              <a:gd name="connsiteX13" fmla="*/ 13730 w 1626973"/>
              <a:gd name="connsiteY13" fmla="*/ 768865 h 1153298"/>
              <a:gd name="connsiteX14" fmla="*/ 82378 w 1626973"/>
              <a:gd name="connsiteY14" fmla="*/ 899298 h 1153298"/>
              <a:gd name="connsiteX15" fmla="*/ 178487 w 1626973"/>
              <a:gd name="connsiteY15" fmla="*/ 1029730 h 1153298"/>
              <a:gd name="connsiteX16" fmla="*/ 350108 w 1626973"/>
              <a:gd name="connsiteY16" fmla="*/ 1105244 h 1153298"/>
              <a:gd name="connsiteX17" fmla="*/ 528595 w 1626973"/>
              <a:gd name="connsiteY17" fmla="*/ 1153298 h 1153298"/>
              <a:gd name="connsiteX18" fmla="*/ 720811 w 1626973"/>
              <a:gd name="connsiteY18" fmla="*/ 1112109 h 1153298"/>
              <a:gd name="connsiteX19" fmla="*/ 892433 w 1626973"/>
              <a:gd name="connsiteY19" fmla="*/ 1064054 h 1153298"/>
              <a:gd name="connsiteX20" fmla="*/ 919892 w 1626973"/>
              <a:gd name="connsiteY20" fmla="*/ 974811 h 1153298"/>
              <a:gd name="connsiteX21" fmla="*/ 967946 w 1626973"/>
              <a:gd name="connsiteY21" fmla="*/ 892433 h 1153298"/>
              <a:gd name="connsiteX22" fmla="*/ 1105243 w 1626973"/>
              <a:gd name="connsiteY22" fmla="*/ 913027 h 1153298"/>
              <a:gd name="connsiteX23" fmla="*/ 1228811 w 1626973"/>
              <a:gd name="connsiteY23" fmla="*/ 981676 h 1153298"/>
              <a:gd name="connsiteX24" fmla="*/ 1318054 w 1626973"/>
              <a:gd name="connsiteY24" fmla="*/ 1016000 h 1153298"/>
              <a:gd name="connsiteX25" fmla="*/ 1372973 w 1626973"/>
              <a:gd name="connsiteY25" fmla="*/ 1084649 h 1153298"/>
              <a:gd name="connsiteX26" fmla="*/ 1372973 w 1626973"/>
              <a:gd name="connsiteY26" fmla="*/ 1084649 h 1153298"/>
              <a:gd name="connsiteX0" fmla="*/ 1626973 w 1626973"/>
              <a:gd name="connsiteY0" fmla="*/ 260865 h 1153298"/>
              <a:gd name="connsiteX1" fmla="*/ 1382069 w 1626973"/>
              <a:gd name="connsiteY1" fmla="*/ 363838 h 1153298"/>
              <a:gd name="connsiteX2" fmla="*/ 1276865 w 1626973"/>
              <a:gd name="connsiteY2" fmla="*/ 352927 h 1153298"/>
              <a:gd name="connsiteX3" fmla="*/ 1077784 w 1626973"/>
              <a:gd name="connsiteY3" fmla="*/ 363838 h 1153298"/>
              <a:gd name="connsiteX4" fmla="*/ 892433 w 1626973"/>
              <a:gd name="connsiteY4" fmla="*/ 267730 h 1153298"/>
              <a:gd name="connsiteX5" fmla="*/ 755135 w 1626973"/>
              <a:gd name="connsiteY5" fmla="*/ 130433 h 1153298"/>
              <a:gd name="connsiteX6" fmla="*/ 638433 w 1626973"/>
              <a:gd name="connsiteY6" fmla="*/ 54919 h 1153298"/>
              <a:gd name="connsiteX7" fmla="*/ 508000 w 1626973"/>
              <a:gd name="connsiteY7" fmla="*/ 0 h 1153298"/>
              <a:gd name="connsiteX8" fmla="*/ 391297 w 1626973"/>
              <a:gd name="connsiteY8" fmla="*/ 20595 h 1153298"/>
              <a:gd name="connsiteX9" fmla="*/ 267730 w 1626973"/>
              <a:gd name="connsiteY9" fmla="*/ 144163 h 1153298"/>
              <a:gd name="connsiteX10" fmla="*/ 157892 w 1626973"/>
              <a:gd name="connsiteY10" fmla="*/ 295190 h 1153298"/>
              <a:gd name="connsiteX11" fmla="*/ 34324 w 1626973"/>
              <a:gd name="connsiteY11" fmla="*/ 473676 h 1153298"/>
              <a:gd name="connsiteX12" fmla="*/ 0 w 1626973"/>
              <a:gd name="connsiteY12" fmla="*/ 638433 h 1153298"/>
              <a:gd name="connsiteX13" fmla="*/ 13730 w 1626973"/>
              <a:gd name="connsiteY13" fmla="*/ 768865 h 1153298"/>
              <a:gd name="connsiteX14" fmla="*/ 82378 w 1626973"/>
              <a:gd name="connsiteY14" fmla="*/ 899298 h 1153298"/>
              <a:gd name="connsiteX15" fmla="*/ 178487 w 1626973"/>
              <a:gd name="connsiteY15" fmla="*/ 1029730 h 1153298"/>
              <a:gd name="connsiteX16" fmla="*/ 350108 w 1626973"/>
              <a:gd name="connsiteY16" fmla="*/ 1105244 h 1153298"/>
              <a:gd name="connsiteX17" fmla="*/ 528595 w 1626973"/>
              <a:gd name="connsiteY17" fmla="*/ 1153298 h 1153298"/>
              <a:gd name="connsiteX18" fmla="*/ 720811 w 1626973"/>
              <a:gd name="connsiteY18" fmla="*/ 1112109 h 1153298"/>
              <a:gd name="connsiteX19" fmla="*/ 892433 w 1626973"/>
              <a:gd name="connsiteY19" fmla="*/ 1064054 h 1153298"/>
              <a:gd name="connsiteX20" fmla="*/ 919892 w 1626973"/>
              <a:gd name="connsiteY20" fmla="*/ 974811 h 1153298"/>
              <a:gd name="connsiteX21" fmla="*/ 967946 w 1626973"/>
              <a:gd name="connsiteY21" fmla="*/ 892433 h 1153298"/>
              <a:gd name="connsiteX22" fmla="*/ 1105243 w 1626973"/>
              <a:gd name="connsiteY22" fmla="*/ 913027 h 1153298"/>
              <a:gd name="connsiteX23" fmla="*/ 1228811 w 1626973"/>
              <a:gd name="connsiteY23" fmla="*/ 981676 h 1153298"/>
              <a:gd name="connsiteX24" fmla="*/ 1318054 w 1626973"/>
              <a:gd name="connsiteY24" fmla="*/ 1016000 h 1153298"/>
              <a:gd name="connsiteX25" fmla="*/ 1372973 w 1626973"/>
              <a:gd name="connsiteY25" fmla="*/ 1084649 h 1153298"/>
              <a:gd name="connsiteX26" fmla="*/ 1372973 w 1626973"/>
              <a:gd name="connsiteY26" fmla="*/ 1084649 h 1153298"/>
              <a:gd name="connsiteX0" fmla="*/ 1626973 w 1626973"/>
              <a:gd name="connsiteY0" fmla="*/ 260865 h 1153298"/>
              <a:gd name="connsiteX1" fmla="*/ 1382069 w 1626973"/>
              <a:gd name="connsiteY1" fmla="*/ 363838 h 1153298"/>
              <a:gd name="connsiteX2" fmla="*/ 1276865 w 1626973"/>
              <a:gd name="connsiteY2" fmla="*/ 352927 h 1153298"/>
              <a:gd name="connsiteX3" fmla="*/ 1077784 w 1626973"/>
              <a:gd name="connsiteY3" fmla="*/ 363838 h 1153298"/>
              <a:gd name="connsiteX4" fmla="*/ 892433 w 1626973"/>
              <a:gd name="connsiteY4" fmla="*/ 267730 h 1153298"/>
              <a:gd name="connsiteX5" fmla="*/ 755135 w 1626973"/>
              <a:gd name="connsiteY5" fmla="*/ 130433 h 1153298"/>
              <a:gd name="connsiteX6" fmla="*/ 638433 w 1626973"/>
              <a:gd name="connsiteY6" fmla="*/ 54919 h 1153298"/>
              <a:gd name="connsiteX7" fmla="*/ 508000 w 1626973"/>
              <a:gd name="connsiteY7" fmla="*/ 0 h 1153298"/>
              <a:gd name="connsiteX8" fmla="*/ 391297 w 1626973"/>
              <a:gd name="connsiteY8" fmla="*/ 20595 h 1153298"/>
              <a:gd name="connsiteX9" fmla="*/ 267730 w 1626973"/>
              <a:gd name="connsiteY9" fmla="*/ 144163 h 1153298"/>
              <a:gd name="connsiteX10" fmla="*/ 157892 w 1626973"/>
              <a:gd name="connsiteY10" fmla="*/ 295190 h 1153298"/>
              <a:gd name="connsiteX11" fmla="*/ 34324 w 1626973"/>
              <a:gd name="connsiteY11" fmla="*/ 473676 h 1153298"/>
              <a:gd name="connsiteX12" fmla="*/ 0 w 1626973"/>
              <a:gd name="connsiteY12" fmla="*/ 638433 h 1153298"/>
              <a:gd name="connsiteX13" fmla="*/ 13730 w 1626973"/>
              <a:gd name="connsiteY13" fmla="*/ 768865 h 1153298"/>
              <a:gd name="connsiteX14" fmla="*/ 82378 w 1626973"/>
              <a:gd name="connsiteY14" fmla="*/ 899298 h 1153298"/>
              <a:gd name="connsiteX15" fmla="*/ 178487 w 1626973"/>
              <a:gd name="connsiteY15" fmla="*/ 1029730 h 1153298"/>
              <a:gd name="connsiteX16" fmla="*/ 350108 w 1626973"/>
              <a:gd name="connsiteY16" fmla="*/ 1105244 h 1153298"/>
              <a:gd name="connsiteX17" fmla="*/ 528595 w 1626973"/>
              <a:gd name="connsiteY17" fmla="*/ 1153298 h 1153298"/>
              <a:gd name="connsiteX18" fmla="*/ 720811 w 1626973"/>
              <a:gd name="connsiteY18" fmla="*/ 1112109 h 1153298"/>
              <a:gd name="connsiteX19" fmla="*/ 892433 w 1626973"/>
              <a:gd name="connsiteY19" fmla="*/ 1064054 h 1153298"/>
              <a:gd name="connsiteX20" fmla="*/ 919892 w 1626973"/>
              <a:gd name="connsiteY20" fmla="*/ 974811 h 1153298"/>
              <a:gd name="connsiteX21" fmla="*/ 967946 w 1626973"/>
              <a:gd name="connsiteY21" fmla="*/ 892433 h 1153298"/>
              <a:gd name="connsiteX22" fmla="*/ 1105243 w 1626973"/>
              <a:gd name="connsiteY22" fmla="*/ 913027 h 1153298"/>
              <a:gd name="connsiteX23" fmla="*/ 1228811 w 1626973"/>
              <a:gd name="connsiteY23" fmla="*/ 981676 h 1153298"/>
              <a:gd name="connsiteX24" fmla="*/ 1318054 w 1626973"/>
              <a:gd name="connsiteY24" fmla="*/ 1016000 h 1153298"/>
              <a:gd name="connsiteX25" fmla="*/ 1372973 w 1626973"/>
              <a:gd name="connsiteY25" fmla="*/ 1084649 h 1153298"/>
              <a:gd name="connsiteX26" fmla="*/ 1372973 w 1626973"/>
              <a:gd name="connsiteY26" fmla="*/ 1084649 h 1153298"/>
              <a:gd name="connsiteX0" fmla="*/ 1626973 w 1626973"/>
              <a:gd name="connsiteY0" fmla="*/ 260865 h 1153298"/>
              <a:gd name="connsiteX1" fmla="*/ 1382069 w 1626973"/>
              <a:gd name="connsiteY1" fmla="*/ 363838 h 1153298"/>
              <a:gd name="connsiteX2" fmla="*/ 1276865 w 1626973"/>
              <a:gd name="connsiteY2" fmla="*/ 352927 h 1153298"/>
              <a:gd name="connsiteX3" fmla="*/ 1077784 w 1626973"/>
              <a:gd name="connsiteY3" fmla="*/ 363838 h 1153298"/>
              <a:gd name="connsiteX4" fmla="*/ 892433 w 1626973"/>
              <a:gd name="connsiteY4" fmla="*/ 267730 h 1153298"/>
              <a:gd name="connsiteX5" fmla="*/ 755135 w 1626973"/>
              <a:gd name="connsiteY5" fmla="*/ 130433 h 1153298"/>
              <a:gd name="connsiteX6" fmla="*/ 638433 w 1626973"/>
              <a:gd name="connsiteY6" fmla="*/ 54919 h 1153298"/>
              <a:gd name="connsiteX7" fmla="*/ 508000 w 1626973"/>
              <a:gd name="connsiteY7" fmla="*/ 0 h 1153298"/>
              <a:gd name="connsiteX8" fmla="*/ 391297 w 1626973"/>
              <a:gd name="connsiteY8" fmla="*/ 20595 h 1153298"/>
              <a:gd name="connsiteX9" fmla="*/ 267730 w 1626973"/>
              <a:gd name="connsiteY9" fmla="*/ 144163 h 1153298"/>
              <a:gd name="connsiteX10" fmla="*/ 157892 w 1626973"/>
              <a:gd name="connsiteY10" fmla="*/ 295190 h 1153298"/>
              <a:gd name="connsiteX11" fmla="*/ 34324 w 1626973"/>
              <a:gd name="connsiteY11" fmla="*/ 473676 h 1153298"/>
              <a:gd name="connsiteX12" fmla="*/ 0 w 1626973"/>
              <a:gd name="connsiteY12" fmla="*/ 638433 h 1153298"/>
              <a:gd name="connsiteX13" fmla="*/ 13730 w 1626973"/>
              <a:gd name="connsiteY13" fmla="*/ 768865 h 1153298"/>
              <a:gd name="connsiteX14" fmla="*/ 82378 w 1626973"/>
              <a:gd name="connsiteY14" fmla="*/ 899298 h 1153298"/>
              <a:gd name="connsiteX15" fmla="*/ 178487 w 1626973"/>
              <a:gd name="connsiteY15" fmla="*/ 1029730 h 1153298"/>
              <a:gd name="connsiteX16" fmla="*/ 350108 w 1626973"/>
              <a:gd name="connsiteY16" fmla="*/ 1105244 h 1153298"/>
              <a:gd name="connsiteX17" fmla="*/ 528595 w 1626973"/>
              <a:gd name="connsiteY17" fmla="*/ 1153298 h 1153298"/>
              <a:gd name="connsiteX18" fmla="*/ 720811 w 1626973"/>
              <a:gd name="connsiteY18" fmla="*/ 1112109 h 1153298"/>
              <a:gd name="connsiteX19" fmla="*/ 892433 w 1626973"/>
              <a:gd name="connsiteY19" fmla="*/ 1064054 h 1153298"/>
              <a:gd name="connsiteX20" fmla="*/ 919892 w 1626973"/>
              <a:gd name="connsiteY20" fmla="*/ 974811 h 1153298"/>
              <a:gd name="connsiteX21" fmla="*/ 967946 w 1626973"/>
              <a:gd name="connsiteY21" fmla="*/ 892433 h 1153298"/>
              <a:gd name="connsiteX22" fmla="*/ 1105243 w 1626973"/>
              <a:gd name="connsiteY22" fmla="*/ 913027 h 1153298"/>
              <a:gd name="connsiteX23" fmla="*/ 1228811 w 1626973"/>
              <a:gd name="connsiteY23" fmla="*/ 981676 h 1153298"/>
              <a:gd name="connsiteX24" fmla="*/ 1318054 w 1626973"/>
              <a:gd name="connsiteY24" fmla="*/ 1016000 h 1153298"/>
              <a:gd name="connsiteX25" fmla="*/ 1372973 w 1626973"/>
              <a:gd name="connsiteY25" fmla="*/ 1084649 h 1153298"/>
              <a:gd name="connsiteX26" fmla="*/ 1372973 w 1626973"/>
              <a:gd name="connsiteY26" fmla="*/ 1084649 h 1153298"/>
              <a:gd name="connsiteX0" fmla="*/ 1626973 w 1626973"/>
              <a:gd name="connsiteY0" fmla="*/ 260865 h 1153298"/>
              <a:gd name="connsiteX1" fmla="*/ 1382069 w 1626973"/>
              <a:gd name="connsiteY1" fmla="*/ 363838 h 1153298"/>
              <a:gd name="connsiteX2" fmla="*/ 1276865 w 1626973"/>
              <a:gd name="connsiteY2" fmla="*/ 352927 h 1153298"/>
              <a:gd name="connsiteX3" fmla="*/ 1077784 w 1626973"/>
              <a:gd name="connsiteY3" fmla="*/ 363838 h 1153298"/>
              <a:gd name="connsiteX4" fmla="*/ 892433 w 1626973"/>
              <a:gd name="connsiteY4" fmla="*/ 267730 h 1153298"/>
              <a:gd name="connsiteX5" fmla="*/ 755135 w 1626973"/>
              <a:gd name="connsiteY5" fmla="*/ 130433 h 1153298"/>
              <a:gd name="connsiteX6" fmla="*/ 638433 w 1626973"/>
              <a:gd name="connsiteY6" fmla="*/ 54919 h 1153298"/>
              <a:gd name="connsiteX7" fmla="*/ 508000 w 1626973"/>
              <a:gd name="connsiteY7" fmla="*/ 0 h 1153298"/>
              <a:gd name="connsiteX8" fmla="*/ 391297 w 1626973"/>
              <a:gd name="connsiteY8" fmla="*/ 20595 h 1153298"/>
              <a:gd name="connsiteX9" fmla="*/ 267730 w 1626973"/>
              <a:gd name="connsiteY9" fmla="*/ 144163 h 1153298"/>
              <a:gd name="connsiteX10" fmla="*/ 157892 w 1626973"/>
              <a:gd name="connsiteY10" fmla="*/ 295190 h 1153298"/>
              <a:gd name="connsiteX11" fmla="*/ 34324 w 1626973"/>
              <a:gd name="connsiteY11" fmla="*/ 473676 h 1153298"/>
              <a:gd name="connsiteX12" fmla="*/ 0 w 1626973"/>
              <a:gd name="connsiteY12" fmla="*/ 638433 h 1153298"/>
              <a:gd name="connsiteX13" fmla="*/ 13730 w 1626973"/>
              <a:gd name="connsiteY13" fmla="*/ 768865 h 1153298"/>
              <a:gd name="connsiteX14" fmla="*/ 82378 w 1626973"/>
              <a:gd name="connsiteY14" fmla="*/ 899298 h 1153298"/>
              <a:gd name="connsiteX15" fmla="*/ 178487 w 1626973"/>
              <a:gd name="connsiteY15" fmla="*/ 1029730 h 1153298"/>
              <a:gd name="connsiteX16" fmla="*/ 350108 w 1626973"/>
              <a:gd name="connsiteY16" fmla="*/ 1105244 h 1153298"/>
              <a:gd name="connsiteX17" fmla="*/ 528595 w 1626973"/>
              <a:gd name="connsiteY17" fmla="*/ 1153298 h 1153298"/>
              <a:gd name="connsiteX18" fmla="*/ 720811 w 1626973"/>
              <a:gd name="connsiteY18" fmla="*/ 1112109 h 1153298"/>
              <a:gd name="connsiteX19" fmla="*/ 892433 w 1626973"/>
              <a:gd name="connsiteY19" fmla="*/ 1064054 h 1153298"/>
              <a:gd name="connsiteX20" fmla="*/ 919892 w 1626973"/>
              <a:gd name="connsiteY20" fmla="*/ 974811 h 1153298"/>
              <a:gd name="connsiteX21" fmla="*/ 967946 w 1626973"/>
              <a:gd name="connsiteY21" fmla="*/ 892433 h 1153298"/>
              <a:gd name="connsiteX22" fmla="*/ 1105243 w 1626973"/>
              <a:gd name="connsiteY22" fmla="*/ 913027 h 1153298"/>
              <a:gd name="connsiteX23" fmla="*/ 1228811 w 1626973"/>
              <a:gd name="connsiteY23" fmla="*/ 981676 h 1153298"/>
              <a:gd name="connsiteX24" fmla="*/ 1318054 w 1626973"/>
              <a:gd name="connsiteY24" fmla="*/ 1016000 h 1153298"/>
              <a:gd name="connsiteX25" fmla="*/ 1372973 w 1626973"/>
              <a:gd name="connsiteY25" fmla="*/ 1084649 h 1153298"/>
              <a:gd name="connsiteX26" fmla="*/ 1372973 w 1626973"/>
              <a:gd name="connsiteY26" fmla="*/ 1084649 h 1153298"/>
              <a:gd name="connsiteX0" fmla="*/ 1626973 w 1626973"/>
              <a:gd name="connsiteY0" fmla="*/ 260865 h 1153298"/>
              <a:gd name="connsiteX1" fmla="*/ 1382069 w 1626973"/>
              <a:gd name="connsiteY1" fmla="*/ 363838 h 1153298"/>
              <a:gd name="connsiteX2" fmla="*/ 1276865 w 1626973"/>
              <a:gd name="connsiteY2" fmla="*/ 352927 h 1153298"/>
              <a:gd name="connsiteX3" fmla="*/ 1077784 w 1626973"/>
              <a:gd name="connsiteY3" fmla="*/ 363838 h 1153298"/>
              <a:gd name="connsiteX4" fmla="*/ 892433 w 1626973"/>
              <a:gd name="connsiteY4" fmla="*/ 267730 h 1153298"/>
              <a:gd name="connsiteX5" fmla="*/ 755135 w 1626973"/>
              <a:gd name="connsiteY5" fmla="*/ 130433 h 1153298"/>
              <a:gd name="connsiteX6" fmla="*/ 638433 w 1626973"/>
              <a:gd name="connsiteY6" fmla="*/ 54919 h 1153298"/>
              <a:gd name="connsiteX7" fmla="*/ 508000 w 1626973"/>
              <a:gd name="connsiteY7" fmla="*/ 0 h 1153298"/>
              <a:gd name="connsiteX8" fmla="*/ 391297 w 1626973"/>
              <a:gd name="connsiteY8" fmla="*/ 20595 h 1153298"/>
              <a:gd name="connsiteX9" fmla="*/ 267730 w 1626973"/>
              <a:gd name="connsiteY9" fmla="*/ 144163 h 1153298"/>
              <a:gd name="connsiteX10" fmla="*/ 157892 w 1626973"/>
              <a:gd name="connsiteY10" fmla="*/ 295190 h 1153298"/>
              <a:gd name="connsiteX11" fmla="*/ 34324 w 1626973"/>
              <a:gd name="connsiteY11" fmla="*/ 473676 h 1153298"/>
              <a:gd name="connsiteX12" fmla="*/ 0 w 1626973"/>
              <a:gd name="connsiteY12" fmla="*/ 638433 h 1153298"/>
              <a:gd name="connsiteX13" fmla="*/ 13730 w 1626973"/>
              <a:gd name="connsiteY13" fmla="*/ 768865 h 1153298"/>
              <a:gd name="connsiteX14" fmla="*/ 82378 w 1626973"/>
              <a:gd name="connsiteY14" fmla="*/ 899298 h 1153298"/>
              <a:gd name="connsiteX15" fmla="*/ 178487 w 1626973"/>
              <a:gd name="connsiteY15" fmla="*/ 1029730 h 1153298"/>
              <a:gd name="connsiteX16" fmla="*/ 350108 w 1626973"/>
              <a:gd name="connsiteY16" fmla="*/ 1105244 h 1153298"/>
              <a:gd name="connsiteX17" fmla="*/ 528595 w 1626973"/>
              <a:gd name="connsiteY17" fmla="*/ 1153298 h 1153298"/>
              <a:gd name="connsiteX18" fmla="*/ 720811 w 1626973"/>
              <a:gd name="connsiteY18" fmla="*/ 1112109 h 1153298"/>
              <a:gd name="connsiteX19" fmla="*/ 892433 w 1626973"/>
              <a:gd name="connsiteY19" fmla="*/ 1064054 h 1153298"/>
              <a:gd name="connsiteX20" fmla="*/ 919892 w 1626973"/>
              <a:gd name="connsiteY20" fmla="*/ 974811 h 1153298"/>
              <a:gd name="connsiteX21" fmla="*/ 967946 w 1626973"/>
              <a:gd name="connsiteY21" fmla="*/ 892433 h 1153298"/>
              <a:gd name="connsiteX22" fmla="*/ 1105243 w 1626973"/>
              <a:gd name="connsiteY22" fmla="*/ 913027 h 1153298"/>
              <a:gd name="connsiteX23" fmla="*/ 1228811 w 1626973"/>
              <a:gd name="connsiteY23" fmla="*/ 981676 h 1153298"/>
              <a:gd name="connsiteX24" fmla="*/ 1318054 w 1626973"/>
              <a:gd name="connsiteY24" fmla="*/ 1016000 h 1153298"/>
              <a:gd name="connsiteX25" fmla="*/ 1372973 w 1626973"/>
              <a:gd name="connsiteY25" fmla="*/ 1084649 h 1153298"/>
              <a:gd name="connsiteX26" fmla="*/ 1372973 w 1626973"/>
              <a:gd name="connsiteY26" fmla="*/ 1084649 h 1153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626973" h="1153298">
                <a:moveTo>
                  <a:pt x="1626973" y="260865"/>
                </a:moveTo>
                <a:lnTo>
                  <a:pt x="1382069" y="363838"/>
                </a:lnTo>
                <a:lnTo>
                  <a:pt x="1276865" y="352927"/>
                </a:lnTo>
                <a:cubicBezTo>
                  <a:pt x="1210505" y="356564"/>
                  <a:pt x="1194944" y="368668"/>
                  <a:pt x="1077784" y="363838"/>
                </a:cubicBezTo>
                <a:cubicBezTo>
                  <a:pt x="975447" y="344502"/>
                  <a:pt x="954217" y="299766"/>
                  <a:pt x="892433" y="267730"/>
                </a:cubicBezTo>
                <a:lnTo>
                  <a:pt x="755135" y="130433"/>
                </a:lnTo>
                <a:lnTo>
                  <a:pt x="638433" y="54919"/>
                </a:lnTo>
                <a:lnTo>
                  <a:pt x="508000" y="0"/>
                </a:lnTo>
                <a:lnTo>
                  <a:pt x="391297" y="20595"/>
                </a:lnTo>
                <a:lnTo>
                  <a:pt x="267730" y="144163"/>
                </a:lnTo>
                <a:cubicBezTo>
                  <a:pt x="156505" y="290145"/>
                  <a:pt x="208692" y="221562"/>
                  <a:pt x="157892" y="295190"/>
                </a:cubicBezTo>
                <a:lnTo>
                  <a:pt x="34324" y="473676"/>
                </a:lnTo>
                <a:lnTo>
                  <a:pt x="0" y="638433"/>
                </a:lnTo>
                <a:lnTo>
                  <a:pt x="13730" y="768865"/>
                </a:lnTo>
                <a:lnTo>
                  <a:pt x="82378" y="899298"/>
                </a:lnTo>
                <a:lnTo>
                  <a:pt x="178487" y="1029730"/>
                </a:lnTo>
                <a:lnTo>
                  <a:pt x="350108" y="1105244"/>
                </a:lnTo>
                <a:lnTo>
                  <a:pt x="528595" y="1153298"/>
                </a:lnTo>
                <a:lnTo>
                  <a:pt x="720811" y="1112109"/>
                </a:lnTo>
                <a:lnTo>
                  <a:pt x="892433" y="1064054"/>
                </a:lnTo>
                <a:lnTo>
                  <a:pt x="919892" y="974811"/>
                </a:lnTo>
                <a:lnTo>
                  <a:pt x="967946" y="892433"/>
                </a:lnTo>
                <a:lnTo>
                  <a:pt x="1105243" y="913027"/>
                </a:lnTo>
                <a:lnTo>
                  <a:pt x="1228811" y="981676"/>
                </a:lnTo>
                <a:lnTo>
                  <a:pt x="1318054" y="1016000"/>
                </a:lnTo>
                <a:lnTo>
                  <a:pt x="1372973" y="1084649"/>
                </a:lnTo>
                <a:lnTo>
                  <a:pt x="1372973" y="1084649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19699" y="190500"/>
            <a:ext cx="2825751" cy="2458995"/>
            <a:chOff x="6267450" y="4551405"/>
            <a:chExt cx="2059631" cy="1442995"/>
          </a:xfrm>
        </p:grpSpPr>
        <p:sp>
          <p:nvSpPr>
            <p:cNvPr id="15" name="Freeform 14"/>
            <p:cNvSpPr/>
            <p:nvPr/>
          </p:nvSpPr>
          <p:spPr>
            <a:xfrm>
              <a:off x="6700108" y="4551405"/>
              <a:ext cx="1626973" cy="1153298"/>
            </a:xfrm>
            <a:custGeom>
              <a:avLst/>
              <a:gdLst>
                <a:gd name="connsiteX0" fmla="*/ 1626973 w 1626973"/>
                <a:gd name="connsiteY0" fmla="*/ 260865 h 1153298"/>
                <a:gd name="connsiteX1" fmla="*/ 1324919 w 1626973"/>
                <a:gd name="connsiteY1" fmla="*/ 363838 h 1153298"/>
                <a:gd name="connsiteX2" fmla="*/ 1276865 w 1626973"/>
                <a:gd name="connsiteY2" fmla="*/ 432487 h 1153298"/>
                <a:gd name="connsiteX3" fmla="*/ 1077784 w 1626973"/>
                <a:gd name="connsiteY3" fmla="*/ 363838 h 1153298"/>
                <a:gd name="connsiteX4" fmla="*/ 892433 w 1626973"/>
                <a:gd name="connsiteY4" fmla="*/ 267730 h 1153298"/>
                <a:gd name="connsiteX5" fmla="*/ 755135 w 1626973"/>
                <a:gd name="connsiteY5" fmla="*/ 130433 h 1153298"/>
                <a:gd name="connsiteX6" fmla="*/ 638433 w 1626973"/>
                <a:gd name="connsiteY6" fmla="*/ 54919 h 1153298"/>
                <a:gd name="connsiteX7" fmla="*/ 508000 w 1626973"/>
                <a:gd name="connsiteY7" fmla="*/ 0 h 1153298"/>
                <a:gd name="connsiteX8" fmla="*/ 391297 w 1626973"/>
                <a:gd name="connsiteY8" fmla="*/ 20595 h 1153298"/>
                <a:gd name="connsiteX9" fmla="*/ 267730 w 1626973"/>
                <a:gd name="connsiteY9" fmla="*/ 144163 h 1153298"/>
                <a:gd name="connsiteX10" fmla="*/ 157892 w 1626973"/>
                <a:gd name="connsiteY10" fmla="*/ 295190 h 1153298"/>
                <a:gd name="connsiteX11" fmla="*/ 34324 w 1626973"/>
                <a:gd name="connsiteY11" fmla="*/ 473676 h 1153298"/>
                <a:gd name="connsiteX12" fmla="*/ 0 w 1626973"/>
                <a:gd name="connsiteY12" fmla="*/ 638433 h 1153298"/>
                <a:gd name="connsiteX13" fmla="*/ 13730 w 1626973"/>
                <a:gd name="connsiteY13" fmla="*/ 768865 h 1153298"/>
                <a:gd name="connsiteX14" fmla="*/ 82378 w 1626973"/>
                <a:gd name="connsiteY14" fmla="*/ 899298 h 1153298"/>
                <a:gd name="connsiteX15" fmla="*/ 178487 w 1626973"/>
                <a:gd name="connsiteY15" fmla="*/ 1029730 h 1153298"/>
                <a:gd name="connsiteX16" fmla="*/ 350108 w 1626973"/>
                <a:gd name="connsiteY16" fmla="*/ 1105244 h 1153298"/>
                <a:gd name="connsiteX17" fmla="*/ 528595 w 1626973"/>
                <a:gd name="connsiteY17" fmla="*/ 1153298 h 1153298"/>
                <a:gd name="connsiteX18" fmla="*/ 720811 w 1626973"/>
                <a:gd name="connsiteY18" fmla="*/ 1112109 h 1153298"/>
                <a:gd name="connsiteX19" fmla="*/ 892433 w 1626973"/>
                <a:gd name="connsiteY19" fmla="*/ 1064054 h 1153298"/>
                <a:gd name="connsiteX20" fmla="*/ 919892 w 1626973"/>
                <a:gd name="connsiteY20" fmla="*/ 974811 h 1153298"/>
                <a:gd name="connsiteX21" fmla="*/ 967946 w 1626973"/>
                <a:gd name="connsiteY21" fmla="*/ 892433 h 1153298"/>
                <a:gd name="connsiteX22" fmla="*/ 1105243 w 1626973"/>
                <a:gd name="connsiteY22" fmla="*/ 913027 h 1153298"/>
                <a:gd name="connsiteX23" fmla="*/ 1228811 w 1626973"/>
                <a:gd name="connsiteY23" fmla="*/ 981676 h 1153298"/>
                <a:gd name="connsiteX24" fmla="*/ 1318054 w 1626973"/>
                <a:gd name="connsiteY24" fmla="*/ 1016000 h 1153298"/>
                <a:gd name="connsiteX25" fmla="*/ 1372973 w 1626973"/>
                <a:gd name="connsiteY25" fmla="*/ 1084649 h 1153298"/>
                <a:gd name="connsiteX26" fmla="*/ 1372973 w 1626973"/>
                <a:gd name="connsiteY26" fmla="*/ 1084649 h 1153298"/>
                <a:gd name="connsiteX0" fmla="*/ 1626973 w 1626973"/>
                <a:gd name="connsiteY0" fmla="*/ 260865 h 1153298"/>
                <a:gd name="connsiteX1" fmla="*/ 1324919 w 1626973"/>
                <a:gd name="connsiteY1" fmla="*/ 363838 h 1153298"/>
                <a:gd name="connsiteX2" fmla="*/ 1276865 w 1626973"/>
                <a:gd name="connsiteY2" fmla="*/ 432487 h 1153298"/>
                <a:gd name="connsiteX3" fmla="*/ 1077784 w 1626973"/>
                <a:gd name="connsiteY3" fmla="*/ 363838 h 1153298"/>
                <a:gd name="connsiteX4" fmla="*/ 892433 w 1626973"/>
                <a:gd name="connsiteY4" fmla="*/ 267730 h 1153298"/>
                <a:gd name="connsiteX5" fmla="*/ 755135 w 1626973"/>
                <a:gd name="connsiteY5" fmla="*/ 130433 h 1153298"/>
                <a:gd name="connsiteX6" fmla="*/ 638433 w 1626973"/>
                <a:gd name="connsiteY6" fmla="*/ 54919 h 1153298"/>
                <a:gd name="connsiteX7" fmla="*/ 508000 w 1626973"/>
                <a:gd name="connsiteY7" fmla="*/ 0 h 1153298"/>
                <a:gd name="connsiteX8" fmla="*/ 391297 w 1626973"/>
                <a:gd name="connsiteY8" fmla="*/ 20595 h 1153298"/>
                <a:gd name="connsiteX9" fmla="*/ 267730 w 1626973"/>
                <a:gd name="connsiteY9" fmla="*/ 144163 h 1153298"/>
                <a:gd name="connsiteX10" fmla="*/ 157892 w 1626973"/>
                <a:gd name="connsiteY10" fmla="*/ 295190 h 1153298"/>
                <a:gd name="connsiteX11" fmla="*/ 34324 w 1626973"/>
                <a:gd name="connsiteY11" fmla="*/ 473676 h 1153298"/>
                <a:gd name="connsiteX12" fmla="*/ 0 w 1626973"/>
                <a:gd name="connsiteY12" fmla="*/ 638433 h 1153298"/>
                <a:gd name="connsiteX13" fmla="*/ 13730 w 1626973"/>
                <a:gd name="connsiteY13" fmla="*/ 768865 h 1153298"/>
                <a:gd name="connsiteX14" fmla="*/ 82378 w 1626973"/>
                <a:gd name="connsiteY14" fmla="*/ 899298 h 1153298"/>
                <a:gd name="connsiteX15" fmla="*/ 178487 w 1626973"/>
                <a:gd name="connsiteY15" fmla="*/ 1029730 h 1153298"/>
                <a:gd name="connsiteX16" fmla="*/ 350108 w 1626973"/>
                <a:gd name="connsiteY16" fmla="*/ 1105244 h 1153298"/>
                <a:gd name="connsiteX17" fmla="*/ 528595 w 1626973"/>
                <a:gd name="connsiteY17" fmla="*/ 1153298 h 1153298"/>
                <a:gd name="connsiteX18" fmla="*/ 720811 w 1626973"/>
                <a:gd name="connsiteY18" fmla="*/ 1112109 h 1153298"/>
                <a:gd name="connsiteX19" fmla="*/ 892433 w 1626973"/>
                <a:gd name="connsiteY19" fmla="*/ 1064054 h 1153298"/>
                <a:gd name="connsiteX20" fmla="*/ 919892 w 1626973"/>
                <a:gd name="connsiteY20" fmla="*/ 974811 h 1153298"/>
                <a:gd name="connsiteX21" fmla="*/ 967946 w 1626973"/>
                <a:gd name="connsiteY21" fmla="*/ 892433 h 1153298"/>
                <a:gd name="connsiteX22" fmla="*/ 1105243 w 1626973"/>
                <a:gd name="connsiteY22" fmla="*/ 913027 h 1153298"/>
                <a:gd name="connsiteX23" fmla="*/ 1228811 w 1626973"/>
                <a:gd name="connsiteY23" fmla="*/ 981676 h 1153298"/>
                <a:gd name="connsiteX24" fmla="*/ 1318054 w 1626973"/>
                <a:gd name="connsiteY24" fmla="*/ 1016000 h 1153298"/>
                <a:gd name="connsiteX25" fmla="*/ 1372973 w 1626973"/>
                <a:gd name="connsiteY25" fmla="*/ 1084649 h 1153298"/>
                <a:gd name="connsiteX26" fmla="*/ 1372973 w 1626973"/>
                <a:gd name="connsiteY26" fmla="*/ 1084649 h 1153298"/>
                <a:gd name="connsiteX0" fmla="*/ 1626973 w 1626973"/>
                <a:gd name="connsiteY0" fmla="*/ 260865 h 1153298"/>
                <a:gd name="connsiteX1" fmla="*/ 1382069 w 1626973"/>
                <a:gd name="connsiteY1" fmla="*/ 363838 h 1153298"/>
                <a:gd name="connsiteX2" fmla="*/ 1276865 w 1626973"/>
                <a:gd name="connsiteY2" fmla="*/ 432487 h 1153298"/>
                <a:gd name="connsiteX3" fmla="*/ 1077784 w 1626973"/>
                <a:gd name="connsiteY3" fmla="*/ 363838 h 1153298"/>
                <a:gd name="connsiteX4" fmla="*/ 892433 w 1626973"/>
                <a:gd name="connsiteY4" fmla="*/ 267730 h 1153298"/>
                <a:gd name="connsiteX5" fmla="*/ 755135 w 1626973"/>
                <a:gd name="connsiteY5" fmla="*/ 130433 h 1153298"/>
                <a:gd name="connsiteX6" fmla="*/ 638433 w 1626973"/>
                <a:gd name="connsiteY6" fmla="*/ 54919 h 1153298"/>
                <a:gd name="connsiteX7" fmla="*/ 508000 w 1626973"/>
                <a:gd name="connsiteY7" fmla="*/ 0 h 1153298"/>
                <a:gd name="connsiteX8" fmla="*/ 391297 w 1626973"/>
                <a:gd name="connsiteY8" fmla="*/ 20595 h 1153298"/>
                <a:gd name="connsiteX9" fmla="*/ 267730 w 1626973"/>
                <a:gd name="connsiteY9" fmla="*/ 144163 h 1153298"/>
                <a:gd name="connsiteX10" fmla="*/ 157892 w 1626973"/>
                <a:gd name="connsiteY10" fmla="*/ 295190 h 1153298"/>
                <a:gd name="connsiteX11" fmla="*/ 34324 w 1626973"/>
                <a:gd name="connsiteY11" fmla="*/ 473676 h 1153298"/>
                <a:gd name="connsiteX12" fmla="*/ 0 w 1626973"/>
                <a:gd name="connsiteY12" fmla="*/ 638433 h 1153298"/>
                <a:gd name="connsiteX13" fmla="*/ 13730 w 1626973"/>
                <a:gd name="connsiteY13" fmla="*/ 768865 h 1153298"/>
                <a:gd name="connsiteX14" fmla="*/ 82378 w 1626973"/>
                <a:gd name="connsiteY14" fmla="*/ 899298 h 1153298"/>
                <a:gd name="connsiteX15" fmla="*/ 178487 w 1626973"/>
                <a:gd name="connsiteY15" fmla="*/ 1029730 h 1153298"/>
                <a:gd name="connsiteX16" fmla="*/ 350108 w 1626973"/>
                <a:gd name="connsiteY16" fmla="*/ 1105244 h 1153298"/>
                <a:gd name="connsiteX17" fmla="*/ 528595 w 1626973"/>
                <a:gd name="connsiteY17" fmla="*/ 1153298 h 1153298"/>
                <a:gd name="connsiteX18" fmla="*/ 720811 w 1626973"/>
                <a:gd name="connsiteY18" fmla="*/ 1112109 h 1153298"/>
                <a:gd name="connsiteX19" fmla="*/ 892433 w 1626973"/>
                <a:gd name="connsiteY19" fmla="*/ 1064054 h 1153298"/>
                <a:gd name="connsiteX20" fmla="*/ 919892 w 1626973"/>
                <a:gd name="connsiteY20" fmla="*/ 974811 h 1153298"/>
                <a:gd name="connsiteX21" fmla="*/ 967946 w 1626973"/>
                <a:gd name="connsiteY21" fmla="*/ 892433 h 1153298"/>
                <a:gd name="connsiteX22" fmla="*/ 1105243 w 1626973"/>
                <a:gd name="connsiteY22" fmla="*/ 913027 h 1153298"/>
                <a:gd name="connsiteX23" fmla="*/ 1228811 w 1626973"/>
                <a:gd name="connsiteY23" fmla="*/ 981676 h 1153298"/>
                <a:gd name="connsiteX24" fmla="*/ 1318054 w 1626973"/>
                <a:gd name="connsiteY24" fmla="*/ 1016000 h 1153298"/>
                <a:gd name="connsiteX25" fmla="*/ 1372973 w 1626973"/>
                <a:gd name="connsiteY25" fmla="*/ 1084649 h 1153298"/>
                <a:gd name="connsiteX26" fmla="*/ 1372973 w 1626973"/>
                <a:gd name="connsiteY26" fmla="*/ 1084649 h 1153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26973" h="1153298">
                  <a:moveTo>
                    <a:pt x="1626973" y="260865"/>
                  </a:moveTo>
                  <a:lnTo>
                    <a:pt x="1382069" y="363838"/>
                  </a:lnTo>
                  <a:lnTo>
                    <a:pt x="1276865" y="432487"/>
                  </a:lnTo>
                  <a:lnTo>
                    <a:pt x="1077784" y="363838"/>
                  </a:lnTo>
                  <a:lnTo>
                    <a:pt x="892433" y="267730"/>
                  </a:lnTo>
                  <a:lnTo>
                    <a:pt x="755135" y="130433"/>
                  </a:lnTo>
                  <a:lnTo>
                    <a:pt x="638433" y="54919"/>
                  </a:lnTo>
                  <a:lnTo>
                    <a:pt x="508000" y="0"/>
                  </a:lnTo>
                  <a:lnTo>
                    <a:pt x="391297" y="20595"/>
                  </a:lnTo>
                  <a:lnTo>
                    <a:pt x="267730" y="144163"/>
                  </a:lnTo>
                  <a:cubicBezTo>
                    <a:pt x="156505" y="290145"/>
                    <a:pt x="208692" y="221562"/>
                    <a:pt x="157892" y="295190"/>
                  </a:cubicBezTo>
                  <a:lnTo>
                    <a:pt x="34324" y="473676"/>
                  </a:lnTo>
                  <a:lnTo>
                    <a:pt x="0" y="638433"/>
                  </a:lnTo>
                  <a:lnTo>
                    <a:pt x="13730" y="768865"/>
                  </a:lnTo>
                  <a:lnTo>
                    <a:pt x="82378" y="899298"/>
                  </a:lnTo>
                  <a:lnTo>
                    <a:pt x="178487" y="1029730"/>
                  </a:lnTo>
                  <a:lnTo>
                    <a:pt x="350108" y="1105244"/>
                  </a:lnTo>
                  <a:lnTo>
                    <a:pt x="528595" y="1153298"/>
                  </a:lnTo>
                  <a:lnTo>
                    <a:pt x="720811" y="1112109"/>
                  </a:lnTo>
                  <a:lnTo>
                    <a:pt x="892433" y="1064054"/>
                  </a:lnTo>
                  <a:lnTo>
                    <a:pt x="919892" y="974811"/>
                  </a:lnTo>
                  <a:lnTo>
                    <a:pt x="967946" y="892433"/>
                  </a:lnTo>
                  <a:lnTo>
                    <a:pt x="1105243" y="913027"/>
                  </a:lnTo>
                  <a:lnTo>
                    <a:pt x="1228811" y="981676"/>
                  </a:lnTo>
                  <a:lnTo>
                    <a:pt x="1318054" y="1016000"/>
                  </a:lnTo>
                  <a:lnTo>
                    <a:pt x="1372973" y="1084649"/>
                  </a:lnTo>
                  <a:lnTo>
                    <a:pt x="1372973" y="1084649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267450" y="4641850"/>
              <a:ext cx="1581150" cy="135255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-79560"/>
            <a:ext cx="4572000" cy="69375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3898900" cy="295354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Interpretation of Satellite Imagery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 descr="aod_rain_ght700mb_mod2.png"/>
          <p:cNvPicPr>
            <a:picLocks noChangeAspect="1"/>
          </p:cNvPicPr>
          <p:nvPr/>
        </p:nvPicPr>
        <p:blipFill>
          <a:blip r:embed="rId3"/>
          <a:srcRect l="50000" b="51723"/>
          <a:stretch>
            <a:fillRect/>
          </a:stretch>
        </p:blipFill>
        <p:spPr>
          <a:xfrm>
            <a:off x="0" y="3298690"/>
            <a:ext cx="4572000" cy="355931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549400" y="4021667"/>
            <a:ext cx="2336800" cy="2379133"/>
            <a:chOff x="1549400" y="4021667"/>
            <a:chExt cx="2336800" cy="2379133"/>
          </a:xfrm>
        </p:grpSpPr>
        <p:sp>
          <p:nvSpPr>
            <p:cNvPr id="21" name="Freeform 20"/>
            <p:cNvSpPr/>
            <p:nvPr/>
          </p:nvSpPr>
          <p:spPr>
            <a:xfrm>
              <a:off x="2159000" y="4021667"/>
              <a:ext cx="1727200" cy="1413933"/>
            </a:xfrm>
            <a:custGeom>
              <a:avLst/>
              <a:gdLst>
                <a:gd name="connsiteX0" fmla="*/ 1727200 w 1727200"/>
                <a:gd name="connsiteY0" fmla="*/ 0 h 1413933"/>
                <a:gd name="connsiteX1" fmla="*/ 1667933 w 1727200"/>
                <a:gd name="connsiteY1" fmla="*/ 29633 h 1413933"/>
                <a:gd name="connsiteX2" fmla="*/ 1604433 w 1727200"/>
                <a:gd name="connsiteY2" fmla="*/ 97366 h 1413933"/>
                <a:gd name="connsiteX3" fmla="*/ 1524000 w 1727200"/>
                <a:gd name="connsiteY3" fmla="*/ 203200 h 1413933"/>
                <a:gd name="connsiteX4" fmla="*/ 1405467 w 1727200"/>
                <a:gd name="connsiteY4" fmla="*/ 266700 h 1413933"/>
                <a:gd name="connsiteX5" fmla="*/ 1286933 w 1727200"/>
                <a:gd name="connsiteY5" fmla="*/ 355600 h 1413933"/>
                <a:gd name="connsiteX6" fmla="*/ 1227667 w 1727200"/>
                <a:gd name="connsiteY6" fmla="*/ 389466 h 1413933"/>
                <a:gd name="connsiteX7" fmla="*/ 1143000 w 1727200"/>
                <a:gd name="connsiteY7" fmla="*/ 410633 h 1413933"/>
                <a:gd name="connsiteX8" fmla="*/ 1079500 w 1727200"/>
                <a:gd name="connsiteY8" fmla="*/ 427566 h 1413933"/>
                <a:gd name="connsiteX9" fmla="*/ 1007533 w 1727200"/>
                <a:gd name="connsiteY9" fmla="*/ 427566 h 1413933"/>
                <a:gd name="connsiteX10" fmla="*/ 931333 w 1727200"/>
                <a:gd name="connsiteY10" fmla="*/ 381000 h 1413933"/>
                <a:gd name="connsiteX11" fmla="*/ 859367 w 1727200"/>
                <a:gd name="connsiteY11" fmla="*/ 342900 h 1413933"/>
                <a:gd name="connsiteX12" fmla="*/ 749300 w 1727200"/>
                <a:gd name="connsiteY12" fmla="*/ 283633 h 1413933"/>
                <a:gd name="connsiteX13" fmla="*/ 668867 w 1727200"/>
                <a:gd name="connsiteY13" fmla="*/ 224366 h 1413933"/>
                <a:gd name="connsiteX14" fmla="*/ 588433 w 1727200"/>
                <a:gd name="connsiteY14" fmla="*/ 156633 h 1413933"/>
                <a:gd name="connsiteX15" fmla="*/ 554567 w 1727200"/>
                <a:gd name="connsiteY15" fmla="*/ 131233 h 1413933"/>
                <a:gd name="connsiteX16" fmla="*/ 495300 w 1727200"/>
                <a:gd name="connsiteY16" fmla="*/ 114300 h 1413933"/>
                <a:gd name="connsiteX17" fmla="*/ 419100 w 1727200"/>
                <a:gd name="connsiteY17" fmla="*/ 139700 h 1413933"/>
                <a:gd name="connsiteX18" fmla="*/ 364067 w 1727200"/>
                <a:gd name="connsiteY18" fmla="*/ 169333 h 1413933"/>
                <a:gd name="connsiteX19" fmla="*/ 300567 w 1727200"/>
                <a:gd name="connsiteY19" fmla="*/ 245533 h 1413933"/>
                <a:gd name="connsiteX20" fmla="*/ 207433 w 1727200"/>
                <a:gd name="connsiteY20" fmla="*/ 376766 h 1413933"/>
                <a:gd name="connsiteX21" fmla="*/ 139700 w 1727200"/>
                <a:gd name="connsiteY21" fmla="*/ 469900 h 1413933"/>
                <a:gd name="connsiteX22" fmla="*/ 71967 w 1727200"/>
                <a:gd name="connsiteY22" fmla="*/ 575733 h 1413933"/>
                <a:gd name="connsiteX23" fmla="*/ 21167 w 1727200"/>
                <a:gd name="connsiteY23" fmla="*/ 681566 h 1413933"/>
                <a:gd name="connsiteX24" fmla="*/ 0 w 1727200"/>
                <a:gd name="connsiteY24" fmla="*/ 757766 h 1413933"/>
                <a:gd name="connsiteX25" fmla="*/ 8467 w 1727200"/>
                <a:gd name="connsiteY25" fmla="*/ 825500 h 1413933"/>
                <a:gd name="connsiteX26" fmla="*/ 42333 w 1727200"/>
                <a:gd name="connsiteY26" fmla="*/ 935566 h 1413933"/>
                <a:gd name="connsiteX27" fmla="*/ 97367 w 1727200"/>
                <a:gd name="connsiteY27" fmla="*/ 1066800 h 1413933"/>
                <a:gd name="connsiteX28" fmla="*/ 160867 w 1727200"/>
                <a:gd name="connsiteY28" fmla="*/ 1172633 h 1413933"/>
                <a:gd name="connsiteX29" fmla="*/ 215900 w 1727200"/>
                <a:gd name="connsiteY29" fmla="*/ 1274233 h 1413933"/>
                <a:gd name="connsiteX30" fmla="*/ 300567 w 1727200"/>
                <a:gd name="connsiteY30" fmla="*/ 1350433 h 1413933"/>
                <a:gd name="connsiteX31" fmla="*/ 414867 w 1727200"/>
                <a:gd name="connsiteY31" fmla="*/ 1409700 h 1413933"/>
                <a:gd name="connsiteX32" fmla="*/ 491067 w 1727200"/>
                <a:gd name="connsiteY32" fmla="*/ 1392766 h 1413933"/>
                <a:gd name="connsiteX33" fmla="*/ 567267 w 1727200"/>
                <a:gd name="connsiteY33" fmla="*/ 1413933 h 1413933"/>
                <a:gd name="connsiteX34" fmla="*/ 728133 w 1727200"/>
                <a:gd name="connsiteY34" fmla="*/ 1375833 h 1413933"/>
                <a:gd name="connsiteX35" fmla="*/ 842433 w 1727200"/>
                <a:gd name="connsiteY35" fmla="*/ 1308100 h 1413933"/>
                <a:gd name="connsiteX36" fmla="*/ 927100 w 1727200"/>
                <a:gd name="connsiteY36" fmla="*/ 1346200 h 1413933"/>
                <a:gd name="connsiteX37" fmla="*/ 994833 w 1727200"/>
                <a:gd name="connsiteY37" fmla="*/ 1337733 h 1413933"/>
                <a:gd name="connsiteX38" fmla="*/ 1062567 w 1727200"/>
                <a:gd name="connsiteY38" fmla="*/ 1270000 h 1413933"/>
                <a:gd name="connsiteX39" fmla="*/ 1087967 w 1727200"/>
                <a:gd name="connsiteY39" fmla="*/ 1219200 h 1413933"/>
                <a:gd name="connsiteX40" fmla="*/ 1024467 w 1727200"/>
                <a:gd name="connsiteY40" fmla="*/ 1168400 h 1413933"/>
                <a:gd name="connsiteX41" fmla="*/ 960967 w 1727200"/>
                <a:gd name="connsiteY41" fmla="*/ 1100666 h 1413933"/>
                <a:gd name="connsiteX42" fmla="*/ 948267 w 1727200"/>
                <a:gd name="connsiteY42" fmla="*/ 1045633 h 1413933"/>
                <a:gd name="connsiteX43" fmla="*/ 969433 w 1727200"/>
                <a:gd name="connsiteY43" fmla="*/ 990600 h 1413933"/>
                <a:gd name="connsiteX44" fmla="*/ 1037167 w 1727200"/>
                <a:gd name="connsiteY44" fmla="*/ 948266 h 1413933"/>
                <a:gd name="connsiteX45" fmla="*/ 1117600 w 1727200"/>
                <a:gd name="connsiteY45" fmla="*/ 944033 h 1413933"/>
                <a:gd name="connsiteX46" fmla="*/ 1193800 w 1727200"/>
                <a:gd name="connsiteY46" fmla="*/ 944033 h 141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727200" h="1413933">
                  <a:moveTo>
                    <a:pt x="1727200" y="0"/>
                  </a:moveTo>
                  <a:lnTo>
                    <a:pt x="1667933" y="29633"/>
                  </a:lnTo>
                  <a:lnTo>
                    <a:pt x="1604433" y="97366"/>
                  </a:lnTo>
                  <a:cubicBezTo>
                    <a:pt x="1523124" y="200073"/>
                    <a:pt x="1524000" y="155771"/>
                    <a:pt x="1524000" y="203200"/>
                  </a:cubicBezTo>
                  <a:lnTo>
                    <a:pt x="1405467" y="266700"/>
                  </a:lnTo>
                  <a:lnTo>
                    <a:pt x="1286933" y="355600"/>
                  </a:lnTo>
                  <a:lnTo>
                    <a:pt x="1227667" y="389466"/>
                  </a:lnTo>
                  <a:lnTo>
                    <a:pt x="1143000" y="410633"/>
                  </a:lnTo>
                  <a:lnTo>
                    <a:pt x="1079500" y="427566"/>
                  </a:lnTo>
                  <a:lnTo>
                    <a:pt x="1007533" y="427566"/>
                  </a:lnTo>
                  <a:lnTo>
                    <a:pt x="931333" y="381000"/>
                  </a:lnTo>
                  <a:lnTo>
                    <a:pt x="859367" y="342900"/>
                  </a:lnTo>
                  <a:lnTo>
                    <a:pt x="749300" y="283633"/>
                  </a:lnTo>
                  <a:lnTo>
                    <a:pt x="668867" y="224366"/>
                  </a:lnTo>
                  <a:lnTo>
                    <a:pt x="588433" y="156633"/>
                  </a:lnTo>
                  <a:lnTo>
                    <a:pt x="554567" y="131233"/>
                  </a:lnTo>
                  <a:lnTo>
                    <a:pt x="495300" y="114300"/>
                  </a:lnTo>
                  <a:lnTo>
                    <a:pt x="419100" y="139700"/>
                  </a:lnTo>
                  <a:lnTo>
                    <a:pt x="364067" y="169333"/>
                  </a:lnTo>
                  <a:lnTo>
                    <a:pt x="300567" y="245533"/>
                  </a:lnTo>
                  <a:lnTo>
                    <a:pt x="207433" y="376766"/>
                  </a:lnTo>
                  <a:lnTo>
                    <a:pt x="139700" y="469900"/>
                  </a:lnTo>
                  <a:lnTo>
                    <a:pt x="71967" y="575733"/>
                  </a:lnTo>
                  <a:lnTo>
                    <a:pt x="21167" y="681566"/>
                  </a:lnTo>
                  <a:lnTo>
                    <a:pt x="0" y="757766"/>
                  </a:lnTo>
                  <a:lnTo>
                    <a:pt x="8467" y="825500"/>
                  </a:lnTo>
                  <a:lnTo>
                    <a:pt x="42333" y="935566"/>
                  </a:lnTo>
                  <a:lnTo>
                    <a:pt x="97367" y="1066800"/>
                  </a:lnTo>
                  <a:lnTo>
                    <a:pt x="160867" y="1172633"/>
                  </a:lnTo>
                  <a:lnTo>
                    <a:pt x="215900" y="1274233"/>
                  </a:lnTo>
                  <a:lnTo>
                    <a:pt x="300567" y="1350433"/>
                  </a:lnTo>
                  <a:lnTo>
                    <a:pt x="414867" y="1409700"/>
                  </a:lnTo>
                  <a:lnTo>
                    <a:pt x="491067" y="1392766"/>
                  </a:lnTo>
                  <a:lnTo>
                    <a:pt x="567267" y="1413933"/>
                  </a:lnTo>
                  <a:lnTo>
                    <a:pt x="728133" y="1375833"/>
                  </a:lnTo>
                  <a:lnTo>
                    <a:pt x="842433" y="1308100"/>
                  </a:lnTo>
                  <a:lnTo>
                    <a:pt x="927100" y="1346200"/>
                  </a:lnTo>
                  <a:lnTo>
                    <a:pt x="994833" y="1337733"/>
                  </a:lnTo>
                  <a:cubicBezTo>
                    <a:pt x="1063596" y="1273268"/>
                    <a:pt x="1062567" y="1305181"/>
                    <a:pt x="1062567" y="1270000"/>
                  </a:cubicBezTo>
                  <a:lnTo>
                    <a:pt x="1087967" y="1219200"/>
                  </a:lnTo>
                  <a:cubicBezTo>
                    <a:pt x="1027629" y="1167482"/>
                    <a:pt x="1054720" y="1168400"/>
                    <a:pt x="1024467" y="1168400"/>
                  </a:cubicBezTo>
                  <a:lnTo>
                    <a:pt x="960967" y="1100666"/>
                  </a:lnTo>
                  <a:lnTo>
                    <a:pt x="948267" y="1045633"/>
                  </a:lnTo>
                  <a:lnTo>
                    <a:pt x="969433" y="990600"/>
                  </a:lnTo>
                  <a:lnTo>
                    <a:pt x="1037167" y="948266"/>
                  </a:lnTo>
                  <a:lnTo>
                    <a:pt x="1117600" y="944033"/>
                  </a:lnTo>
                  <a:lnTo>
                    <a:pt x="1193800" y="944033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549400" y="5063067"/>
              <a:ext cx="1828800" cy="1337733"/>
            </a:xfrm>
            <a:custGeom>
              <a:avLst/>
              <a:gdLst>
                <a:gd name="connsiteX0" fmla="*/ 1828800 w 1828800"/>
                <a:gd name="connsiteY0" fmla="*/ 381000 h 1337733"/>
                <a:gd name="connsiteX1" fmla="*/ 1773767 w 1828800"/>
                <a:gd name="connsiteY1" fmla="*/ 499533 h 1337733"/>
                <a:gd name="connsiteX2" fmla="*/ 1667933 w 1828800"/>
                <a:gd name="connsiteY2" fmla="*/ 554566 h 1337733"/>
                <a:gd name="connsiteX3" fmla="*/ 1574800 w 1828800"/>
                <a:gd name="connsiteY3" fmla="*/ 558800 h 1337733"/>
                <a:gd name="connsiteX4" fmla="*/ 1477433 w 1828800"/>
                <a:gd name="connsiteY4" fmla="*/ 533400 h 1337733"/>
                <a:gd name="connsiteX5" fmla="*/ 1375833 w 1828800"/>
                <a:gd name="connsiteY5" fmla="*/ 520700 h 1337733"/>
                <a:gd name="connsiteX6" fmla="*/ 1312333 w 1828800"/>
                <a:gd name="connsiteY6" fmla="*/ 469900 h 1337733"/>
                <a:gd name="connsiteX7" fmla="*/ 1257300 w 1828800"/>
                <a:gd name="connsiteY7" fmla="*/ 491066 h 1337733"/>
                <a:gd name="connsiteX8" fmla="*/ 1231900 w 1828800"/>
                <a:gd name="connsiteY8" fmla="*/ 571500 h 1337733"/>
                <a:gd name="connsiteX9" fmla="*/ 1164167 w 1828800"/>
                <a:gd name="connsiteY9" fmla="*/ 596900 h 1337733"/>
                <a:gd name="connsiteX10" fmla="*/ 1096433 w 1828800"/>
                <a:gd name="connsiteY10" fmla="*/ 579966 h 1337733"/>
                <a:gd name="connsiteX11" fmla="*/ 1037167 w 1828800"/>
                <a:gd name="connsiteY11" fmla="*/ 592666 h 1337733"/>
                <a:gd name="connsiteX12" fmla="*/ 944033 w 1828800"/>
                <a:gd name="connsiteY12" fmla="*/ 529166 h 1337733"/>
                <a:gd name="connsiteX13" fmla="*/ 812800 w 1828800"/>
                <a:gd name="connsiteY13" fmla="*/ 524933 h 1337733"/>
                <a:gd name="connsiteX14" fmla="*/ 702733 w 1828800"/>
                <a:gd name="connsiteY14" fmla="*/ 474133 h 1337733"/>
                <a:gd name="connsiteX15" fmla="*/ 630767 w 1828800"/>
                <a:gd name="connsiteY15" fmla="*/ 342900 h 1337733"/>
                <a:gd name="connsiteX16" fmla="*/ 571500 w 1828800"/>
                <a:gd name="connsiteY16" fmla="*/ 262466 h 1337733"/>
                <a:gd name="connsiteX17" fmla="*/ 537633 w 1828800"/>
                <a:gd name="connsiteY17" fmla="*/ 194733 h 1337733"/>
                <a:gd name="connsiteX18" fmla="*/ 440267 w 1828800"/>
                <a:gd name="connsiteY18" fmla="*/ 84666 h 1337733"/>
                <a:gd name="connsiteX19" fmla="*/ 376767 w 1828800"/>
                <a:gd name="connsiteY19" fmla="*/ 8466 h 1337733"/>
                <a:gd name="connsiteX20" fmla="*/ 317500 w 1828800"/>
                <a:gd name="connsiteY20" fmla="*/ 0 h 1337733"/>
                <a:gd name="connsiteX21" fmla="*/ 232833 w 1828800"/>
                <a:gd name="connsiteY21" fmla="*/ 46566 h 1337733"/>
                <a:gd name="connsiteX22" fmla="*/ 156633 w 1828800"/>
                <a:gd name="connsiteY22" fmla="*/ 12700 h 1337733"/>
                <a:gd name="connsiteX23" fmla="*/ 97367 w 1828800"/>
                <a:gd name="connsiteY23" fmla="*/ 63500 h 1337733"/>
                <a:gd name="connsiteX24" fmla="*/ 16933 w 1828800"/>
                <a:gd name="connsiteY24" fmla="*/ 101600 h 1337733"/>
                <a:gd name="connsiteX25" fmla="*/ 0 w 1828800"/>
                <a:gd name="connsiteY25" fmla="*/ 173566 h 1337733"/>
                <a:gd name="connsiteX26" fmla="*/ 38100 w 1828800"/>
                <a:gd name="connsiteY26" fmla="*/ 266700 h 1337733"/>
                <a:gd name="connsiteX27" fmla="*/ 0 w 1828800"/>
                <a:gd name="connsiteY27" fmla="*/ 406400 h 1337733"/>
                <a:gd name="connsiteX28" fmla="*/ 50800 w 1828800"/>
                <a:gd name="connsiteY28" fmla="*/ 491066 h 1337733"/>
                <a:gd name="connsiteX29" fmla="*/ 118533 w 1828800"/>
                <a:gd name="connsiteY29" fmla="*/ 550333 h 1337733"/>
                <a:gd name="connsiteX30" fmla="*/ 262467 w 1828800"/>
                <a:gd name="connsiteY30" fmla="*/ 618066 h 1337733"/>
                <a:gd name="connsiteX31" fmla="*/ 304800 w 1828800"/>
                <a:gd name="connsiteY31" fmla="*/ 706966 h 1337733"/>
                <a:gd name="connsiteX32" fmla="*/ 325967 w 1828800"/>
                <a:gd name="connsiteY32" fmla="*/ 804333 h 1337733"/>
                <a:gd name="connsiteX33" fmla="*/ 355600 w 1828800"/>
                <a:gd name="connsiteY33" fmla="*/ 893233 h 1337733"/>
                <a:gd name="connsiteX34" fmla="*/ 402167 w 1828800"/>
                <a:gd name="connsiteY34" fmla="*/ 956733 h 1337733"/>
                <a:gd name="connsiteX35" fmla="*/ 381000 w 1828800"/>
                <a:gd name="connsiteY35" fmla="*/ 977900 h 1337733"/>
                <a:gd name="connsiteX36" fmla="*/ 317500 w 1828800"/>
                <a:gd name="connsiteY36" fmla="*/ 986366 h 1337733"/>
                <a:gd name="connsiteX37" fmla="*/ 245533 w 1828800"/>
                <a:gd name="connsiteY37" fmla="*/ 1016000 h 1337733"/>
                <a:gd name="connsiteX38" fmla="*/ 173567 w 1828800"/>
                <a:gd name="connsiteY38" fmla="*/ 1032933 h 1337733"/>
                <a:gd name="connsiteX39" fmla="*/ 135467 w 1828800"/>
                <a:gd name="connsiteY39" fmla="*/ 1075266 h 1337733"/>
                <a:gd name="connsiteX40" fmla="*/ 152400 w 1828800"/>
                <a:gd name="connsiteY40" fmla="*/ 1126066 h 1337733"/>
                <a:gd name="connsiteX41" fmla="*/ 232833 w 1828800"/>
                <a:gd name="connsiteY41" fmla="*/ 1071033 h 1337733"/>
                <a:gd name="connsiteX42" fmla="*/ 317500 w 1828800"/>
                <a:gd name="connsiteY42" fmla="*/ 1058333 h 1337733"/>
                <a:gd name="connsiteX43" fmla="*/ 355600 w 1828800"/>
                <a:gd name="connsiteY43" fmla="*/ 1113366 h 1337733"/>
                <a:gd name="connsiteX44" fmla="*/ 309033 w 1828800"/>
                <a:gd name="connsiteY44" fmla="*/ 1202266 h 1337733"/>
                <a:gd name="connsiteX45" fmla="*/ 237067 w 1828800"/>
                <a:gd name="connsiteY45" fmla="*/ 1257300 h 1337733"/>
                <a:gd name="connsiteX46" fmla="*/ 241300 w 1828800"/>
                <a:gd name="connsiteY46" fmla="*/ 1337733 h 1337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28800" h="1337733">
                  <a:moveTo>
                    <a:pt x="1828800" y="381000"/>
                  </a:moveTo>
                  <a:lnTo>
                    <a:pt x="1773767" y="499533"/>
                  </a:lnTo>
                  <a:lnTo>
                    <a:pt x="1667933" y="554566"/>
                  </a:lnTo>
                  <a:lnTo>
                    <a:pt x="1574800" y="558800"/>
                  </a:lnTo>
                  <a:lnTo>
                    <a:pt x="1477433" y="533400"/>
                  </a:lnTo>
                  <a:lnTo>
                    <a:pt x="1375833" y="520700"/>
                  </a:lnTo>
                  <a:lnTo>
                    <a:pt x="1312333" y="469900"/>
                  </a:lnTo>
                  <a:lnTo>
                    <a:pt x="1257300" y="491066"/>
                  </a:lnTo>
                  <a:lnTo>
                    <a:pt x="1231900" y="571500"/>
                  </a:lnTo>
                  <a:lnTo>
                    <a:pt x="1164167" y="596900"/>
                  </a:lnTo>
                  <a:lnTo>
                    <a:pt x="1096433" y="579966"/>
                  </a:lnTo>
                  <a:lnTo>
                    <a:pt x="1037167" y="592666"/>
                  </a:lnTo>
                  <a:lnTo>
                    <a:pt x="944033" y="529166"/>
                  </a:lnTo>
                  <a:lnTo>
                    <a:pt x="812800" y="524933"/>
                  </a:lnTo>
                  <a:lnTo>
                    <a:pt x="702733" y="474133"/>
                  </a:lnTo>
                  <a:lnTo>
                    <a:pt x="630767" y="342900"/>
                  </a:lnTo>
                  <a:lnTo>
                    <a:pt x="571500" y="262466"/>
                  </a:lnTo>
                  <a:lnTo>
                    <a:pt x="537633" y="194733"/>
                  </a:lnTo>
                  <a:lnTo>
                    <a:pt x="440267" y="84666"/>
                  </a:lnTo>
                  <a:lnTo>
                    <a:pt x="376767" y="8466"/>
                  </a:lnTo>
                  <a:lnTo>
                    <a:pt x="317500" y="0"/>
                  </a:lnTo>
                  <a:lnTo>
                    <a:pt x="232833" y="46566"/>
                  </a:lnTo>
                  <a:lnTo>
                    <a:pt x="156633" y="12700"/>
                  </a:lnTo>
                  <a:lnTo>
                    <a:pt x="97367" y="63500"/>
                  </a:lnTo>
                  <a:lnTo>
                    <a:pt x="16933" y="101600"/>
                  </a:lnTo>
                  <a:lnTo>
                    <a:pt x="0" y="173566"/>
                  </a:lnTo>
                  <a:lnTo>
                    <a:pt x="38100" y="266700"/>
                  </a:lnTo>
                  <a:lnTo>
                    <a:pt x="0" y="406400"/>
                  </a:lnTo>
                  <a:lnTo>
                    <a:pt x="50800" y="491066"/>
                  </a:lnTo>
                  <a:lnTo>
                    <a:pt x="118533" y="550333"/>
                  </a:lnTo>
                  <a:lnTo>
                    <a:pt x="262467" y="618066"/>
                  </a:lnTo>
                  <a:lnTo>
                    <a:pt x="304800" y="706966"/>
                  </a:lnTo>
                  <a:lnTo>
                    <a:pt x="325967" y="804333"/>
                  </a:lnTo>
                  <a:lnTo>
                    <a:pt x="355600" y="893233"/>
                  </a:lnTo>
                  <a:lnTo>
                    <a:pt x="402167" y="956733"/>
                  </a:lnTo>
                  <a:lnTo>
                    <a:pt x="381000" y="977900"/>
                  </a:lnTo>
                  <a:lnTo>
                    <a:pt x="317500" y="986366"/>
                  </a:lnTo>
                  <a:lnTo>
                    <a:pt x="245533" y="1016000"/>
                  </a:lnTo>
                  <a:lnTo>
                    <a:pt x="173567" y="1032933"/>
                  </a:lnTo>
                  <a:lnTo>
                    <a:pt x="135467" y="1075266"/>
                  </a:lnTo>
                  <a:lnTo>
                    <a:pt x="152400" y="1126066"/>
                  </a:lnTo>
                  <a:lnTo>
                    <a:pt x="232833" y="1071033"/>
                  </a:lnTo>
                  <a:lnTo>
                    <a:pt x="317500" y="1058333"/>
                  </a:lnTo>
                  <a:lnTo>
                    <a:pt x="355600" y="1113366"/>
                  </a:lnTo>
                  <a:lnTo>
                    <a:pt x="309033" y="1202266"/>
                  </a:lnTo>
                  <a:lnTo>
                    <a:pt x="237067" y="1257300"/>
                  </a:lnTo>
                  <a:lnTo>
                    <a:pt x="241300" y="1337733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57231" y="-12700"/>
            <a:ext cx="3657177" cy="6499182"/>
            <a:chOff x="4957231" y="-12700"/>
            <a:chExt cx="3657177" cy="6499182"/>
          </a:xfrm>
        </p:grpSpPr>
        <p:grpSp>
          <p:nvGrpSpPr>
            <p:cNvPr id="39" name="Group 22"/>
            <p:cNvGrpSpPr/>
            <p:nvPr/>
          </p:nvGrpSpPr>
          <p:grpSpPr>
            <a:xfrm>
              <a:off x="6030720" y="4436533"/>
              <a:ext cx="2583688" cy="2049949"/>
              <a:chOff x="1549400" y="4021667"/>
              <a:chExt cx="2336800" cy="2379133"/>
            </a:xfrm>
          </p:grpSpPr>
          <p:sp>
            <p:nvSpPr>
              <p:cNvPr id="41" name="Freeform 40"/>
              <p:cNvSpPr/>
              <p:nvPr/>
            </p:nvSpPr>
            <p:spPr>
              <a:xfrm>
                <a:off x="2159000" y="4021667"/>
                <a:ext cx="1727200" cy="1413933"/>
              </a:xfrm>
              <a:custGeom>
                <a:avLst/>
                <a:gdLst>
                  <a:gd name="connsiteX0" fmla="*/ 1727200 w 1727200"/>
                  <a:gd name="connsiteY0" fmla="*/ 0 h 1413933"/>
                  <a:gd name="connsiteX1" fmla="*/ 1667933 w 1727200"/>
                  <a:gd name="connsiteY1" fmla="*/ 29633 h 1413933"/>
                  <a:gd name="connsiteX2" fmla="*/ 1604433 w 1727200"/>
                  <a:gd name="connsiteY2" fmla="*/ 97366 h 1413933"/>
                  <a:gd name="connsiteX3" fmla="*/ 1524000 w 1727200"/>
                  <a:gd name="connsiteY3" fmla="*/ 203200 h 1413933"/>
                  <a:gd name="connsiteX4" fmla="*/ 1405467 w 1727200"/>
                  <a:gd name="connsiteY4" fmla="*/ 266700 h 1413933"/>
                  <a:gd name="connsiteX5" fmla="*/ 1286933 w 1727200"/>
                  <a:gd name="connsiteY5" fmla="*/ 355600 h 1413933"/>
                  <a:gd name="connsiteX6" fmla="*/ 1227667 w 1727200"/>
                  <a:gd name="connsiteY6" fmla="*/ 389466 h 1413933"/>
                  <a:gd name="connsiteX7" fmla="*/ 1143000 w 1727200"/>
                  <a:gd name="connsiteY7" fmla="*/ 410633 h 1413933"/>
                  <a:gd name="connsiteX8" fmla="*/ 1079500 w 1727200"/>
                  <a:gd name="connsiteY8" fmla="*/ 427566 h 1413933"/>
                  <a:gd name="connsiteX9" fmla="*/ 1007533 w 1727200"/>
                  <a:gd name="connsiteY9" fmla="*/ 427566 h 1413933"/>
                  <a:gd name="connsiteX10" fmla="*/ 931333 w 1727200"/>
                  <a:gd name="connsiteY10" fmla="*/ 381000 h 1413933"/>
                  <a:gd name="connsiteX11" fmla="*/ 859367 w 1727200"/>
                  <a:gd name="connsiteY11" fmla="*/ 342900 h 1413933"/>
                  <a:gd name="connsiteX12" fmla="*/ 749300 w 1727200"/>
                  <a:gd name="connsiteY12" fmla="*/ 283633 h 1413933"/>
                  <a:gd name="connsiteX13" fmla="*/ 668867 w 1727200"/>
                  <a:gd name="connsiteY13" fmla="*/ 224366 h 1413933"/>
                  <a:gd name="connsiteX14" fmla="*/ 588433 w 1727200"/>
                  <a:gd name="connsiteY14" fmla="*/ 156633 h 1413933"/>
                  <a:gd name="connsiteX15" fmla="*/ 554567 w 1727200"/>
                  <a:gd name="connsiteY15" fmla="*/ 131233 h 1413933"/>
                  <a:gd name="connsiteX16" fmla="*/ 495300 w 1727200"/>
                  <a:gd name="connsiteY16" fmla="*/ 114300 h 1413933"/>
                  <a:gd name="connsiteX17" fmla="*/ 419100 w 1727200"/>
                  <a:gd name="connsiteY17" fmla="*/ 139700 h 1413933"/>
                  <a:gd name="connsiteX18" fmla="*/ 364067 w 1727200"/>
                  <a:gd name="connsiteY18" fmla="*/ 169333 h 1413933"/>
                  <a:gd name="connsiteX19" fmla="*/ 300567 w 1727200"/>
                  <a:gd name="connsiteY19" fmla="*/ 245533 h 1413933"/>
                  <a:gd name="connsiteX20" fmla="*/ 207433 w 1727200"/>
                  <a:gd name="connsiteY20" fmla="*/ 376766 h 1413933"/>
                  <a:gd name="connsiteX21" fmla="*/ 139700 w 1727200"/>
                  <a:gd name="connsiteY21" fmla="*/ 469900 h 1413933"/>
                  <a:gd name="connsiteX22" fmla="*/ 71967 w 1727200"/>
                  <a:gd name="connsiteY22" fmla="*/ 575733 h 1413933"/>
                  <a:gd name="connsiteX23" fmla="*/ 21167 w 1727200"/>
                  <a:gd name="connsiteY23" fmla="*/ 681566 h 1413933"/>
                  <a:gd name="connsiteX24" fmla="*/ 0 w 1727200"/>
                  <a:gd name="connsiteY24" fmla="*/ 757766 h 1413933"/>
                  <a:gd name="connsiteX25" fmla="*/ 8467 w 1727200"/>
                  <a:gd name="connsiteY25" fmla="*/ 825500 h 1413933"/>
                  <a:gd name="connsiteX26" fmla="*/ 42333 w 1727200"/>
                  <a:gd name="connsiteY26" fmla="*/ 935566 h 1413933"/>
                  <a:gd name="connsiteX27" fmla="*/ 97367 w 1727200"/>
                  <a:gd name="connsiteY27" fmla="*/ 1066800 h 1413933"/>
                  <a:gd name="connsiteX28" fmla="*/ 160867 w 1727200"/>
                  <a:gd name="connsiteY28" fmla="*/ 1172633 h 1413933"/>
                  <a:gd name="connsiteX29" fmla="*/ 215900 w 1727200"/>
                  <a:gd name="connsiteY29" fmla="*/ 1274233 h 1413933"/>
                  <a:gd name="connsiteX30" fmla="*/ 300567 w 1727200"/>
                  <a:gd name="connsiteY30" fmla="*/ 1350433 h 1413933"/>
                  <a:gd name="connsiteX31" fmla="*/ 414867 w 1727200"/>
                  <a:gd name="connsiteY31" fmla="*/ 1409700 h 1413933"/>
                  <a:gd name="connsiteX32" fmla="*/ 491067 w 1727200"/>
                  <a:gd name="connsiteY32" fmla="*/ 1392766 h 1413933"/>
                  <a:gd name="connsiteX33" fmla="*/ 567267 w 1727200"/>
                  <a:gd name="connsiteY33" fmla="*/ 1413933 h 1413933"/>
                  <a:gd name="connsiteX34" fmla="*/ 728133 w 1727200"/>
                  <a:gd name="connsiteY34" fmla="*/ 1375833 h 1413933"/>
                  <a:gd name="connsiteX35" fmla="*/ 842433 w 1727200"/>
                  <a:gd name="connsiteY35" fmla="*/ 1308100 h 1413933"/>
                  <a:gd name="connsiteX36" fmla="*/ 927100 w 1727200"/>
                  <a:gd name="connsiteY36" fmla="*/ 1346200 h 1413933"/>
                  <a:gd name="connsiteX37" fmla="*/ 994833 w 1727200"/>
                  <a:gd name="connsiteY37" fmla="*/ 1337733 h 1413933"/>
                  <a:gd name="connsiteX38" fmla="*/ 1062567 w 1727200"/>
                  <a:gd name="connsiteY38" fmla="*/ 1270000 h 1413933"/>
                  <a:gd name="connsiteX39" fmla="*/ 1087967 w 1727200"/>
                  <a:gd name="connsiteY39" fmla="*/ 1219200 h 1413933"/>
                  <a:gd name="connsiteX40" fmla="*/ 1024467 w 1727200"/>
                  <a:gd name="connsiteY40" fmla="*/ 1168400 h 1413933"/>
                  <a:gd name="connsiteX41" fmla="*/ 960967 w 1727200"/>
                  <a:gd name="connsiteY41" fmla="*/ 1100666 h 1413933"/>
                  <a:gd name="connsiteX42" fmla="*/ 948267 w 1727200"/>
                  <a:gd name="connsiteY42" fmla="*/ 1045633 h 1413933"/>
                  <a:gd name="connsiteX43" fmla="*/ 969433 w 1727200"/>
                  <a:gd name="connsiteY43" fmla="*/ 990600 h 1413933"/>
                  <a:gd name="connsiteX44" fmla="*/ 1037167 w 1727200"/>
                  <a:gd name="connsiteY44" fmla="*/ 948266 h 1413933"/>
                  <a:gd name="connsiteX45" fmla="*/ 1117600 w 1727200"/>
                  <a:gd name="connsiteY45" fmla="*/ 944033 h 1413933"/>
                  <a:gd name="connsiteX46" fmla="*/ 1193800 w 1727200"/>
                  <a:gd name="connsiteY46" fmla="*/ 944033 h 141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27200" h="1413933">
                    <a:moveTo>
                      <a:pt x="1727200" y="0"/>
                    </a:moveTo>
                    <a:lnTo>
                      <a:pt x="1667933" y="29633"/>
                    </a:lnTo>
                    <a:lnTo>
                      <a:pt x="1604433" y="97366"/>
                    </a:lnTo>
                    <a:cubicBezTo>
                      <a:pt x="1523124" y="200073"/>
                      <a:pt x="1524000" y="155771"/>
                      <a:pt x="1524000" y="203200"/>
                    </a:cubicBezTo>
                    <a:lnTo>
                      <a:pt x="1405467" y="266700"/>
                    </a:lnTo>
                    <a:lnTo>
                      <a:pt x="1286933" y="355600"/>
                    </a:lnTo>
                    <a:lnTo>
                      <a:pt x="1227667" y="389466"/>
                    </a:lnTo>
                    <a:lnTo>
                      <a:pt x="1143000" y="410633"/>
                    </a:lnTo>
                    <a:lnTo>
                      <a:pt x="1079500" y="427566"/>
                    </a:lnTo>
                    <a:lnTo>
                      <a:pt x="1007533" y="427566"/>
                    </a:lnTo>
                    <a:lnTo>
                      <a:pt x="931333" y="381000"/>
                    </a:lnTo>
                    <a:lnTo>
                      <a:pt x="859367" y="342900"/>
                    </a:lnTo>
                    <a:lnTo>
                      <a:pt x="749300" y="283633"/>
                    </a:lnTo>
                    <a:lnTo>
                      <a:pt x="668867" y="224366"/>
                    </a:lnTo>
                    <a:lnTo>
                      <a:pt x="588433" y="156633"/>
                    </a:lnTo>
                    <a:lnTo>
                      <a:pt x="554567" y="131233"/>
                    </a:lnTo>
                    <a:lnTo>
                      <a:pt x="495300" y="114300"/>
                    </a:lnTo>
                    <a:lnTo>
                      <a:pt x="419100" y="139700"/>
                    </a:lnTo>
                    <a:lnTo>
                      <a:pt x="364067" y="169333"/>
                    </a:lnTo>
                    <a:lnTo>
                      <a:pt x="300567" y="245533"/>
                    </a:lnTo>
                    <a:lnTo>
                      <a:pt x="207433" y="376766"/>
                    </a:lnTo>
                    <a:lnTo>
                      <a:pt x="139700" y="469900"/>
                    </a:lnTo>
                    <a:lnTo>
                      <a:pt x="71967" y="575733"/>
                    </a:lnTo>
                    <a:lnTo>
                      <a:pt x="21167" y="681566"/>
                    </a:lnTo>
                    <a:lnTo>
                      <a:pt x="0" y="757766"/>
                    </a:lnTo>
                    <a:lnTo>
                      <a:pt x="8467" y="825500"/>
                    </a:lnTo>
                    <a:lnTo>
                      <a:pt x="42333" y="935566"/>
                    </a:lnTo>
                    <a:lnTo>
                      <a:pt x="97367" y="1066800"/>
                    </a:lnTo>
                    <a:lnTo>
                      <a:pt x="160867" y="1172633"/>
                    </a:lnTo>
                    <a:lnTo>
                      <a:pt x="215900" y="1274233"/>
                    </a:lnTo>
                    <a:lnTo>
                      <a:pt x="300567" y="1350433"/>
                    </a:lnTo>
                    <a:lnTo>
                      <a:pt x="414867" y="1409700"/>
                    </a:lnTo>
                    <a:lnTo>
                      <a:pt x="491067" y="1392766"/>
                    </a:lnTo>
                    <a:lnTo>
                      <a:pt x="567267" y="1413933"/>
                    </a:lnTo>
                    <a:lnTo>
                      <a:pt x="728133" y="1375833"/>
                    </a:lnTo>
                    <a:lnTo>
                      <a:pt x="842433" y="1308100"/>
                    </a:lnTo>
                    <a:lnTo>
                      <a:pt x="927100" y="1346200"/>
                    </a:lnTo>
                    <a:lnTo>
                      <a:pt x="994833" y="1337733"/>
                    </a:lnTo>
                    <a:cubicBezTo>
                      <a:pt x="1063596" y="1273268"/>
                      <a:pt x="1062567" y="1305181"/>
                      <a:pt x="1062567" y="1270000"/>
                    </a:cubicBezTo>
                    <a:lnTo>
                      <a:pt x="1087967" y="1219200"/>
                    </a:lnTo>
                    <a:cubicBezTo>
                      <a:pt x="1027629" y="1167482"/>
                      <a:pt x="1054720" y="1168400"/>
                      <a:pt x="1024467" y="1168400"/>
                    </a:cubicBezTo>
                    <a:lnTo>
                      <a:pt x="960967" y="1100666"/>
                    </a:lnTo>
                    <a:lnTo>
                      <a:pt x="948267" y="1045633"/>
                    </a:lnTo>
                    <a:lnTo>
                      <a:pt x="969433" y="990600"/>
                    </a:lnTo>
                    <a:lnTo>
                      <a:pt x="1037167" y="948266"/>
                    </a:lnTo>
                    <a:lnTo>
                      <a:pt x="1117600" y="944033"/>
                    </a:lnTo>
                    <a:lnTo>
                      <a:pt x="1193800" y="944033"/>
                    </a:ln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1549400" y="5063067"/>
                <a:ext cx="1828800" cy="1337733"/>
              </a:xfrm>
              <a:custGeom>
                <a:avLst/>
                <a:gdLst>
                  <a:gd name="connsiteX0" fmla="*/ 1828800 w 1828800"/>
                  <a:gd name="connsiteY0" fmla="*/ 381000 h 1337733"/>
                  <a:gd name="connsiteX1" fmla="*/ 1773767 w 1828800"/>
                  <a:gd name="connsiteY1" fmla="*/ 499533 h 1337733"/>
                  <a:gd name="connsiteX2" fmla="*/ 1667933 w 1828800"/>
                  <a:gd name="connsiteY2" fmla="*/ 554566 h 1337733"/>
                  <a:gd name="connsiteX3" fmla="*/ 1574800 w 1828800"/>
                  <a:gd name="connsiteY3" fmla="*/ 558800 h 1337733"/>
                  <a:gd name="connsiteX4" fmla="*/ 1477433 w 1828800"/>
                  <a:gd name="connsiteY4" fmla="*/ 533400 h 1337733"/>
                  <a:gd name="connsiteX5" fmla="*/ 1375833 w 1828800"/>
                  <a:gd name="connsiteY5" fmla="*/ 520700 h 1337733"/>
                  <a:gd name="connsiteX6" fmla="*/ 1312333 w 1828800"/>
                  <a:gd name="connsiteY6" fmla="*/ 469900 h 1337733"/>
                  <a:gd name="connsiteX7" fmla="*/ 1257300 w 1828800"/>
                  <a:gd name="connsiteY7" fmla="*/ 491066 h 1337733"/>
                  <a:gd name="connsiteX8" fmla="*/ 1231900 w 1828800"/>
                  <a:gd name="connsiteY8" fmla="*/ 571500 h 1337733"/>
                  <a:gd name="connsiteX9" fmla="*/ 1164167 w 1828800"/>
                  <a:gd name="connsiteY9" fmla="*/ 596900 h 1337733"/>
                  <a:gd name="connsiteX10" fmla="*/ 1096433 w 1828800"/>
                  <a:gd name="connsiteY10" fmla="*/ 579966 h 1337733"/>
                  <a:gd name="connsiteX11" fmla="*/ 1037167 w 1828800"/>
                  <a:gd name="connsiteY11" fmla="*/ 592666 h 1337733"/>
                  <a:gd name="connsiteX12" fmla="*/ 944033 w 1828800"/>
                  <a:gd name="connsiteY12" fmla="*/ 529166 h 1337733"/>
                  <a:gd name="connsiteX13" fmla="*/ 812800 w 1828800"/>
                  <a:gd name="connsiteY13" fmla="*/ 524933 h 1337733"/>
                  <a:gd name="connsiteX14" fmla="*/ 702733 w 1828800"/>
                  <a:gd name="connsiteY14" fmla="*/ 474133 h 1337733"/>
                  <a:gd name="connsiteX15" fmla="*/ 630767 w 1828800"/>
                  <a:gd name="connsiteY15" fmla="*/ 342900 h 1337733"/>
                  <a:gd name="connsiteX16" fmla="*/ 571500 w 1828800"/>
                  <a:gd name="connsiteY16" fmla="*/ 262466 h 1337733"/>
                  <a:gd name="connsiteX17" fmla="*/ 537633 w 1828800"/>
                  <a:gd name="connsiteY17" fmla="*/ 194733 h 1337733"/>
                  <a:gd name="connsiteX18" fmla="*/ 440267 w 1828800"/>
                  <a:gd name="connsiteY18" fmla="*/ 84666 h 1337733"/>
                  <a:gd name="connsiteX19" fmla="*/ 376767 w 1828800"/>
                  <a:gd name="connsiteY19" fmla="*/ 8466 h 1337733"/>
                  <a:gd name="connsiteX20" fmla="*/ 317500 w 1828800"/>
                  <a:gd name="connsiteY20" fmla="*/ 0 h 1337733"/>
                  <a:gd name="connsiteX21" fmla="*/ 232833 w 1828800"/>
                  <a:gd name="connsiteY21" fmla="*/ 46566 h 1337733"/>
                  <a:gd name="connsiteX22" fmla="*/ 156633 w 1828800"/>
                  <a:gd name="connsiteY22" fmla="*/ 12700 h 1337733"/>
                  <a:gd name="connsiteX23" fmla="*/ 97367 w 1828800"/>
                  <a:gd name="connsiteY23" fmla="*/ 63500 h 1337733"/>
                  <a:gd name="connsiteX24" fmla="*/ 16933 w 1828800"/>
                  <a:gd name="connsiteY24" fmla="*/ 101600 h 1337733"/>
                  <a:gd name="connsiteX25" fmla="*/ 0 w 1828800"/>
                  <a:gd name="connsiteY25" fmla="*/ 173566 h 1337733"/>
                  <a:gd name="connsiteX26" fmla="*/ 38100 w 1828800"/>
                  <a:gd name="connsiteY26" fmla="*/ 266700 h 1337733"/>
                  <a:gd name="connsiteX27" fmla="*/ 0 w 1828800"/>
                  <a:gd name="connsiteY27" fmla="*/ 406400 h 1337733"/>
                  <a:gd name="connsiteX28" fmla="*/ 50800 w 1828800"/>
                  <a:gd name="connsiteY28" fmla="*/ 491066 h 1337733"/>
                  <a:gd name="connsiteX29" fmla="*/ 118533 w 1828800"/>
                  <a:gd name="connsiteY29" fmla="*/ 550333 h 1337733"/>
                  <a:gd name="connsiteX30" fmla="*/ 262467 w 1828800"/>
                  <a:gd name="connsiteY30" fmla="*/ 618066 h 1337733"/>
                  <a:gd name="connsiteX31" fmla="*/ 304800 w 1828800"/>
                  <a:gd name="connsiteY31" fmla="*/ 706966 h 1337733"/>
                  <a:gd name="connsiteX32" fmla="*/ 325967 w 1828800"/>
                  <a:gd name="connsiteY32" fmla="*/ 804333 h 1337733"/>
                  <a:gd name="connsiteX33" fmla="*/ 355600 w 1828800"/>
                  <a:gd name="connsiteY33" fmla="*/ 893233 h 1337733"/>
                  <a:gd name="connsiteX34" fmla="*/ 402167 w 1828800"/>
                  <a:gd name="connsiteY34" fmla="*/ 956733 h 1337733"/>
                  <a:gd name="connsiteX35" fmla="*/ 381000 w 1828800"/>
                  <a:gd name="connsiteY35" fmla="*/ 977900 h 1337733"/>
                  <a:gd name="connsiteX36" fmla="*/ 317500 w 1828800"/>
                  <a:gd name="connsiteY36" fmla="*/ 986366 h 1337733"/>
                  <a:gd name="connsiteX37" fmla="*/ 245533 w 1828800"/>
                  <a:gd name="connsiteY37" fmla="*/ 1016000 h 1337733"/>
                  <a:gd name="connsiteX38" fmla="*/ 173567 w 1828800"/>
                  <a:gd name="connsiteY38" fmla="*/ 1032933 h 1337733"/>
                  <a:gd name="connsiteX39" fmla="*/ 135467 w 1828800"/>
                  <a:gd name="connsiteY39" fmla="*/ 1075266 h 1337733"/>
                  <a:gd name="connsiteX40" fmla="*/ 152400 w 1828800"/>
                  <a:gd name="connsiteY40" fmla="*/ 1126066 h 1337733"/>
                  <a:gd name="connsiteX41" fmla="*/ 232833 w 1828800"/>
                  <a:gd name="connsiteY41" fmla="*/ 1071033 h 1337733"/>
                  <a:gd name="connsiteX42" fmla="*/ 317500 w 1828800"/>
                  <a:gd name="connsiteY42" fmla="*/ 1058333 h 1337733"/>
                  <a:gd name="connsiteX43" fmla="*/ 355600 w 1828800"/>
                  <a:gd name="connsiteY43" fmla="*/ 1113366 h 1337733"/>
                  <a:gd name="connsiteX44" fmla="*/ 309033 w 1828800"/>
                  <a:gd name="connsiteY44" fmla="*/ 1202266 h 1337733"/>
                  <a:gd name="connsiteX45" fmla="*/ 237067 w 1828800"/>
                  <a:gd name="connsiteY45" fmla="*/ 1257300 h 1337733"/>
                  <a:gd name="connsiteX46" fmla="*/ 241300 w 1828800"/>
                  <a:gd name="connsiteY46" fmla="*/ 1337733 h 133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828800" h="1337733">
                    <a:moveTo>
                      <a:pt x="1828800" y="381000"/>
                    </a:moveTo>
                    <a:lnTo>
                      <a:pt x="1773767" y="499533"/>
                    </a:lnTo>
                    <a:lnTo>
                      <a:pt x="1667933" y="554566"/>
                    </a:lnTo>
                    <a:lnTo>
                      <a:pt x="1574800" y="558800"/>
                    </a:lnTo>
                    <a:lnTo>
                      <a:pt x="1477433" y="533400"/>
                    </a:lnTo>
                    <a:lnTo>
                      <a:pt x="1375833" y="520700"/>
                    </a:lnTo>
                    <a:lnTo>
                      <a:pt x="1312333" y="469900"/>
                    </a:lnTo>
                    <a:lnTo>
                      <a:pt x="1257300" y="491066"/>
                    </a:lnTo>
                    <a:lnTo>
                      <a:pt x="1231900" y="571500"/>
                    </a:lnTo>
                    <a:lnTo>
                      <a:pt x="1164167" y="596900"/>
                    </a:lnTo>
                    <a:lnTo>
                      <a:pt x="1096433" y="579966"/>
                    </a:lnTo>
                    <a:lnTo>
                      <a:pt x="1037167" y="592666"/>
                    </a:lnTo>
                    <a:lnTo>
                      <a:pt x="944033" y="529166"/>
                    </a:lnTo>
                    <a:lnTo>
                      <a:pt x="812800" y="524933"/>
                    </a:lnTo>
                    <a:lnTo>
                      <a:pt x="702733" y="474133"/>
                    </a:lnTo>
                    <a:lnTo>
                      <a:pt x="630767" y="342900"/>
                    </a:lnTo>
                    <a:lnTo>
                      <a:pt x="571500" y="262466"/>
                    </a:lnTo>
                    <a:lnTo>
                      <a:pt x="537633" y="194733"/>
                    </a:lnTo>
                    <a:lnTo>
                      <a:pt x="440267" y="84666"/>
                    </a:lnTo>
                    <a:lnTo>
                      <a:pt x="376767" y="8466"/>
                    </a:lnTo>
                    <a:lnTo>
                      <a:pt x="317500" y="0"/>
                    </a:lnTo>
                    <a:lnTo>
                      <a:pt x="232833" y="46566"/>
                    </a:lnTo>
                    <a:lnTo>
                      <a:pt x="156633" y="12700"/>
                    </a:lnTo>
                    <a:lnTo>
                      <a:pt x="97367" y="63500"/>
                    </a:lnTo>
                    <a:lnTo>
                      <a:pt x="16933" y="101600"/>
                    </a:lnTo>
                    <a:lnTo>
                      <a:pt x="0" y="173566"/>
                    </a:lnTo>
                    <a:lnTo>
                      <a:pt x="38100" y="266700"/>
                    </a:lnTo>
                    <a:lnTo>
                      <a:pt x="0" y="406400"/>
                    </a:lnTo>
                    <a:lnTo>
                      <a:pt x="50800" y="491066"/>
                    </a:lnTo>
                    <a:lnTo>
                      <a:pt x="118533" y="550333"/>
                    </a:lnTo>
                    <a:lnTo>
                      <a:pt x="262467" y="618066"/>
                    </a:lnTo>
                    <a:lnTo>
                      <a:pt x="304800" y="706966"/>
                    </a:lnTo>
                    <a:lnTo>
                      <a:pt x="325967" y="804333"/>
                    </a:lnTo>
                    <a:lnTo>
                      <a:pt x="355600" y="893233"/>
                    </a:lnTo>
                    <a:lnTo>
                      <a:pt x="402167" y="956733"/>
                    </a:lnTo>
                    <a:lnTo>
                      <a:pt x="381000" y="977900"/>
                    </a:lnTo>
                    <a:lnTo>
                      <a:pt x="317500" y="986366"/>
                    </a:lnTo>
                    <a:lnTo>
                      <a:pt x="245533" y="1016000"/>
                    </a:lnTo>
                    <a:lnTo>
                      <a:pt x="173567" y="1032933"/>
                    </a:lnTo>
                    <a:lnTo>
                      <a:pt x="135467" y="1075266"/>
                    </a:lnTo>
                    <a:lnTo>
                      <a:pt x="152400" y="1126066"/>
                    </a:lnTo>
                    <a:lnTo>
                      <a:pt x="232833" y="1071033"/>
                    </a:lnTo>
                    <a:lnTo>
                      <a:pt x="317500" y="1058333"/>
                    </a:lnTo>
                    <a:lnTo>
                      <a:pt x="355600" y="1113366"/>
                    </a:lnTo>
                    <a:lnTo>
                      <a:pt x="309033" y="1202266"/>
                    </a:lnTo>
                    <a:lnTo>
                      <a:pt x="237067" y="1257300"/>
                    </a:lnTo>
                    <a:lnTo>
                      <a:pt x="241300" y="1337733"/>
                    </a:ln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22"/>
            <p:cNvGrpSpPr/>
            <p:nvPr/>
          </p:nvGrpSpPr>
          <p:grpSpPr>
            <a:xfrm>
              <a:off x="4957231" y="-12700"/>
              <a:ext cx="3556508" cy="3511550"/>
              <a:chOff x="1549400" y="4021667"/>
              <a:chExt cx="2336800" cy="2379133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2159000" y="4021667"/>
                <a:ext cx="1727200" cy="1413933"/>
              </a:xfrm>
              <a:custGeom>
                <a:avLst/>
                <a:gdLst>
                  <a:gd name="connsiteX0" fmla="*/ 1727200 w 1727200"/>
                  <a:gd name="connsiteY0" fmla="*/ 0 h 1413933"/>
                  <a:gd name="connsiteX1" fmla="*/ 1667933 w 1727200"/>
                  <a:gd name="connsiteY1" fmla="*/ 29633 h 1413933"/>
                  <a:gd name="connsiteX2" fmla="*/ 1604433 w 1727200"/>
                  <a:gd name="connsiteY2" fmla="*/ 97366 h 1413933"/>
                  <a:gd name="connsiteX3" fmla="*/ 1524000 w 1727200"/>
                  <a:gd name="connsiteY3" fmla="*/ 203200 h 1413933"/>
                  <a:gd name="connsiteX4" fmla="*/ 1405467 w 1727200"/>
                  <a:gd name="connsiteY4" fmla="*/ 266700 h 1413933"/>
                  <a:gd name="connsiteX5" fmla="*/ 1286933 w 1727200"/>
                  <a:gd name="connsiteY5" fmla="*/ 355600 h 1413933"/>
                  <a:gd name="connsiteX6" fmla="*/ 1227667 w 1727200"/>
                  <a:gd name="connsiteY6" fmla="*/ 389466 h 1413933"/>
                  <a:gd name="connsiteX7" fmla="*/ 1143000 w 1727200"/>
                  <a:gd name="connsiteY7" fmla="*/ 410633 h 1413933"/>
                  <a:gd name="connsiteX8" fmla="*/ 1079500 w 1727200"/>
                  <a:gd name="connsiteY8" fmla="*/ 427566 h 1413933"/>
                  <a:gd name="connsiteX9" fmla="*/ 1007533 w 1727200"/>
                  <a:gd name="connsiteY9" fmla="*/ 427566 h 1413933"/>
                  <a:gd name="connsiteX10" fmla="*/ 931333 w 1727200"/>
                  <a:gd name="connsiteY10" fmla="*/ 381000 h 1413933"/>
                  <a:gd name="connsiteX11" fmla="*/ 859367 w 1727200"/>
                  <a:gd name="connsiteY11" fmla="*/ 342900 h 1413933"/>
                  <a:gd name="connsiteX12" fmla="*/ 749300 w 1727200"/>
                  <a:gd name="connsiteY12" fmla="*/ 283633 h 1413933"/>
                  <a:gd name="connsiteX13" fmla="*/ 668867 w 1727200"/>
                  <a:gd name="connsiteY13" fmla="*/ 224366 h 1413933"/>
                  <a:gd name="connsiteX14" fmla="*/ 588433 w 1727200"/>
                  <a:gd name="connsiteY14" fmla="*/ 156633 h 1413933"/>
                  <a:gd name="connsiteX15" fmla="*/ 554567 w 1727200"/>
                  <a:gd name="connsiteY15" fmla="*/ 131233 h 1413933"/>
                  <a:gd name="connsiteX16" fmla="*/ 495300 w 1727200"/>
                  <a:gd name="connsiteY16" fmla="*/ 114300 h 1413933"/>
                  <a:gd name="connsiteX17" fmla="*/ 419100 w 1727200"/>
                  <a:gd name="connsiteY17" fmla="*/ 139700 h 1413933"/>
                  <a:gd name="connsiteX18" fmla="*/ 364067 w 1727200"/>
                  <a:gd name="connsiteY18" fmla="*/ 169333 h 1413933"/>
                  <a:gd name="connsiteX19" fmla="*/ 300567 w 1727200"/>
                  <a:gd name="connsiteY19" fmla="*/ 245533 h 1413933"/>
                  <a:gd name="connsiteX20" fmla="*/ 207433 w 1727200"/>
                  <a:gd name="connsiteY20" fmla="*/ 376766 h 1413933"/>
                  <a:gd name="connsiteX21" fmla="*/ 139700 w 1727200"/>
                  <a:gd name="connsiteY21" fmla="*/ 469900 h 1413933"/>
                  <a:gd name="connsiteX22" fmla="*/ 71967 w 1727200"/>
                  <a:gd name="connsiteY22" fmla="*/ 575733 h 1413933"/>
                  <a:gd name="connsiteX23" fmla="*/ 21167 w 1727200"/>
                  <a:gd name="connsiteY23" fmla="*/ 681566 h 1413933"/>
                  <a:gd name="connsiteX24" fmla="*/ 0 w 1727200"/>
                  <a:gd name="connsiteY24" fmla="*/ 757766 h 1413933"/>
                  <a:gd name="connsiteX25" fmla="*/ 8467 w 1727200"/>
                  <a:gd name="connsiteY25" fmla="*/ 825500 h 1413933"/>
                  <a:gd name="connsiteX26" fmla="*/ 42333 w 1727200"/>
                  <a:gd name="connsiteY26" fmla="*/ 935566 h 1413933"/>
                  <a:gd name="connsiteX27" fmla="*/ 97367 w 1727200"/>
                  <a:gd name="connsiteY27" fmla="*/ 1066800 h 1413933"/>
                  <a:gd name="connsiteX28" fmla="*/ 160867 w 1727200"/>
                  <a:gd name="connsiteY28" fmla="*/ 1172633 h 1413933"/>
                  <a:gd name="connsiteX29" fmla="*/ 215900 w 1727200"/>
                  <a:gd name="connsiteY29" fmla="*/ 1274233 h 1413933"/>
                  <a:gd name="connsiteX30" fmla="*/ 300567 w 1727200"/>
                  <a:gd name="connsiteY30" fmla="*/ 1350433 h 1413933"/>
                  <a:gd name="connsiteX31" fmla="*/ 414867 w 1727200"/>
                  <a:gd name="connsiteY31" fmla="*/ 1409700 h 1413933"/>
                  <a:gd name="connsiteX32" fmla="*/ 491067 w 1727200"/>
                  <a:gd name="connsiteY32" fmla="*/ 1392766 h 1413933"/>
                  <a:gd name="connsiteX33" fmla="*/ 567267 w 1727200"/>
                  <a:gd name="connsiteY33" fmla="*/ 1413933 h 1413933"/>
                  <a:gd name="connsiteX34" fmla="*/ 728133 w 1727200"/>
                  <a:gd name="connsiteY34" fmla="*/ 1375833 h 1413933"/>
                  <a:gd name="connsiteX35" fmla="*/ 842433 w 1727200"/>
                  <a:gd name="connsiteY35" fmla="*/ 1308100 h 1413933"/>
                  <a:gd name="connsiteX36" fmla="*/ 927100 w 1727200"/>
                  <a:gd name="connsiteY36" fmla="*/ 1346200 h 1413933"/>
                  <a:gd name="connsiteX37" fmla="*/ 994833 w 1727200"/>
                  <a:gd name="connsiteY37" fmla="*/ 1337733 h 1413933"/>
                  <a:gd name="connsiteX38" fmla="*/ 1062567 w 1727200"/>
                  <a:gd name="connsiteY38" fmla="*/ 1270000 h 1413933"/>
                  <a:gd name="connsiteX39" fmla="*/ 1087967 w 1727200"/>
                  <a:gd name="connsiteY39" fmla="*/ 1219200 h 1413933"/>
                  <a:gd name="connsiteX40" fmla="*/ 1024467 w 1727200"/>
                  <a:gd name="connsiteY40" fmla="*/ 1168400 h 1413933"/>
                  <a:gd name="connsiteX41" fmla="*/ 960967 w 1727200"/>
                  <a:gd name="connsiteY41" fmla="*/ 1100666 h 1413933"/>
                  <a:gd name="connsiteX42" fmla="*/ 948267 w 1727200"/>
                  <a:gd name="connsiteY42" fmla="*/ 1045633 h 1413933"/>
                  <a:gd name="connsiteX43" fmla="*/ 969433 w 1727200"/>
                  <a:gd name="connsiteY43" fmla="*/ 990600 h 1413933"/>
                  <a:gd name="connsiteX44" fmla="*/ 1037167 w 1727200"/>
                  <a:gd name="connsiteY44" fmla="*/ 948266 h 1413933"/>
                  <a:gd name="connsiteX45" fmla="*/ 1117600 w 1727200"/>
                  <a:gd name="connsiteY45" fmla="*/ 944033 h 1413933"/>
                  <a:gd name="connsiteX46" fmla="*/ 1193800 w 1727200"/>
                  <a:gd name="connsiteY46" fmla="*/ 944033 h 1413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27200" h="1413933">
                    <a:moveTo>
                      <a:pt x="1727200" y="0"/>
                    </a:moveTo>
                    <a:lnTo>
                      <a:pt x="1667933" y="29633"/>
                    </a:lnTo>
                    <a:lnTo>
                      <a:pt x="1604433" y="97366"/>
                    </a:lnTo>
                    <a:cubicBezTo>
                      <a:pt x="1523124" y="200073"/>
                      <a:pt x="1524000" y="155771"/>
                      <a:pt x="1524000" y="203200"/>
                    </a:cubicBezTo>
                    <a:lnTo>
                      <a:pt x="1405467" y="266700"/>
                    </a:lnTo>
                    <a:lnTo>
                      <a:pt x="1286933" y="355600"/>
                    </a:lnTo>
                    <a:lnTo>
                      <a:pt x="1227667" y="389466"/>
                    </a:lnTo>
                    <a:lnTo>
                      <a:pt x="1143000" y="410633"/>
                    </a:lnTo>
                    <a:lnTo>
                      <a:pt x="1079500" y="427566"/>
                    </a:lnTo>
                    <a:lnTo>
                      <a:pt x="1007533" y="427566"/>
                    </a:lnTo>
                    <a:lnTo>
                      <a:pt x="931333" y="381000"/>
                    </a:lnTo>
                    <a:lnTo>
                      <a:pt x="859367" y="342900"/>
                    </a:lnTo>
                    <a:lnTo>
                      <a:pt x="749300" y="283633"/>
                    </a:lnTo>
                    <a:lnTo>
                      <a:pt x="668867" y="224366"/>
                    </a:lnTo>
                    <a:lnTo>
                      <a:pt x="588433" y="156633"/>
                    </a:lnTo>
                    <a:lnTo>
                      <a:pt x="554567" y="131233"/>
                    </a:lnTo>
                    <a:lnTo>
                      <a:pt x="495300" y="114300"/>
                    </a:lnTo>
                    <a:lnTo>
                      <a:pt x="419100" y="139700"/>
                    </a:lnTo>
                    <a:lnTo>
                      <a:pt x="364067" y="169333"/>
                    </a:lnTo>
                    <a:lnTo>
                      <a:pt x="300567" y="245533"/>
                    </a:lnTo>
                    <a:lnTo>
                      <a:pt x="207433" y="376766"/>
                    </a:lnTo>
                    <a:lnTo>
                      <a:pt x="139700" y="469900"/>
                    </a:lnTo>
                    <a:lnTo>
                      <a:pt x="71967" y="575733"/>
                    </a:lnTo>
                    <a:lnTo>
                      <a:pt x="21167" y="681566"/>
                    </a:lnTo>
                    <a:lnTo>
                      <a:pt x="0" y="757766"/>
                    </a:lnTo>
                    <a:lnTo>
                      <a:pt x="8467" y="825500"/>
                    </a:lnTo>
                    <a:lnTo>
                      <a:pt x="42333" y="935566"/>
                    </a:lnTo>
                    <a:lnTo>
                      <a:pt x="97367" y="1066800"/>
                    </a:lnTo>
                    <a:lnTo>
                      <a:pt x="160867" y="1172633"/>
                    </a:lnTo>
                    <a:lnTo>
                      <a:pt x="215900" y="1274233"/>
                    </a:lnTo>
                    <a:lnTo>
                      <a:pt x="300567" y="1350433"/>
                    </a:lnTo>
                    <a:lnTo>
                      <a:pt x="414867" y="1409700"/>
                    </a:lnTo>
                    <a:lnTo>
                      <a:pt x="491067" y="1392766"/>
                    </a:lnTo>
                    <a:lnTo>
                      <a:pt x="567267" y="1413933"/>
                    </a:lnTo>
                    <a:lnTo>
                      <a:pt x="728133" y="1375833"/>
                    </a:lnTo>
                    <a:lnTo>
                      <a:pt x="842433" y="1308100"/>
                    </a:lnTo>
                    <a:lnTo>
                      <a:pt x="927100" y="1346200"/>
                    </a:lnTo>
                    <a:lnTo>
                      <a:pt x="994833" y="1337733"/>
                    </a:lnTo>
                    <a:cubicBezTo>
                      <a:pt x="1063596" y="1273268"/>
                      <a:pt x="1062567" y="1305181"/>
                      <a:pt x="1062567" y="1270000"/>
                    </a:cubicBezTo>
                    <a:lnTo>
                      <a:pt x="1087967" y="1219200"/>
                    </a:lnTo>
                    <a:cubicBezTo>
                      <a:pt x="1027629" y="1167482"/>
                      <a:pt x="1054720" y="1168400"/>
                      <a:pt x="1024467" y="1168400"/>
                    </a:cubicBezTo>
                    <a:lnTo>
                      <a:pt x="960967" y="1100666"/>
                    </a:lnTo>
                    <a:lnTo>
                      <a:pt x="948267" y="1045633"/>
                    </a:lnTo>
                    <a:lnTo>
                      <a:pt x="969433" y="990600"/>
                    </a:lnTo>
                    <a:lnTo>
                      <a:pt x="1037167" y="948266"/>
                    </a:lnTo>
                    <a:lnTo>
                      <a:pt x="1117600" y="944033"/>
                    </a:lnTo>
                    <a:lnTo>
                      <a:pt x="1193800" y="944033"/>
                    </a:ln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549400" y="5063067"/>
                <a:ext cx="1828800" cy="1337733"/>
              </a:xfrm>
              <a:custGeom>
                <a:avLst/>
                <a:gdLst>
                  <a:gd name="connsiteX0" fmla="*/ 1828800 w 1828800"/>
                  <a:gd name="connsiteY0" fmla="*/ 381000 h 1337733"/>
                  <a:gd name="connsiteX1" fmla="*/ 1773767 w 1828800"/>
                  <a:gd name="connsiteY1" fmla="*/ 499533 h 1337733"/>
                  <a:gd name="connsiteX2" fmla="*/ 1667933 w 1828800"/>
                  <a:gd name="connsiteY2" fmla="*/ 554566 h 1337733"/>
                  <a:gd name="connsiteX3" fmla="*/ 1574800 w 1828800"/>
                  <a:gd name="connsiteY3" fmla="*/ 558800 h 1337733"/>
                  <a:gd name="connsiteX4" fmla="*/ 1477433 w 1828800"/>
                  <a:gd name="connsiteY4" fmla="*/ 533400 h 1337733"/>
                  <a:gd name="connsiteX5" fmla="*/ 1375833 w 1828800"/>
                  <a:gd name="connsiteY5" fmla="*/ 520700 h 1337733"/>
                  <a:gd name="connsiteX6" fmla="*/ 1312333 w 1828800"/>
                  <a:gd name="connsiteY6" fmla="*/ 469900 h 1337733"/>
                  <a:gd name="connsiteX7" fmla="*/ 1257300 w 1828800"/>
                  <a:gd name="connsiteY7" fmla="*/ 491066 h 1337733"/>
                  <a:gd name="connsiteX8" fmla="*/ 1231900 w 1828800"/>
                  <a:gd name="connsiteY8" fmla="*/ 571500 h 1337733"/>
                  <a:gd name="connsiteX9" fmla="*/ 1164167 w 1828800"/>
                  <a:gd name="connsiteY9" fmla="*/ 596900 h 1337733"/>
                  <a:gd name="connsiteX10" fmla="*/ 1096433 w 1828800"/>
                  <a:gd name="connsiteY10" fmla="*/ 579966 h 1337733"/>
                  <a:gd name="connsiteX11" fmla="*/ 1037167 w 1828800"/>
                  <a:gd name="connsiteY11" fmla="*/ 592666 h 1337733"/>
                  <a:gd name="connsiteX12" fmla="*/ 944033 w 1828800"/>
                  <a:gd name="connsiteY12" fmla="*/ 529166 h 1337733"/>
                  <a:gd name="connsiteX13" fmla="*/ 812800 w 1828800"/>
                  <a:gd name="connsiteY13" fmla="*/ 524933 h 1337733"/>
                  <a:gd name="connsiteX14" fmla="*/ 702733 w 1828800"/>
                  <a:gd name="connsiteY14" fmla="*/ 474133 h 1337733"/>
                  <a:gd name="connsiteX15" fmla="*/ 630767 w 1828800"/>
                  <a:gd name="connsiteY15" fmla="*/ 342900 h 1337733"/>
                  <a:gd name="connsiteX16" fmla="*/ 571500 w 1828800"/>
                  <a:gd name="connsiteY16" fmla="*/ 262466 h 1337733"/>
                  <a:gd name="connsiteX17" fmla="*/ 537633 w 1828800"/>
                  <a:gd name="connsiteY17" fmla="*/ 194733 h 1337733"/>
                  <a:gd name="connsiteX18" fmla="*/ 440267 w 1828800"/>
                  <a:gd name="connsiteY18" fmla="*/ 84666 h 1337733"/>
                  <a:gd name="connsiteX19" fmla="*/ 376767 w 1828800"/>
                  <a:gd name="connsiteY19" fmla="*/ 8466 h 1337733"/>
                  <a:gd name="connsiteX20" fmla="*/ 317500 w 1828800"/>
                  <a:gd name="connsiteY20" fmla="*/ 0 h 1337733"/>
                  <a:gd name="connsiteX21" fmla="*/ 232833 w 1828800"/>
                  <a:gd name="connsiteY21" fmla="*/ 46566 h 1337733"/>
                  <a:gd name="connsiteX22" fmla="*/ 156633 w 1828800"/>
                  <a:gd name="connsiteY22" fmla="*/ 12700 h 1337733"/>
                  <a:gd name="connsiteX23" fmla="*/ 97367 w 1828800"/>
                  <a:gd name="connsiteY23" fmla="*/ 63500 h 1337733"/>
                  <a:gd name="connsiteX24" fmla="*/ 16933 w 1828800"/>
                  <a:gd name="connsiteY24" fmla="*/ 101600 h 1337733"/>
                  <a:gd name="connsiteX25" fmla="*/ 0 w 1828800"/>
                  <a:gd name="connsiteY25" fmla="*/ 173566 h 1337733"/>
                  <a:gd name="connsiteX26" fmla="*/ 38100 w 1828800"/>
                  <a:gd name="connsiteY26" fmla="*/ 266700 h 1337733"/>
                  <a:gd name="connsiteX27" fmla="*/ 0 w 1828800"/>
                  <a:gd name="connsiteY27" fmla="*/ 406400 h 1337733"/>
                  <a:gd name="connsiteX28" fmla="*/ 50800 w 1828800"/>
                  <a:gd name="connsiteY28" fmla="*/ 491066 h 1337733"/>
                  <a:gd name="connsiteX29" fmla="*/ 118533 w 1828800"/>
                  <a:gd name="connsiteY29" fmla="*/ 550333 h 1337733"/>
                  <a:gd name="connsiteX30" fmla="*/ 262467 w 1828800"/>
                  <a:gd name="connsiteY30" fmla="*/ 618066 h 1337733"/>
                  <a:gd name="connsiteX31" fmla="*/ 304800 w 1828800"/>
                  <a:gd name="connsiteY31" fmla="*/ 706966 h 1337733"/>
                  <a:gd name="connsiteX32" fmla="*/ 325967 w 1828800"/>
                  <a:gd name="connsiteY32" fmla="*/ 804333 h 1337733"/>
                  <a:gd name="connsiteX33" fmla="*/ 355600 w 1828800"/>
                  <a:gd name="connsiteY33" fmla="*/ 893233 h 1337733"/>
                  <a:gd name="connsiteX34" fmla="*/ 402167 w 1828800"/>
                  <a:gd name="connsiteY34" fmla="*/ 956733 h 1337733"/>
                  <a:gd name="connsiteX35" fmla="*/ 381000 w 1828800"/>
                  <a:gd name="connsiteY35" fmla="*/ 977900 h 1337733"/>
                  <a:gd name="connsiteX36" fmla="*/ 317500 w 1828800"/>
                  <a:gd name="connsiteY36" fmla="*/ 986366 h 1337733"/>
                  <a:gd name="connsiteX37" fmla="*/ 245533 w 1828800"/>
                  <a:gd name="connsiteY37" fmla="*/ 1016000 h 1337733"/>
                  <a:gd name="connsiteX38" fmla="*/ 173567 w 1828800"/>
                  <a:gd name="connsiteY38" fmla="*/ 1032933 h 1337733"/>
                  <a:gd name="connsiteX39" fmla="*/ 135467 w 1828800"/>
                  <a:gd name="connsiteY39" fmla="*/ 1075266 h 1337733"/>
                  <a:gd name="connsiteX40" fmla="*/ 152400 w 1828800"/>
                  <a:gd name="connsiteY40" fmla="*/ 1126066 h 1337733"/>
                  <a:gd name="connsiteX41" fmla="*/ 232833 w 1828800"/>
                  <a:gd name="connsiteY41" fmla="*/ 1071033 h 1337733"/>
                  <a:gd name="connsiteX42" fmla="*/ 317500 w 1828800"/>
                  <a:gd name="connsiteY42" fmla="*/ 1058333 h 1337733"/>
                  <a:gd name="connsiteX43" fmla="*/ 355600 w 1828800"/>
                  <a:gd name="connsiteY43" fmla="*/ 1113366 h 1337733"/>
                  <a:gd name="connsiteX44" fmla="*/ 309033 w 1828800"/>
                  <a:gd name="connsiteY44" fmla="*/ 1202266 h 1337733"/>
                  <a:gd name="connsiteX45" fmla="*/ 237067 w 1828800"/>
                  <a:gd name="connsiteY45" fmla="*/ 1257300 h 1337733"/>
                  <a:gd name="connsiteX46" fmla="*/ 241300 w 1828800"/>
                  <a:gd name="connsiteY46" fmla="*/ 1337733 h 1337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828800" h="1337733">
                    <a:moveTo>
                      <a:pt x="1828800" y="381000"/>
                    </a:moveTo>
                    <a:lnTo>
                      <a:pt x="1773767" y="499533"/>
                    </a:lnTo>
                    <a:lnTo>
                      <a:pt x="1667933" y="554566"/>
                    </a:lnTo>
                    <a:lnTo>
                      <a:pt x="1574800" y="558800"/>
                    </a:lnTo>
                    <a:lnTo>
                      <a:pt x="1477433" y="533400"/>
                    </a:lnTo>
                    <a:lnTo>
                      <a:pt x="1375833" y="520700"/>
                    </a:lnTo>
                    <a:lnTo>
                      <a:pt x="1312333" y="469900"/>
                    </a:lnTo>
                    <a:lnTo>
                      <a:pt x="1257300" y="491066"/>
                    </a:lnTo>
                    <a:lnTo>
                      <a:pt x="1231900" y="571500"/>
                    </a:lnTo>
                    <a:lnTo>
                      <a:pt x="1164167" y="596900"/>
                    </a:lnTo>
                    <a:lnTo>
                      <a:pt x="1096433" y="579966"/>
                    </a:lnTo>
                    <a:lnTo>
                      <a:pt x="1037167" y="592666"/>
                    </a:lnTo>
                    <a:lnTo>
                      <a:pt x="944033" y="529166"/>
                    </a:lnTo>
                    <a:lnTo>
                      <a:pt x="812800" y="524933"/>
                    </a:lnTo>
                    <a:lnTo>
                      <a:pt x="702733" y="474133"/>
                    </a:lnTo>
                    <a:lnTo>
                      <a:pt x="630767" y="342900"/>
                    </a:lnTo>
                    <a:lnTo>
                      <a:pt x="571500" y="262466"/>
                    </a:lnTo>
                    <a:lnTo>
                      <a:pt x="537633" y="194733"/>
                    </a:lnTo>
                    <a:lnTo>
                      <a:pt x="440267" y="84666"/>
                    </a:lnTo>
                    <a:lnTo>
                      <a:pt x="376767" y="8466"/>
                    </a:lnTo>
                    <a:lnTo>
                      <a:pt x="317500" y="0"/>
                    </a:lnTo>
                    <a:lnTo>
                      <a:pt x="232833" y="46566"/>
                    </a:lnTo>
                    <a:lnTo>
                      <a:pt x="156633" y="12700"/>
                    </a:lnTo>
                    <a:lnTo>
                      <a:pt x="97367" y="63500"/>
                    </a:lnTo>
                    <a:lnTo>
                      <a:pt x="16933" y="101600"/>
                    </a:lnTo>
                    <a:lnTo>
                      <a:pt x="0" y="173566"/>
                    </a:lnTo>
                    <a:lnTo>
                      <a:pt x="38100" y="266700"/>
                    </a:lnTo>
                    <a:lnTo>
                      <a:pt x="0" y="406400"/>
                    </a:lnTo>
                    <a:lnTo>
                      <a:pt x="50800" y="491066"/>
                    </a:lnTo>
                    <a:lnTo>
                      <a:pt x="118533" y="550333"/>
                    </a:lnTo>
                    <a:lnTo>
                      <a:pt x="262467" y="618066"/>
                    </a:lnTo>
                    <a:lnTo>
                      <a:pt x="304800" y="706966"/>
                    </a:lnTo>
                    <a:lnTo>
                      <a:pt x="325967" y="804333"/>
                    </a:lnTo>
                    <a:lnTo>
                      <a:pt x="355600" y="893233"/>
                    </a:lnTo>
                    <a:lnTo>
                      <a:pt x="402167" y="956733"/>
                    </a:lnTo>
                    <a:lnTo>
                      <a:pt x="381000" y="977900"/>
                    </a:lnTo>
                    <a:lnTo>
                      <a:pt x="317500" y="986366"/>
                    </a:lnTo>
                    <a:lnTo>
                      <a:pt x="245533" y="1016000"/>
                    </a:lnTo>
                    <a:lnTo>
                      <a:pt x="173567" y="1032933"/>
                    </a:lnTo>
                    <a:lnTo>
                      <a:pt x="135467" y="1075266"/>
                    </a:lnTo>
                    <a:lnTo>
                      <a:pt x="152400" y="1126066"/>
                    </a:lnTo>
                    <a:lnTo>
                      <a:pt x="232833" y="1071033"/>
                    </a:lnTo>
                    <a:lnTo>
                      <a:pt x="317500" y="1058333"/>
                    </a:lnTo>
                    <a:lnTo>
                      <a:pt x="355600" y="1113366"/>
                    </a:lnTo>
                    <a:lnTo>
                      <a:pt x="309033" y="1202266"/>
                    </a:lnTo>
                    <a:lnTo>
                      <a:pt x="237067" y="1257300"/>
                    </a:lnTo>
                    <a:lnTo>
                      <a:pt x="241300" y="1337733"/>
                    </a:ln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4" name="Picture 23" descr="Nasa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92295" cy="640478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3611031" y="2649495"/>
            <a:ext cx="2929469" cy="3005335"/>
            <a:chOff x="3611031" y="2649495"/>
            <a:chExt cx="2929469" cy="3005335"/>
          </a:xfrm>
        </p:grpSpPr>
        <p:sp>
          <p:nvSpPr>
            <p:cNvPr id="20" name="TextBox 19"/>
            <p:cNvSpPr txBox="1"/>
            <p:nvPr/>
          </p:nvSpPr>
          <p:spPr>
            <a:xfrm>
              <a:off x="3611031" y="2649495"/>
              <a:ext cx="2692400" cy="646331"/>
            </a:xfrm>
            <a:prstGeom prst="rect">
              <a:avLst/>
            </a:prstGeom>
            <a:solidFill>
              <a:srgbClr val="0A336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Dry tropical air is not necessarily SAL air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16200000" flipH="1">
              <a:off x="4140650" y="4245580"/>
              <a:ext cx="2225830" cy="592669"/>
            </a:xfrm>
            <a:prstGeom prst="straightConnector1">
              <a:avLst/>
            </a:prstGeom>
            <a:ln w="5715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6200000" flipH="1">
              <a:off x="4796444" y="3589786"/>
              <a:ext cx="1904842" cy="1583270"/>
            </a:xfrm>
            <a:prstGeom prst="straightConnector1">
              <a:avLst/>
            </a:prstGeom>
            <a:ln w="5715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4347631" y="2446295"/>
            <a:ext cx="2929469" cy="2684347"/>
            <a:chOff x="4347631" y="2446295"/>
            <a:chExt cx="2929469" cy="2684347"/>
          </a:xfrm>
        </p:grpSpPr>
        <p:sp>
          <p:nvSpPr>
            <p:cNvPr id="37" name="TextBox 36"/>
            <p:cNvSpPr txBox="1"/>
            <p:nvPr/>
          </p:nvSpPr>
          <p:spPr>
            <a:xfrm>
              <a:off x="4347631" y="2446295"/>
              <a:ext cx="2692400" cy="646331"/>
            </a:xfrm>
            <a:prstGeom prst="rect">
              <a:avLst/>
            </a:prstGeom>
            <a:solidFill>
              <a:srgbClr val="0A336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The SAL is not necessarily always dry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rot="16200000" flipH="1">
              <a:off x="5533044" y="3386586"/>
              <a:ext cx="1904842" cy="1583270"/>
            </a:xfrm>
            <a:prstGeom prst="straightConnector1">
              <a:avLst/>
            </a:prstGeom>
            <a:ln w="5715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5684939" y="1270000"/>
            <a:ext cx="2692400" cy="3351831"/>
            <a:chOff x="5684939" y="1270000"/>
            <a:chExt cx="2692400" cy="3351831"/>
          </a:xfrm>
        </p:grpSpPr>
        <p:sp>
          <p:nvSpPr>
            <p:cNvPr id="40" name="TextBox 39"/>
            <p:cNvSpPr txBox="1"/>
            <p:nvPr/>
          </p:nvSpPr>
          <p:spPr>
            <a:xfrm>
              <a:off x="5684939" y="3698501"/>
              <a:ext cx="2692400" cy="923330"/>
            </a:xfrm>
            <a:prstGeom prst="rect">
              <a:avLst/>
            </a:prstGeom>
            <a:solidFill>
              <a:srgbClr val="0A336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GOES SAL analyses do not necessarily uniquely identify SAL air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16200000" flipV="1">
              <a:off x="5143790" y="1811151"/>
              <a:ext cx="2428501" cy="1346199"/>
            </a:xfrm>
            <a:prstGeom prst="straightConnector1">
              <a:avLst/>
            </a:prstGeom>
            <a:ln w="5715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48165" y="2221233"/>
            <a:ext cx="2692403" cy="2841836"/>
            <a:chOff x="3611031" y="2649495"/>
            <a:chExt cx="2692403" cy="2841836"/>
          </a:xfrm>
        </p:grpSpPr>
        <p:sp>
          <p:nvSpPr>
            <p:cNvPr id="52" name="TextBox 51"/>
            <p:cNvSpPr txBox="1"/>
            <p:nvPr/>
          </p:nvSpPr>
          <p:spPr>
            <a:xfrm>
              <a:off x="3611031" y="2649495"/>
              <a:ext cx="2692400" cy="923330"/>
            </a:xfrm>
            <a:prstGeom prst="rect">
              <a:avLst/>
            </a:prstGeom>
            <a:solidFill>
              <a:srgbClr val="0A336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Role of the SAL: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SAL impacts or dry subsiding air?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rot="16200000" flipH="1">
              <a:off x="4355752" y="4297178"/>
              <a:ext cx="1795632" cy="592674"/>
            </a:xfrm>
            <a:prstGeom prst="straightConnector1">
              <a:avLst/>
            </a:prstGeom>
            <a:ln w="5715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16200000" flipH="1">
              <a:off x="4732516" y="3920413"/>
              <a:ext cx="1795631" cy="1346204"/>
            </a:xfrm>
            <a:prstGeom prst="straightConnector1">
              <a:avLst/>
            </a:prstGeom>
            <a:ln w="57150" cap="flat" cmpd="sng" algn="ctr">
              <a:solidFill>
                <a:schemeClr val="bg2">
                  <a:lumMod val="25000"/>
                </a:schemeClr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77.:|16.1|6.3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83.6|25.4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19.3|17.9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29.: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3942</TotalTime>
  <Words>657</Words>
  <Application>Microsoft Macintosh PowerPoint</Application>
  <PresentationFormat>On-screen Show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Genesis</vt:lpstr>
      <vt:lpstr>On the Role of the Saharan Air Layer in the Suppression of Development of a Prominent African Wave Disturbance</vt:lpstr>
      <vt:lpstr>Studies finding a negative impact of the SAL</vt:lpstr>
      <vt:lpstr>Common Incorrect Assumptions </vt:lpstr>
      <vt:lpstr>An Example</vt:lpstr>
      <vt:lpstr>Is The Dry Tongue SAL?</vt:lpstr>
      <vt:lpstr>Evolution of the SAL</vt:lpstr>
      <vt:lpstr>AIRS Data</vt:lpstr>
      <vt:lpstr>Trajectory Calculations</vt:lpstr>
      <vt:lpstr>Interpretation of Satellite Imagery</vt:lpstr>
      <vt:lpstr>Conclusions</vt:lpstr>
      <vt:lpstr>Slide 11</vt:lpstr>
      <vt:lpstr>AIRS and CALIPSO Data August 26</vt:lpstr>
      <vt:lpstr>Slide 13</vt:lpstr>
    </vt:vector>
  </TitlesOfParts>
  <Company>NASA/GSFC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the negative impact of the SAL</dc:title>
  <dc:creator>Scott Braun</dc:creator>
  <cp:lastModifiedBy>Scott Braun</cp:lastModifiedBy>
  <cp:revision>25</cp:revision>
  <dcterms:created xsi:type="dcterms:W3CDTF">2010-03-03T22:29:23Z</dcterms:created>
  <dcterms:modified xsi:type="dcterms:W3CDTF">2010-03-03T22:41:58Z</dcterms:modified>
</cp:coreProperties>
</file>