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3"/>
  </p:notesMasterIdLst>
  <p:handoutMasterIdLst>
    <p:handoutMasterId r:id="rId24"/>
  </p:handoutMasterIdLst>
  <p:sldIdLst>
    <p:sldId id="256" r:id="rId2"/>
    <p:sldId id="293" r:id="rId3"/>
    <p:sldId id="285" r:id="rId4"/>
    <p:sldId id="336" r:id="rId5"/>
    <p:sldId id="337" r:id="rId6"/>
    <p:sldId id="339" r:id="rId7"/>
    <p:sldId id="340" r:id="rId8"/>
    <p:sldId id="326" r:id="rId9"/>
    <p:sldId id="327" r:id="rId10"/>
    <p:sldId id="338" r:id="rId11"/>
    <p:sldId id="318" r:id="rId12"/>
    <p:sldId id="334" r:id="rId13"/>
    <p:sldId id="317" r:id="rId14"/>
    <p:sldId id="291" r:id="rId15"/>
    <p:sldId id="272" r:id="rId16"/>
    <p:sldId id="315" r:id="rId17"/>
    <p:sldId id="328" r:id="rId18"/>
    <p:sldId id="335" r:id="rId19"/>
    <p:sldId id="331" r:id="rId20"/>
    <p:sldId id="332" r:id="rId21"/>
    <p:sldId id="333" r:id="rId22"/>
  </p:sldIdLst>
  <p:sldSz cx="9144000" cy="6858000" type="screen4x3"/>
  <p:notesSz cx="7010400" cy="9296400"/>
  <p:embeddedFontLst>
    <p:embeddedFont>
      <p:font typeface="Arial Unicode MS" pitchFamily="34" charset="-128"/>
      <p:regular r:id="rId25"/>
    </p:embeddedFont>
    <p:embeddedFont>
      <p:font typeface="Verdana" pitchFamily="34" charset="0"/>
      <p:regular r:id="rId26"/>
      <p:bold r:id="rId27"/>
      <p:italic r:id="rId28"/>
      <p:boldItalic r:id="rId29"/>
    </p:embeddedFont>
  </p:embeddedFontLst>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03BD"/>
    <a:srgbClr val="4239B7"/>
    <a:srgbClr val="3333FF"/>
    <a:srgbClr val="9999FF"/>
    <a:srgbClr val="FF3300"/>
    <a:srgbClr val="C0C0C0"/>
    <a:srgbClr val="000066"/>
    <a:srgbClr val="66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91466" autoAdjust="0"/>
  </p:normalViewPr>
  <p:slideViewPr>
    <p:cSldViewPr>
      <p:cViewPr varScale="1">
        <p:scale>
          <a:sx n="71" d="100"/>
          <a:sy n="71" d="100"/>
        </p:scale>
        <p:origin x="-204" y="-90"/>
      </p:cViewPr>
      <p:guideLst>
        <p:guide orient="horz" pos="720"/>
        <p:guide pos="5328"/>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456"/>
    </p:cViewPr>
  </p:sorterViewPr>
  <p:notesViewPr>
    <p:cSldViewPr>
      <p:cViewPr varScale="1">
        <p:scale>
          <a:sx n="78" d="100"/>
          <a:sy n="78" d="100"/>
        </p:scale>
        <p:origin x="-2562" y="-10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0F5F05A-1C9C-4497-8564-16F8D8C1023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charset="0"/>
              </a:defRPr>
            </a:lvl1pPr>
          </a:lstStyle>
          <a:p>
            <a:pPr>
              <a:defRPr/>
            </a:pPr>
            <a:fld id="{7F1C94AA-02E6-42A8-862D-547D2E142C0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8960BB9-D0EC-4ACB-900F-C24DBC457509}" type="slidenum">
              <a:rPr lang="en-US" smtClean="0">
                <a:latin typeface="Arial" pitchFamily="34" charset="0"/>
              </a:rPr>
              <a:pPr/>
              <a:t>1</a:t>
            </a:fld>
            <a:endParaRPr lang="en-US" smtClean="0">
              <a:latin typeface="Arial"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sz="140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33A9E94-8AEB-4EAE-B2B0-F4C28A76D582}" type="slidenum">
              <a:rPr lang="en-US" smtClean="0">
                <a:latin typeface="Arial" pitchFamily="34" charset="0"/>
              </a:rPr>
              <a:pPr/>
              <a:t>14</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xfrm>
            <a:off x="1181100" y="696913"/>
            <a:ext cx="4648200" cy="3486150"/>
          </a:xfrm>
          <a:ln/>
        </p:spPr>
      </p:sp>
      <p:sp>
        <p:nvSpPr>
          <p:cNvPr id="21508" name="Rectangle 3"/>
          <p:cNvSpPr>
            <a:spLocks noGrp="1" noChangeArrowheads="1"/>
          </p:cNvSpPr>
          <p:nvPr>
            <p:ph type="body" idx="1"/>
          </p:nvPr>
        </p:nvSpPr>
        <p:spPr>
          <a:xfrm>
            <a:off x="701675" y="4416425"/>
            <a:ext cx="5607050" cy="4183063"/>
          </a:xfrm>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2895600" y="0"/>
            <a:ext cx="6248400" cy="2057400"/>
          </a:xfrm>
          <a:effectLst>
            <a:outerShdw dist="17961" dir="2700000" algn="ctr" rotWithShape="0">
              <a:schemeClr val="tx1">
                <a:alpha val="50000"/>
              </a:schemeClr>
            </a:outerShdw>
          </a:effectLst>
        </p:spPr>
        <p:txBody>
          <a:bodyPr lIns="274320" rIns="91440"/>
          <a:lstStyle>
            <a:lvl1pPr algn="r">
              <a:defRPr sz="4800"/>
            </a:lvl1pPr>
          </a:lstStyle>
          <a:p>
            <a:r>
              <a:rPr lang="en-US"/>
              <a:t>Click to edit Master title style</a:t>
            </a:r>
          </a:p>
        </p:txBody>
      </p:sp>
      <p:sp>
        <p:nvSpPr>
          <p:cNvPr id="39939" name="Rectangle 3"/>
          <p:cNvSpPr>
            <a:spLocks noGrp="1" noChangeArrowheads="1"/>
          </p:cNvSpPr>
          <p:nvPr>
            <p:ph type="subTitle" idx="1"/>
          </p:nvPr>
        </p:nvSpPr>
        <p:spPr>
          <a:xfrm>
            <a:off x="2743200" y="5029200"/>
            <a:ext cx="6400800" cy="1828800"/>
          </a:xfrm>
          <a:effectLst>
            <a:outerShdw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4" name="Rectangle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p:spPr>
        <p:txBody>
          <a:bodyPr lIns="91440" tIns="45720" rIns="91440" bIns="45720" anchor="t"/>
          <a:lstStyle>
            <a:lvl1pPr algn="ctr">
              <a:defRPr>
                <a:latin typeface="Arial" charset="0"/>
              </a:defRPr>
            </a:lvl1pPr>
          </a:lstStyle>
          <a:p>
            <a:pPr>
              <a:defRPr/>
            </a:pPr>
            <a:r>
              <a:rPr lang="en-US"/>
              <a:t>The Nation's Hurricane Progress: An Interagency Success Story</a:t>
            </a:r>
          </a:p>
        </p:txBody>
      </p:sp>
      <p:sp>
        <p:nvSpPr>
          <p:cNvPr id="6" name="Rectangle 6"/>
          <p:cNvSpPr>
            <a:spLocks noGrp="1" noChangeArrowheads="1"/>
          </p:cNvSpPr>
          <p:nvPr>
            <p:ph type="sldNum" sz="quarter" idx="12"/>
          </p:nvPr>
        </p:nvSpPr>
        <p:spPr>
          <a:xfrm>
            <a:off x="6553200" y="6245225"/>
            <a:ext cx="2133600" cy="476250"/>
          </a:xfrm>
        </p:spPr>
        <p:txBody>
          <a:bodyPr/>
          <a:lstStyle>
            <a:lvl1pPr>
              <a:defRPr>
                <a:latin typeface="Arial" charset="0"/>
              </a:defRPr>
            </a:lvl1pPr>
          </a:lstStyle>
          <a:p>
            <a:pPr>
              <a:defRPr/>
            </a:pPr>
            <a:fld id="{2FB84080-814D-443C-99F7-93B08FA5EEF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5" name="Rectangle 6"/>
          <p:cNvSpPr>
            <a:spLocks noGrp="1" noChangeArrowheads="1"/>
          </p:cNvSpPr>
          <p:nvPr>
            <p:ph type="sldNum" sz="quarter" idx="11"/>
          </p:nvPr>
        </p:nvSpPr>
        <p:spPr>
          <a:ln/>
        </p:spPr>
        <p:txBody>
          <a:bodyPr/>
          <a:lstStyle>
            <a:lvl1pPr>
              <a:defRPr/>
            </a:lvl1pPr>
          </a:lstStyle>
          <a:p>
            <a:pPr>
              <a:defRPr/>
            </a:pPr>
            <a:fld id="{D064630E-3398-45AE-A2DE-AC8ED03A9D5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5" name="Rectangle 6"/>
          <p:cNvSpPr>
            <a:spLocks noGrp="1" noChangeArrowheads="1"/>
          </p:cNvSpPr>
          <p:nvPr>
            <p:ph type="sldNum" sz="quarter" idx="11"/>
          </p:nvPr>
        </p:nvSpPr>
        <p:spPr>
          <a:ln/>
        </p:spPr>
        <p:txBody>
          <a:bodyPr/>
          <a:lstStyle>
            <a:lvl1pPr>
              <a:defRPr/>
            </a:lvl1pPr>
          </a:lstStyle>
          <a:p>
            <a:pPr>
              <a:defRPr/>
            </a:pPr>
            <a:fld id="{209F1FC3-1F36-4EB2-82C3-41F2D36987C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172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fld id="{2AFE7C8A-D56D-4C38-A498-12397F41F69F}" type="datetime1">
              <a:rPr lang="en-US"/>
              <a:pPr>
                <a:defRPr/>
              </a:pPr>
              <a:t>3/2/2010</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9535B2-AE2C-4650-B6EF-EEDEE742349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5" name="Rectangle 6"/>
          <p:cNvSpPr>
            <a:spLocks noGrp="1" noChangeArrowheads="1"/>
          </p:cNvSpPr>
          <p:nvPr>
            <p:ph type="sldNum" sz="quarter" idx="11"/>
          </p:nvPr>
        </p:nvSpPr>
        <p:spPr>
          <a:ln/>
        </p:spPr>
        <p:txBody>
          <a:bodyPr/>
          <a:lstStyle>
            <a:lvl1pPr>
              <a:defRPr/>
            </a:lvl1pPr>
          </a:lstStyle>
          <a:p>
            <a:pPr>
              <a:defRPr/>
            </a:pPr>
            <a:fld id="{E88B1ACF-B634-413F-B655-208666EF2C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5" name="Rectangle 6"/>
          <p:cNvSpPr>
            <a:spLocks noGrp="1" noChangeArrowheads="1"/>
          </p:cNvSpPr>
          <p:nvPr>
            <p:ph type="sldNum" sz="quarter" idx="11"/>
          </p:nvPr>
        </p:nvSpPr>
        <p:spPr>
          <a:ln/>
        </p:spPr>
        <p:txBody>
          <a:bodyPr/>
          <a:lstStyle>
            <a:lvl1pPr>
              <a:defRPr/>
            </a:lvl1pPr>
          </a:lstStyle>
          <a:p>
            <a:pPr>
              <a:defRPr/>
            </a:pPr>
            <a:fld id="{7A1D2F7C-7F48-4411-AEEB-82D05CF560F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6" name="Rectangle 6"/>
          <p:cNvSpPr>
            <a:spLocks noGrp="1" noChangeArrowheads="1"/>
          </p:cNvSpPr>
          <p:nvPr>
            <p:ph type="sldNum" sz="quarter" idx="11"/>
          </p:nvPr>
        </p:nvSpPr>
        <p:spPr>
          <a:ln/>
        </p:spPr>
        <p:txBody>
          <a:bodyPr/>
          <a:lstStyle>
            <a:lvl1pPr>
              <a:defRPr/>
            </a:lvl1pPr>
          </a:lstStyle>
          <a:p>
            <a:pPr>
              <a:defRPr/>
            </a:pPr>
            <a:fld id="{D2790F8D-63F0-4360-9305-B1B26E22259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8" name="Rectangle 6"/>
          <p:cNvSpPr>
            <a:spLocks noGrp="1" noChangeArrowheads="1"/>
          </p:cNvSpPr>
          <p:nvPr>
            <p:ph type="sldNum" sz="quarter" idx="11"/>
          </p:nvPr>
        </p:nvSpPr>
        <p:spPr>
          <a:ln/>
        </p:spPr>
        <p:txBody>
          <a:bodyPr/>
          <a:lstStyle>
            <a:lvl1pPr>
              <a:defRPr/>
            </a:lvl1pPr>
          </a:lstStyle>
          <a:p>
            <a:pPr>
              <a:defRPr/>
            </a:pPr>
            <a:fld id="{D7CA918D-0083-4585-915D-EF1564FE610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4" name="Rectangle 6"/>
          <p:cNvSpPr>
            <a:spLocks noGrp="1" noChangeArrowheads="1"/>
          </p:cNvSpPr>
          <p:nvPr>
            <p:ph type="sldNum" sz="quarter" idx="11"/>
          </p:nvPr>
        </p:nvSpPr>
        <p:spPr>
          <a:ln/>
        </p:spPr>
        <p:txBody>
          <a:bodyPr/>
          <a:lstStyle>
            <a:lvl1pPr>
              <a:defRPr/>
            </a:lvl1pPr>
          </a:lstStyle>
          <a:p>
            <a:pPr>
              <a:defRPr/>
            </a:pPr>
            <a:fld id="{2D33A5B3-2C3D-4A95-818F-341D16EBFE4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3" name="Rectangle 6"/>
          <p:cNvSpPr>
            <a:spLocks noGrp="1" noChangeArrowheads="1"/>
          </p:cNvSpPr>
          <p:nvPr>
            <p:ph type="sldNum" sz="quarter" idx="11"/>
          </p:nvPr>
        </p:nvSpPr>
        <p:spPr>
          <a:ln/>
        </p:spPr>
        <p:txBody>
          <a:bodyPr/>
          <a:lstStyle>
            <a:lvl1pPr>
              <a:defRPr/>
            </a:lvl1pPr>
          </a:lstStyle>
          <a:p>
            <a:pPr>
              <a:defRPr/>
            </a:pPr>
            <a:fld id="{ECF1AE8B-0A60-46AD-B2BB-5809E7D944D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6" name="Rectangle 6"/>
          <p:cNvSpPr>
            <a:spLocks noGrp="1" noChangeArrowheads="1"/>
          </p:cNvSpPr>
          <p:nvPr>
            <p:ph type="sldNum" sz="quarter" idx="11"/>
          </p:nvPr>
        </p:nvSpPr>
        <p:spPr>
          <a:ln/>
        </p:spPr>
        <p:txBody>
          <a:bodyPr/>
          <a:lstStyle>
            <a:lvl1pPr>
              <a:defRPr/>
            </a:lvl1pPr>
          </a:lstStyle>
          <a:p>
            <a:pPr>
              <a:defRPr/>
            </a:pPr>
            <a:fld id="{7E419C4E-6F5F-4916-B75B-6E6B2273ADB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The Nation's Hurricane Progress: An Interagency Success Story</a:t>
            </a:r>
          </a:p>
        </p:txBody>
      </p:sp>
      <p:sp>
        <p:nvSpPr>
          <p:cNvPr id="6" name="Rectangle 6"/>
          <p:cNvSpPr>
            <a:spLocks noGrp="1" noChangeArrowheads="1"/>
          </p:cNvSpPr>
          <p:nvPr>
            <p:ph type="sldNum" sz="quarter" idx="11"/>
          </p:nvPr>
        </p:nvSpPr>
        <p:spPr>
          <a:ln/>
        </p:spPr>
        <p:txBody>
          <a:bodyPr/>
          <a:lstStyle>
            <a:lvl1pPr>
              <a:defRPr/>
            </a:lvl1pPr>
          </a:lstStyle>
          <a:p>
            <a:pPr>
              <a:defRPr/>
            </a:pPr>
            <a:fld id="{5BA779AA-27A8-4030-AE18-AF93E62DBA7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33" name="Rectangle 9"/>
          <p:cNvSpPr>
            <a:spLocks noChangeArrowheads="1"/>
          </p:cNvSpPr>
          <p:nvPr/>
        </p:nvSpPr>
        <p:spPr bwMode="auto">
          <a:xfrm>
            <a:off x="0" y="6629400"/>
            <a:ext cx="9144000" cy="228600"/>
          </a:xfrm>
          <a:prstGeom prst="rect">
            <a:avLst/>
          </a:prstGeom>
          <a:gradFill rotWithShape="1">
            <a:gsLst>
              <a:gs pos="0">
                <a:schemeClr val="bg1"/>
              </a:gs>
              <a:gs pos="100000">
                <a:srgbClr val="CCECFF"/>
              </a:gs>
            </a:gsLst>
            <a:lin ang="5400000" scaled="1"/>
          </a:gradFill>
          <a:ln w="9525">
            <a:noFill/>
            <a:miter lim="800000"/>
            <a:headEnd/>
            <a:tailEnd/>
          </a:ln>
          <a:effectLst/>
        </p:spPr>
        <p:txBody>
          <a:bodyPr wrap="none" anchor="ctr"/>
          <a:lstStyle/>
          <a:p>
            <a:pPr>
              <a:defRPr/>
            </a:pPr>
            <a:endParaRPr lang="en-US"/>
          </a:p>
        </p:txBody>
      </p: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04800" y="15240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9" name="Rectangle 5"/>
          <p:cNvSpPr>
            <a:spLocks noGrp="1" noChangeArrowheads="1"/>
          </p:cNvSpPr>
          <p:nvPr>
            <p:ph type="ftr" sz="quarter" idx="3"/>
          </p:nvPr>
        </p:nvSpPr>
        <p:spPr bwMode="auto">
          <a:xfrm>
            <a:off x="0" y="6629400"/>
            <a:ext cx="6400800" cy="228600"/>
          </a:xfrm>
          <a:prstGeom prst="rect">
            <a:avLst/>
          </a:prstGeom>
          <a:noFill/>
          <a:ln w="9525">
            <a:noFill/>
            <a:miter lim="800000"/>
            <a:headEnd/>
            <a:tailEnd/>
          </a:ln>
          <a:effectLst/>
        </p:spPr>
        <p:txBody>
          <a:bodyPr vert="horz" wrap="square" lIns="457200" tIns="0" rIns="0" bIns="0" numCol="1" anchor="ctr" anchorCtr="0" compatLnSpc="1">
            <a:prstTxWarp prst="textNoShape">
              <a:avLst/>
            </a:prstTxWarp>
          </a:bodyPr>
          <a:lstStyle>
            <a:lvl1pPr>
              <a:defRPr sz="1400">
                <a:latin typeface="Verdana" pitchFamily="34" charset="0"/>
              </a:defRPr>
            </a:lvl1pPr>
          </a:lstStyle>
          <a:p>
            <a:pPr>
              <a:defRPr/>
            </a:pPr>
            <a:r>
              <a:rPr lang="en-US"/>
              <a:t>The Nation's Hurricane Progress: An Interagency Success Story</a:t>
            </a:r>
          </a:p>
        </p:txBody>
      </p:sp>
      <p:sp>
        <p:nvSpPr>
          <p:cNvPr id="1030" name="Rectangle 6"/>
          <p:cNvSpPr>
            <a:spLocks noGrp="1" noChangeArrowheads="1"/>
          </p:cNvSpPr>
          <p:nvPr>
            <p:ph type="sldNum" sz="quarter" idx="4"/>
          </p:nvPr>
        </p:nvSpPr>
        <p:spPr bwMode="auto">
          <a:xfrm>
            <a:off x="701040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adeGothicBold" pitchFamily="2" charset="0"/>
              </a:defRPr>
            </a:lvl1pPr>
          </a:lstStyle>
          <a:p>
            <a:pPr>
              <a:defRPr/>
            </a:pPr>
            <a:fld id="{B7DF2D01-21DD-4D4F-AAE3-89D0A9382B43}" type="slidenum">
              <a:rPr lang="en-US"/>
              <a:pPr>
                <a:defRPr/>
              </a:pPr>
              <a:t>‹#›</a:t>
            </a:fld>
            <a:endParaRPr lang="en-US"/>
          </a:p>
        </p:txBody>
      </p:sp>
      <p:pic>
        <p:nvPicPr>
          <p:cNvPr id="1031" name="Picture 7" descr="Dept of Commerce Seal"/>
          <p:cNvPicPr>
            <a:picLocks noChangeAspect="1" noChangeArrowheads="1"/>
          </p:cNvPicPr>
          <p:nvPr/>
        </p:nvPicPr>
        <p:blipFill>
          <a:blip r:embed="rId15" cstate="print"/>
          <a:srcRect/>
          <a:stretch>
            <a:fillRect/>
          </a:stretch>
        </p:blipFill>
        <p:spPr bwMode="auto">
          <a:xfrm>
            <a:off x="185738" y="6630988"/>
            <a:ext cx="228600" cy="227012"/>
          </a:xfrm>
          <a:prstGeom prst="rect">
            <a:avLst/>
          </a:prstGeom>
          <a:noFill/>
          <a:ln w="9525">
            <a:noFill/>
            <a:miter lim="800000"/>
            <a:headEnd/>
            <a:tailEnd/>
          </a:ln>
        </p:spPr>
      </p:pic>
      <p:pic>
        <p:nvPicPr>
          <p:cNvPr id="1032" name="Picture 8" descr="NOAA"/>
          <p:cNvPicPr>
            <a:picLocks noChangeAspect="1" noChangeArrowheads="1"/>
          </p:cNvPicPr>
          <p:nvPr/>
        </p:nvPicPr>
        <p:blipFill>
          <a:blip r:embed="rId16" cstate="print"/>
          <a:srcRect/>
          <a:stretch>
            <a:fillRect/>
          </a:stretch>
        </p:blipFill>
        <p:spPr bwMode="auto">
          <a:xfrm>
            <a:off x="0" y="6629400"/>
            <a:ext cx="228600" cy="22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9"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imes New Roman" pitchFamily="18" charset="0"/>
        </a:defRPr>
      </a:lvl2pPr>
      <a:lvl3pPr algn="l" rtl="0" eaLnBrk="0" fontAlgn="base" hangingPunct="0">
        <a:lnSpc>
          <a:spcPct val="85000"/>
        </a:lnSpc>
        <a:spcBef>
          <a:spcPct val="0"/>
        </a:spcBef>
        <a:spcAft>
          <a:spcPct val="0"/>
        </a:spcAft>
        <a:defRPr sz="5400">
          <a:solidFill>
            <a:schemeClr val="bg1"/>
          </a:solidFill>
          <a:latin typeface="Times New Roman" pitchFamily="18" charset="0"/>
        </a:defRPr>
      </a:lvl3pPr>
      <a:lvl4pPr algn="l" rtl="0" eaLnBrk="0" fontAlgn="base" hangingPunct="0">
        <a:lnSpc>
          <a:spcPct val="85000"/>
        </a:lnSpc>
        <a:spcBef>
          <a:spcPct val="0"/>
        </a:spcBef>
        <a:spcAft>
          <a:spcPct val="0"/>
        </a:spcAft>
        <a:defRPr sz="5400">
          <a:solidFill>
            <a:schemeClr val="bg1"/>
          </a:solidFill>
          <a:latin typeface="Times New Roman" pitchFamily="18" charset="0"/>
        </a:defRPr>
      </a:lvl4pPr>
      <a:lvl5pPr algn="l" rtl="0" eaLnBrk="0" fontAlgn="base" hangingPunct="0">
        <a:lnSpc>
          <a:spcPct val="85000"/>
        </a:lnSpc>
        <a:spcBef>
          <a:spcPct val="0"/>
        </a:spcBef>
        <a:spcAft>
          <a:spcPct val="0"/>
        </a:spcAft>
        <a:defRPr sz="5400">
          <a:solidFill>
            <a:schemeClr val="bg1"/>
          </a:solidFill>
          <a:latin typeface="Times New Roman" pitchFamily="18" charset="0"/>
        </a:defRPr>
      </a:lvl5pPr>
      <a:lvl6pPr marL="457200" algn="l" rtl="0" fontAlgn="base">
        <a:lnSpc>
          <a:spcPct val="85000"/>
        </a:lnSpc>
        <a:spcBef>
          <a:spcPct val="0"/>
        </a:spcBef>
        <a:spcAft>
          <a:spcPct val="0"/>
        </a:spcAft>
        <a:defRPr sz="5400">
          <a:solidFill>
            <a:schemeClr val="bg1"/>
          </a:solidFill>
          <a:latin typeface="Times New Roman" pitchFamily="18" charset="0"/>
        </a:defRPr>
      </a:lvl6pPr>
      <a:lvl7pPr marL="914400" algn="l" rtl="0" fontAlgn="base">
        <a:lnSpc>
          <a:spcPct val="85000"/>
        </a:lnSpc>
        <a:spcBef>
          <a:spcPct val="0"/>
        </a:spcBef>
        <a:spcAft>
          <a:spcPct val="0"/>
        </a:spcAft>
        <a:defRPr sz="5400">
          <a:solidFill>
            <a:schemeClr val="bg1"/>
          </a:solidFill>
          <a:latin typeface="Times New Roman" pitchFamily="18" charset="0"/>
        </a:defRPr>
      </a:lvl7pPr>
      <a:lvl8pPr marL="1371600" algn="l" rtl="0" fontAlgn="base">
        <a:lnSpc>
          <a:spcPct val="85000"/>
        </a:lnSpc>
        <a:spcBef>
          <a:spcPct val="0"/>
        </a:spcBef>
        <a:spcAft>
          <a:spcPct val="0"/>
        </a:spcAft>
        <a:defRPr sz="5400">
          <a:solidFill>
            <a:schemeClr val="bg1"/>
          </a:solidFill>
          <a:latin typeface="Times New Roman" pitchFamily="18" charset="0"/>
        </a:defRPr>
      </a:lvl8pPr>
      <a:lvl9pPr marL="1828800" algn="l" rtl="0" fontAlgn="base">
        <a:lnSpc>
          <a:spcPct val="85000"/>
        </a:lnSpc>
        <a:spcBef>
          <a:spcPct val="0"/>
        </a:spcBef>
        <a:spcAft>
          <a:spcPct val="0"/>
        </a:spcAft>
        <a:defRPr sz="5400">
          <a:solidFill>
            <a:schemeClr val="bg1"/>
          </a:solidFill>
          <a:latin typeface="Times New Roman" pitchFamily="18" charset="0"/>
        </a:defRPr>
      </a:lvl9pPr>
    </p:titleStyle>
    <p:bodyStyle>
      <a:lvl1pPr marL="342900" indent="-342900" algn="l" rtl="0" eaLnBrk="0" fontAlgn="base" hangingPunct="0">
        <a:spcBef>
          <a:spcPct val="75000"/>
        </a:spcBef>
        <a:spcAft>
          <a:spcPct val="0"/>
        </a:spcAft>
        <a:buChar char="•"/>
        <a:defRPr sz="2800">
          <a:solidFill>
            <a:schemeClr val="tx1"/>
          </a:solidFill>
          <a:latin typeface="+mn-lt"/>
          <a:ea typeface="+mn-ea"/>
          <a:cs typeface="+mn-cs"/>
        </a:defRPr>
      </a:lvl1pPr>
      <a:lvl2pPr marL="514350" indent="-285750" algn="l" rtl="0" eaLnBrk="0" fontAlgn="base" hangingPunct="0">
        <a:spcBef>
          <a:spcPct val="0"/>
        </a:spcBef>
        <a:spcAft>
          <a:spcPct val="0"/>
        </a:spcAft>
        <a:buClr>
          <a:schemeClr val="accent2"/>
        </a:buClr>
        <a:buFont typeface="Weather" pitchFamily="2" charset="2"/>
        <a:buChar char="v"/>
        <a:defRPr sz="2400">
          <a:solidFill>
            <a:schemeClr val="tx1"/>
          </a:solidFill>
          <a:latin typeface="+mn-lt"/>
        </a:defRPr>
      </a:lvl2pPr>
      <a:lvl3pPr marL="914400" indent="-228600" algn="l" rtl="0" eaLnBrk="0" fontAlgn="base" hangingPunct="0">
        <a:spcBef>
          <a:spcPct val="20000"/>
        </a:spcBef>
        <a:spcAft>
          <a:spcPct val="0"/>
        </a:spcAft>
        <a:buClr>
          <a:srgbClr val="3333FF"/>
        </a:buClr>
        <a:buSzPct val="95000"/>
        <a:buFont typeface="Weather" pitchFamily="2" charset="2"/>
        <a:buChar char="v"/>
        <a:defRPr sz="2000">
          <a:solidFill>
            <a:schemeClr val="tx1"/>
          </a:solidFill>
          <a:latin typeface="+mn-lt"/>
        </a:defRPr>
      </a:lvl3pPr>
      <a:lvl4pPr marL="1371600" indent="-228600" algn="l" rtl="0" eaLnBrk="0" fontAlgn="base" hangingPunct="0">
        <a:spcBef>
          <a:spcPct val="20000"/>
        </a:spcBef>
        <a:spcAft>
          <a:spcPct val="0"/>
        </a:spcAft>
        <a:buChar char="–"/>
        <a:defRPr sz="2000">
          <a:solidFill>
            <a:schemeClr val="tx1"/>
          </a:solidFill>
          <a:latin typeface="TradeGothicCondEighteen" pitchFamily="2" charset="0"/>
        </a:defRPr>
      </a:lvl4pPr>
      <a:lvl5pPr marL="1828800" indent="-228600" algn="l" rtl="0" eaLnBrk="0" fontAlgn="base" hangingPunct="0">
        <a:spcBef>
          <a:spcPct val="20000"/>
        </a:spcBef>
        <a:spcAft>
          <a:spcPct val="0"/>
        </a:spcAft>
        <a:buChar char="»"/>
        <a:defRPr sz="2000">
          <a:solidFill>
            <a:schemeClr val="tx1"/>
          </a:solidFill>
          <a:latin typeface="TradeGothicCondEighteen" pitchFamily="2" charset="0"/>
        </a:defRPr>
      </a:lvl5pPr>
      <a:lvl6pPr marL="2286000" indent="-228600" algn="l" rtl="0" fontAlgn="base">
        <a:spcBef>
          <a:spcPct val="20000"/>
        </a:spcBef>
        <a:spcAft>
          <a:spcPct val="0"/>
        </a:spcAft>
        <a:buChar char="»"/>
        <a:defRPr>
          <a:solidFill>
            <a:schemeClr val="tx1"/>
          </a:solidFill>
          <a:latin typeface="TradeGothicCondEighteen" pitchFamily="2" charset="0"/>
        </a:defRPr>
      </a:lvl6pPr>
      <a:lvl7pPr marL="2743200" indent="-228600" algn="l" rtl="0" fontAlgn="base">
        <a:spcBef>
          <a:spcPct val="20000"/>
        </a:spcBef>
        <a:spcAft>
          <a:spcPct val="0"/>
        </a:spcAft>
        <a:buChar char="»"/>
        <a:defRPr>
          <a:solidFill>
            <a:schemeClr val="tx1"/>
          </a:solidFill>
          <a:latin typeface="TradeGothicCondEighteen" pitchFamily="2" charset="0"/>
        </a:defRPr>
      </a:lvl7pPr>
      <a:lvl8pPr marL="3200400" indent="-228600" algn="l" rtl="0" fontAlgn="base">
        <a:spcBef>
          <a:spcPct val="20000"/>
        </a:spcBef>
        <a:spcAft>
          <a:spcPct val="0"/>
        </a:spcAft>
        <a:buChar char="»"/>
        <a:defRPr>
          <a:solidFill>
            <a:schemeClr val="tx1"/>
          </a:solidFill>
          <a:latin typeface="TradeGothicCondEighteen" pitchFamily="2" charset="0"/>
        </a:defRPr>
      </a:lvl8pPr>
      <a:lvl9pPr marL="3657600" indent="-228600" algn="l" rtl="0" fontAlgn="base">
        <a:spcBef>
          <a:spcPct val="20000"/>
        </a:spcBef>
        <a:spcAft>
          <a:spcPct val="0"/>
        </a:spcAft>
        <a:buChar char="»"/>
        <a:defRPr>
          <a:solidFill>
            <a:schemeClr val="tx1"/>
          </a:solidFill>
          <a:latin typeface="TradeGothicCondEighteen"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p:cNvSpPr>
            <a:spLocks noGrp="1" noChangeArrowheads="1"/>
          </p:cNvSpPr>
          <p:nvPr>
            <p:ph type="ctrTitle"/>
          </p:nvPr>
        </p:nvSpPr>
        <p:spPr>
          <a:xfrm>
            <a:off x="3505200" y="0"/>
            <a:ext cx="5562600" cy="2057400"/>
          </a:xfrm>
        </p:spPr>
        <p:txBody>
          <a:bodyPr/>
          <a:lstStyle/>
          <a:p>
            <a:pPr eaLnBrk="1" hangingPunct="1">
              <a:defRPr/>
            </a:pPr>
            <a:r>
              <a:rPr lang="en-US" sz="4600" dirty="0" smtClean="0">
                <a:solidFill>
                  <a:srgbClr val="FFFF00"/>
                </a:solidFill>
              </a:rPr>
              <a:t>An Update on NHC’s         </a:t>
            </a:r>
            <a:br>
              <a:rPr lang="en-US" sz="4600" dirty="0" smtClean="0">
                <a:solidFill>
                  <a:srgbClr val="FFFF00"/>
                </a:solidFill>
              </a:rPr>
            </a:br>
            <a:r>
              <a:rPr lang="en-US" sz="4600" dirty="0" smtClean="0">
                <a:solidFill>
                  <a:srgbClr val="FFFF00"/>
                </a:solidFill>
              </a:rPr>
              <a:t>Storm Surge Program and Future Direction</a:t>
            </a:r>
          </a:p>
        </p:txBody>
      </p:sp>
      <p:sp>
        <p:nvSpPr>
          <p:cNvPr id="2518" name="Text Box 470"/>
          <p:cNvSpPr txBox="1">
            <a:spLocks noChangeArrowheads="1"/>
          </p:cNvSpPr>
          <p:nvPr/>
        </p:nvSpPr>
        <p:spPr bwMode="auto">
          <a:xfrm>
            <a:off x="1295400" y="5334000"/>
            <a:ext cx="7772400" cy="2393950"/>
          </a:xfrm>
          <a:prstGeom prst="rect">
            <a:avLst/>
          </a:prstGeom>
          <a:noFill/>
          <a:ln w="9525">
            <a:noFill/>
            <a:miter lim="800000"/>
            <a:headEnd/>
            <a:tailEnd/>
          </a:ln>
          <a:effectLst>
            <a:outerShdw dist="35921" dir="2700000" algn="ctr" rotWithShape="0">
              <a:schemeClr val="tx1"/>
            </a:outerShdw>
          </a:effectLst>
        </p:spPr>
        <p:txBody>
          <a:bodyPr>
            <a:spAutoFit/>
          </a:bodyPr>
          <a:lstStyle/>
          <a:p>
            <a:pPr algn="r">
              <a:lnSpc>
                <a:spcPct val="65000"/>
              </a:lnSpc>
              <a:spcBef>
                <a:spcPct val="50000"/>
              </a:spcBef>
              <a:defRPr/>
            </a:pPr>
            <a:r>
              <a:rPr lang="en-US" sz="3200" dirty="0">
                <a:solidFill>
                  <a:srgbClr val="FFFF00"/>
                </a:solidFill>
              </a:rPr>
              <a:t>Jamie Rhome</a:t>
            </a:r>
          </a:p>
          <a:p>
            <a:pPr algn="r">
              <a:lnSpc>
                <a:spcPct val="65000"/>
              </a:lnSpc>
              <a:spcBef>
                <a:spcPct val="50000"/>
              </a:spcBef>
              <a:defRPr/>
            </a:pPr>
            <a:r>
              <a:rPr lang="en-US" sz="3200" dirty="0">
                <a:solidFill>
                  <a:srgbClr val="FFFF00"/>
                </a:solidFill>
              </a:rPr>
              <a:t>Storm Surge Specialist/Team Lead</a:t>
            </a:r>
          </a:p>
          <a:p>
            <a:pPr algn="r">
              <a:lnSpc>
                <a:spcPct val="65000"/>
              </a:lnSpc>
              <a:spcBef>
                <a:spcPct val="50000"/>
              </a:spcBef>
              <a:defRPr/>
            </a:pPr>
            <a:r>
              <a:rPr lang="en-US" sz="3200" dirty="0">
                <a:solidFill>
                  <a:srgbClr val="FFFF00"/>
                </a:solidFill>
              </a:rPr>
              <a:t>National Hurricane Center</a:t>
            </a:r>
          </a:p>
          <a:p>
            <a:pPr algn="r">
              <a:lnSpc>
                <a:spcPct val="65000"/>
              </a:lnSpc>
              <a:spcBef>
                <a:spcPct val="50000"/>
              </a:spcBef>
              <a:defRPr/>
            </a:pPr>
            <a:endParaRPr lang="en-US" sz="2400" dirty="0">
              <a:solidFill>
                <a:srgbClr val="FFFF00"/>
              </a:solidFill>
            </a:endParaRPr>
          </a:p>
          <a:p>
            <a:pPr algn="r">
              <a:lnSpc>
                <a:spcPct val="65000"/>
              </a:lnSpc>
              <a:spcBef>
                <a:spcPct val="50000"/>
              </a:spcBef>
              <a:defRPr/>
            </a:pPr>
            <a:endParaRPr lang="en-US" sz="2400" dirty="0">
              <a:solidFill>
                <a:srgbClr val="FFFF00"/>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1524000" y="1493838"/>
            <a:ext cx="7620000" cy="4906962"/>
          </a:xfrm>
        </p:spPr>
        <p:txBody>
          <a:bodyPr/>
          <a:lstStyle/>
          <a:p>
            <a:pPr>
              <a:lnSpc>
                <a:spcPct val="80000"/>
              </a:lnSpc>
              <a:buFontTx/>
              <a:buNone/>
            </a:pPr>
            <a:r>
              <a:rPr lang="en-US" sz="2400" b="1" dirty="0" smtClean="0"/>
              <a:t>Old Statement:</a:t>
            </a:r>
          </a:p>
          <a:p>
            <a:pPr>
              <a:lnSpc>
                <a:spcPct val="80000"/>
              </a:lnSpc>
              <a:buFontTx/>
              <a:buNone/>
            </a:pPr>
            <a:r>
              <a:rPr lang="en-US" sz="2000" dirty="0" smtClean="0"/>
              <a:t>Storm surge flooding of 2 to 4 feet above normal tide </a:t>
            </a:r>
            <a:r>
              <a:rPr lang="en-US" sz="2000" dirty="0" smtClean="0"/>
              <a:t>levels can </a:t>
            </a:r>
            <a:r>
              <a:rPr lang="en-US" sz="2000" dirty="0" smtClean="0"/>
              <a:t>be  expected along the west coast of Florida in areas of onshore flow south of Venice and in Florida Bay. Storm surge should begin to decrease along the east coast of Florida.</a:t>
            </a:r>
          </a:p>
          <a:p>
            <a:pPr>
              <a:lnSpc>
                <a:spcPct val="80000"/>
              </a:lnSpc>
              <a:buNone/>
            </a:pPr>
            <a:r>
              <a:rPr lang="en-US" sz="2400" b="1" dirty="0" smtClean="0"/>
              <a:t>New Statement:</a:t>
            </a:r>
          </a:p>
          <a:p>
            <a:pPr>
              <a:lnSpc>
                <a:spcPct val="80000"/>
              </a:lnSpc>
              <a:buFontTx/>
              <a:buNone/>
            </a:pPr>
            <a:r>
              <a:rPr lang="en-US" sz="2000" dirty="0" smtClean="0"/>
              <a:t>STORM SURGE WILL RAISE WATER LEVELS BY AS MUCH AS 4 FEET </a:t>
            </a:r>
            <a:r>
              <a:rPr lang="en-US" sz="2000" b="1" i="1" u="sng" dirty="0" smtClean="0">
                <a:solidFill>
                  <a:srgbClr val="FF0000"/>
                </a:solidFill>
              </a:rPr>
              <a:t>ABOVE GROUND </a:t>
            </a:r>
            <a:r>
              <a:rPr lang="en-US" sz="2000" b="1" i="1" u="sng" dirty="0" smtClean="0">
                <a:solidFill>
                  <a:srgbClr val="FF0000"/>
                </a:solidFill>
              </a:rPr>
              <a:t>LEVEL</a:t>
            </a:r>
            <a:r>
              <a:rPr lang="en-US" sz="2000" dirty="0" smtClean="0"/>
              <a:t> </a:t>
            </a:r>
            <a:r>
              <a:rPr lang="en-US" sz="2000" dirty="0" smtClean="0"/>
              <a:t>ALONG </a:t>
            </a:r>
            <a:r>
              <a:rPr lang="en-US" sz="2000" dirty="0" smtClean="0"/>
              <a:t>THE WEST COAST OF FLORIDA IN AREAS OF ONSHORE FLOW SOUTH OF VENICE AND IN FLORIDA BAY ... WITH LARGE AND DANGEROUS BATTERING WAVES ... </a:t>
            </a:r>
            <a:r>
              <a:rPr lang="en-US" sz="2000" b="1" i="1" u="sng" dirty="0" smtClean="0">
                <a:solidFill>
                  <a:srgbClr val="FF0000"/>
                </a:solidFill>
              </a:rPr>
              <a:t>THE SURGE COULD PENETRATE AS FAR INLAND AS ABOUT 10 MILES FROM THE SHORE</a:t>
            </a:r>
            <a:r>
              <a:rPr lang="en-US" sz="2000" dirty="0" smtClean="0"/>
              <a:t> WITH DEPTH GENERALLY DECREASING AS THE WATER MOVES INLAND.  STORM SURGE SHOULD BEGIN TO DECREASE ALONG THE EAST COAST OF FLORIDA.</a:t>
            </a:r>
          </a:p>
        </p:txBody>
      </p:sp>
      <p:grpSp>
        <p:nvGrpSpPr>
          <p:cNvPr id="2" name="Group 4"/>
          <p:cNvGrpSpPr>
            <a:grpSpLocks/>
          </p:cNvGrpSpPr>
          <p:nvPr/>
        </p:nvGrpSpPr>
        <p:grpSpPr bwMode="auto">
          <a:xfrm>
            <a:off x="0" y="1527175"/>
            <a:ext cx="1417638" cy="5006975"/>
            <a:chOff x="0" y="960"/>
            <a:chExt cx="893" cy="3154"/>
          </a:xfrm>
        </p:grpSpPr>
        <p:pic>
          <p:nvPicPr>
            <p:cNvPr id="57349" name="Picture 2"/>
            <p:cNvPicPr>
              <a:picLocks noChangeAspect="1" noChangeArrowheads="1"/>
            </p:cNvPicPr>
            <p:nvPr/>
          </p:nvPicPr>
          <p:blipFill>
            <a:blip r:embed="rId2" cstate="print"/>
            <a:srcRect/>
            <a:stretch>
              <a:fillRect/>
            </a:stretch>
          </p:blipFill>
          <p:spPr bwMode="auto">
            <a:xfrm>
              <a:off x="0" y="3456"/>
              <a:ext cx="893" cy="658"/>
            </a:xfrm>
            <a:prstGeom prst="rect">
              <a:avLst/>
            </a:prstGeom>
            <a:noFill/>
            <a:ln w="9525">
              <a:noFill/>
              <a:miter lim="800000"/>
              <a:headEnd/>
              <a:tailEnd/>
            </a:ln>
          </p:spPr>
        </p:pic>
        <p:pic>
          <p:nvPicPr>
            <p:cNvPr id="57350" name="Picture 6" descr="457984085fjDLZM_ph"/>
            <p:cNvPicPr>
              <a:picLocks noChangeAspect="1" noChangeArrowheads="1"/>
            </p:cNvPicPr>
            <p:nvPr/>
          </p:nvPicPr>
          <p:blipFill>
            <a:blip r:embed="rId3" cstate="print"/>
            <a:srcRect/>
            <a:stretch>
              <a:fillRect/>
            </a:stretch>
          </p:blipFill>
          <p:spPr bwMode="auto">
            <a:xfrm>
              <a:off x="0" y="1565"/>
              <a:ext cx="893" cy="650"/>
            </a:xfrm>
            <a:prstGeom prst="rect">
              <a:avLst/>
            </a:prstGeom>
            <a:noFill/>
            <a:ln w="9525">
              <a:noFill/>
              <a:miter lim="800000"/>
              <a:headEnd/>
              <a:tailEnd/>
            </a:ln>
          </p:spPr>
        </p:pic>
        <p:pic>
          <p:nvPicPr>
            <p:cNvPr id="57351" name="Picture 7" descr="110326"/>
            <p:cNvPicPr>
              <a:picLocks noChangeAspect="1" noChangeArrowheads="1"/>
            </p:cNvPicPr>
            <p:nvPr/>
          </p:nvPicPr>
          <p:blipFill>
            <a:blip r:embed="rId4" cstate="print"/>
            <a:srcRect/>
            <a:stretch>
              <a:fillRect/>
            </a:stretch>
          </p:blipFill>
          <p:spPr bwMode="auto">
            <a:xfrm>
              <a:off x="0" y="2217"/>
              <a:ext cx="892" cy="1322"/>
            </a:xfrm>
            <a:prstGeom prst="rect">
              <a:avLst/>
            </a:prstGeom>
            <a:noFill/>
            <a:ln w="9525">
              <a:noFill/>
              <a:miter lim="800000"/>
              <a:headEnd/>
              <a:tailEnd/>
            </a:ln>
          </p:spPr>
        </p:pic>
        <p:pic>
          <p:nvPicPr>
            <p:cNvPr id="57352" name="Picture 8" descr="C_RMW25"/>
            <p:cNvPicPr>
              <a:picLocks noChangeAspect="1" noChangeArrowheads="1"/>
            </p:cNvPicPr>
            <p:nvPr/>
          </p:nvPicPr>
          <p:blipFill>
            <a:blip r:embed="rId5" cstate="print"/>
            <a:srcRect/>
            <a:stretch>
              <a:fillRect/>
            </a:stretch>
          </p:blipFill>
          <p:spPr bwMode="auto">
            <a:xfrm>
              <a:off x="0" y="960"/>
              <a:ext cx="893" cy="608"/>
            </a:xfrm>
            <a:prstGeom prst="rect">
              <a:avLst/>
            </a:prstGeom>
            <a:noFill/>
            <a:ln w="9525">
              <a:noFill/>
              <a:miter lim="800000"/>
              <a:headEnd/>
              <a:tailEnd/>
            </a:ln>
          </p:spPr>
        </p:pic>
      </p:grpSp>
      <p:sp>
        <p:nvSpPr>
          <p:cNvPr id="57348" name="Rectangle 2"/>
          <p:cNvSpPr>
            <a:spLocks noChangeArrowheads="1"/>
          </p:cNvSpPr>
          <p:nvPr/>
        </p:nvSpPr>
        <p:spPr bwMode="auto">
          <a:xfrm>
            <a:off x="-609600" y="152400"/>
            <a:ext cx="7543800" cy="990600"/>
          </a:xfrm>
          <a:prstGeom prst="rect">
            <a:avLst/>
          </a:prstGeom>
          <a:noFill/>
          <a:ln w="9525">
            <a:noFill/>
            <a:miter lim="800000"/>
            <a:headEnd/>
            <a:tailEnd/>
          </a:ln>
        </p:spPr>
        <p:txBody>
          <a:bodyPr anchor="ctr" anchorCtr="1"/>
          <a:lstStyle/>
          <a:p>
            <a:pPr algn="ctr" eaLnBrk="0" hangingPunct="0"/>
            <a:r>
              <a:rPr lang="en-US" sz="4000" dirty="0" smtClean="0">
                <a:solidFill>
                  <a:srgbClr val="FFFF00"/>
                </a:solidFill>
              </a:rPr>
              <a:t>New NHC </a:t>
            </a:r>
            <a:r>
              <a:rPr lang="en-US" sz="4000" dirty="0">
                <a:solidFill>
                  <a:srgbClr val="FFFF00"/>
                </a:solidFill>
              </a:rPr>
              <a:t>Surge Statement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800" dirty="0" smtClean="0">
                <a:solidFill>
                  <a:srgbClr val="FFFF00"/>
                </a:solidFill>
              </a:rPr>
              <a:t>Actionable Information: Storm Surge Warning</a:t>
            </a:r>
          </a:p>
        </p:txBody>
      </p:sp>
      <p:sp>
        <p:nvSpPr>
          <p:cNvPr id="9219" name="Rectangle 3"/>
          <p:cNvSpPr>
            <a:spLocks noGrp="1" noChangeArrowheads="1"/>
          </p:cNvSpPr>
          <p:nvPr>
            <p:ph type="body" idx="1"/>
          </p:nvPr>
        </p:nvSpPr>
        <p:spPr>
          <a:xfrm>
            <a:off x="228600" y="1524000"/>
            <a:ext cx="8610600" cy="5105400"/>
          </a:xfrm>
        </p:spPr>
        <p:txBody>
          <a:bodyPr/>
          <a:lstStyle/>
          <a:p>
            <a:pPr>
              <a:buFontTx/>
              <a:buNone/>
              <a:defRPr/>
            </a:pPr>
            <a:r>
              <a:rPr lang="en-US" sz="3200" dirty="0" smtClean="0"/>
              <a:t>Why consider a storm surge warning?</a:t>
            </a:r>
          </a:p>
          <a:p>
            <a:pPr lvl="1">
              <a:buClrTx/>
              <a:buFont typeface="Arial" pitchFamily="34" charset="0"/>
              <a:buChar char="•"/>
              <a:defRPr/>
            </a:pPr>
            <a:r>
              <a:rPr lang="en-US" dirty="0" smtClean="0">
                <a:ea typeface="+mn-ea"/>
                <a:cs typeface="+mn-cs"/>
              </a:rPr>
              <a:t>Current criteria for TC watches and warnings is wind-based</a:t>
            </a:r>
          </a:p>
          <a:p>
            <a:pPr lvl="1">
              <a:buClrTx/>
              <a:buFont typeface="Arial" pitchFamily="34" charset="0"/>
              <a:buChar char="•"/>
              <a:defRPr/>
            </a:pPr>
            <a:r>
              <a:rPr lang="en-US" dirty="0" smtClean="0">
                <a:ea typeface="+mn-ea"/>
                <a:cs typeface="+mn-cs"/>
              </a:rPr>
              <a:t>Significant coastal flooding can occur </a:t>
            </a:r>
            <a:r>
              <a:rPr lang="en-US" dirty="0" smtClean="0"/>
              <a:t>prior to the initialization of  TC watches/warnings and </a:t>
            </a:r>
            <a:r>
              <a:rPr lang="en-US" dirty="0" smtClean="0">
                <a:ea typeface="+mn-ea"/>
                <a:cs typeface="+mn-cs"/>
              </a:rPr>
              <a:t>well beyond the extent of current TC watches/warnings</a:t>
            </a:r>
            <a:endParaRPr lang="en-US" sz="2000" dirty="0" smtClean="0">
              <a:ea typeface="+mn-ea"/>
              <a:cs typeface="+mn-cs"/>
            </a:endParaRPr>
          </a:p>
          <a:p>
            <a:pPr lvl="2">
              <a:buClrTx/>
              <a:buFont typeface="Arial" pitchFamily="34" charset="0"/>
              <a:buChar char="•"/>
              <a:defRPr/>
            </a:pPr>
            <a:r>
              <a:rPr lang="en-US" dirty="0" smtClean="0">
                <a:ea typeface="+mn-ea"/>
                <a:cs typeface="+mn-cs"/>
              </a:rPr>
              <a:t>Example: Ike along central Gulf </a:t>
            </a:r>
            <a:r>
              <a:rPr lang="en-US" dirty="0" smtClean="0">
                <a:ea typeface="+mn-ea"/>
                <a:cs typeface="+mn-cs"/>
              </a:rPr>
              <a:t>coast</a:t>
            </a:r>
          </a:p>
          <a:p>
            <a:pPr lvl="1">
              <a:buClrTx/>
              <a:buFont typeface="Arial" pitchFamily="34" charset="0"/>
              <a:buChar char="•"/>
              <a:defRPr/>
            </a:pPr>
            <a:r>
              <a:rPr lang="en-US" dirty="0" smtClean="0"/>
              <a:t>Customer feedback indicates significant confusion and need for actionable </a:t>
            </a:r>
            <a:r>
              <a:rPr lang="en-US" dirty="0" smtClean="0"/>
              <a:t>information</a:t>
            </a:r>
            <a:endParaRPr lang="en-US" dirty="0" smtClean="0">
              <a:ea typeface="+mn-ea"/>
              <a:cs typeface="+mn-cs"/>
            </a:endParaRPr>
          </a:p>
          <a:p>
            <a:pPr lvl="1">
              <a:buClrTx/>
              <a:buFont typeface="Arial" pitchFamily="34" charset="0"/>
              <a:buChar char="•"/>
              <a:defRPr/>
            </a:pPr>
            <a:r>
              <a:rPr lang="en-US" dirty="0" smtClean="0">
                <a:ea typeface="+mn-ea"/>
                <a:cs typeface="+mn-cs"/>
              </a:rPr>
              <a:t>WMO has recommended </a:t>
            </a:r>
            <a:r>
              <a:rPr lang="en-US" dirty="0" smtClean="0">
                <a:ea typeface="+mn-ea"/>
                <a:cs typeface="+mn-cs"/>
              </a:rPr>
              <a:t>it</a:t>
            </a:r>
          </a:p>
          <a:p>
            <a:pPr lvl="1">
              <a:buClrTx/>
              <a:buFont typeface="Arial" pitchFamily="34" charset="0"/>
              <a:buChar char="•"/>
              <a:defRPr/>
            </a:pPr>
            <a:r>
              <a:rPr lang="en-US" dirty="0" smtClean="0"/>
              <a:t>FEMA has requested </a:t>
            </a:r>
            <a:r>
              <a:rPr lang="en-US" dirty="0" smtClean="0"/>
              <a:t>it</a:t>
            </a:r>
            <a:endParaRPr lang="en-US" dirty="0" smtClean="0">
              <a:ea typeface="+mn-ea"/>
              <a:cs typeface="+mn-cs"/>
            </a:endParaRPr>
          </a:p>
          <a:p>
            <a:pPr lvl="1">
              <a:buClrTx/>
              <a:buFont typeface="Arial" pitchFamily="34" charset="0"/>
              <a:buChar char="•"/>
              <a:defRPr/>
            </a:pPr>
            <a:r>
              <a:rPr lang="en-US" dirty="0" smtClean="0">
                <a:ea typeface="+mn-ea"/>
                <a:cs typeface="+mn-cs"/>
              </a:rPr>
              <a:t>Current NWS coastal flooding warning system is </a:t>
            </a:r>
            <a:r>
              <a:rPr lang="en-US" dirty="0" smtClean="0">
                <a:ea typeface="+mn-ea"/>
                <a:cs typeface="+mn-cs"/>
              </a:rPr>
              <a:t>ineffective for high-impact events</a:t>
            </a:r>
            <a:endParaRPr lang="en-US" dirty="0" smtClean="0">
              <a:ea typeface="+mn-ea"/>
              <a:cs typeface="+mn-cs"/>
            </a:endParaRPr>
          </a:p>
          <a:p>
            <a:pPr lvl="1">
              <a:buClrTx/>
              <a:buFont typeface="Arial" pitchFamily="34" charset="0"/>
              <a:buChar char="•"/>
              <a:defRPr/>
            </a:pPr>
            <a:r>
              <a:rPr lang="en-US" dirty="0" smtClean="0">
                <a:ea typeface="+mn-ea"/>
                <a:cs typeface="+mn-cs"/>
              </a:rPr>
              <a:t>Other countries have successfully implemented </a:t>
            </a:r>
            <a:r>
              <a:rPr lang="en-US" smtClean="0">
                <a:ea typeface="+mn-ea"/>
                <a:cs typeface="+mn-cs"/>
              </a:rPr>
              <a:t>similar </a:t>
            </a:r>
            <a:r>
              <a:rPr lang="en-US" smtClean="0">
                <a:ea typeface="+mn-ea"/>
                <a:cs typeface="+mn-cs"/>
              </a:rPr>
              <a:t>warnings</a:t>
            </a:r>
            <a:endParaRPr lang="en-US" dirty="0" smtClean="0">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endParaRPr lang="en-US" smtClean="0"/>
          </a:p>
        </p:txBody>
      </p:sp>
      <p:pic>
        <p:nvPicPr>
          <p:cNvPr id="15363" name="Picture 3"/>
          <p:cNvPicPr>
            <a:picLocks noChangeAspect="1" noChangeArrowheads="1"/>
          </p:cNvPicPr>
          <p:nvPr/>
        </p:nvPicPr>
        <p:blipFill>
          <a:blip r:embed="rId2" cstate="print"/>
          <a:srcRect t="51117"/>
          <a:stretch>
            <a:fillRect/>
          </a:stretch>
        </p:blipFill>
        <p:spPr bwMode="auto">
          <a:xfrm>
            <a:off x="309563" y="3505200"/>
            <a:ext cx="8524875" cy="3333750"/>
          </a:xfrm>
          <a:prstGeom prst="rect">
            <a:avLst/>
          </a:prstGeom>
          <a:noFill/>
          <a:ln w="9525">
            <a:noFill/>
            <a:miter lim="800000"/>
            <a:headEnd/>
            <a:tailEnd/>
          </a:ln>
        </p:spPr>
      </p:pic>
      <p:sp>
        <p:nvSpPr>
          <p:cNvPr id="15364" name="Freeform 4"/>
          <p:cNvSpPr>
            <a:spLocks/>
          </p:cNvSpPr>
          <p:nvPr/>
        </p:nvSpPr>
        <p:spPr bwMode="auto">
          <a:xfrm>
            <a:off x="3263900" y="3630613"/>
            <a:ext cx="1184275" cy="1258887"/>
          </a:xfrm>
          <a:custGeom>
            <a:avLst/>
            <a:gdLst>
              <a:gd name="T0" fmla="*/ 2147483647 w 746"/>
              <a:gd name="T1" fmla="*/ 2147483647 h 793"/>
              <a:gd name="T2" fmla="*/ 2147483647 w 746"/>
              <a:gd name="T3" fmla="*/ 2147483647 h 793"/>
              <a:gd name="T4" fmla="*/ 2147483647 w 746"/>
              <a:gd name="T5" fmla="*/ 2147483647 h 793"/>
              <a:gd name="T6" fmla="*/ 2147483647 w 746"/>
              <a:gd name="T7" fmla="*/ 2147483647 h 793"/>
              <a:gd name="T8" fmla="*/ 2147483647 w 746"/>
              <a:gd name="T9" fmla="*/ 2147483647 h 793"/>
              <a:gd name="T10" fmla="*/ 2147483647 w 746"/>
              <a:gd name="T11" fmla="*/ 2147483647 h 793"/>
              <a:gd name="T12" fmla="*/ 2147483647 w 746"/>
              <a:gd name="T13" fmla="*/ 2147483647 h 793"/>
              <a:gd name="T14" fmla="*/ 2147483647 w 746"/>
              <a:gd name="T15" fmla="*/ 2147483647 h 793"/>
              <a:gd name="T16" fmla="*/ 2147483647 w 746"/>
              <a:gd name="T17" fmla="*/ 2147483647 h 793"/>
              <a:gd name="T18" fmla="*/ 2147483647 w 746"/>
              <a:gd name="T19" fmla="*/ 2147483647 h 793"/>
              <a:gd name="T20" fmla="*/ 2147483647 w 746"/>
              <a:gd name="T21" fmla="*/ 2147483647 h 793"/>
              <a:gd name="T22" fmla="*/ 2147483647 w 746"/>
              <a:gd name="T23" fmla="*/ 2147483647 h 793"/>
              <a:gd name="T24" fmla="*/ 2147483647 w 746"/>
              <a:gd name="T25" fmla="*/ 2147483647 h 793"/>
              <a:gd name="T26" fmla="*/ 2147483647 w 746"/>
              <a:gd name="T27" fmla="*/ 2147483647 h 793"/>
              <a:gd name="T28" fmla="*/ 2147483647 w 746"/>
              <a:gd name="T29" fmla="*/ 2147483647 h 793"/>
              <a:gd name="T30" fmla="*/ 2147483647 w 746"/>
              <a:gd name="T31" fmla="*/ 2147483647 h 793"/>
              <a:gd name="T32" fmla="*/ 2147483647 w 746"/>
              <a:gd name="T33" fmla="*/ 2147483647 h 793"/>
              <a:gd name="T34" fmla="*/ 2147483647 w 746"/>
              <a:gd name="T35" fmla="*/ 2147483647 h 793"/>
              <a:gd name="T36" fmla="*/ 2147483647 w 746"/>
              <a:gd name="T37" fmla="*/ 2147483647 h 793"/>
              <a:gd name="T38" fmla="*/ 2147483647 w 746"/>
              <a:gd name="T39" fmla="*/ 2147483647 h 793"/>
              <a:gd name="T40" fmla="*/ 2147483647 w 746"/>
              <a:gd name="T41" fmla="*/ 2147483647 h 793"/>
              <a:gd name="T42" fmla="*/ 2147483647 w 746"/>
              <a:gd name="T43" fmla="*/ 2147483647 h 793"/>
              <a:gd name="T44" fmla="*/ 2147483647 w 746"/>
              <a:gd name="T45" fmla="*/ 2147483647 h 793"/>
              <a:gd name="T46" fmla="*/ 2147483647 w 746"/>
              <a:gd name="T47" fmla="*/ 2147483647 h 793"/>
              <a:gd name="T48" fmla="*/ 2147483647 w 746"/>
              <a:gd name="T49" fmla="*/ 2147483647 h 793"/>
              <a:gd name="T50" fmla="*/ 2147483647 w 746"/>
              <a:gd name="T51" fmla="*/ 2147483647 h 793"/>
              <a:gd name="T52" fmla="*/ 2147483647 w 746"/>
              <a:gd name="T53" fmla="*/ 2147483647 h 793"/>
              <a:gd name="T54" fmla="*/ 2147483647 w 746"/>
              <a:gd name="T55" fmla="*/ 2147483647 h 793"/>
              <a:gd name="T56" fmla="*/ 2147483647 w 746"/>
              <a:gd name="T57" fmla="*/ 2147483647 h 793"/>
              <a:gd name="T58" fmla="*/ 2147483647 w 746"/>
              <a:gd name="T59" fmla="*/ 2147483647 h 793"/>
              <a:gd name="T60" fmla="*/ 2147483647 w 746"/>
              <a:gd name="T61" fmla="*/ 2147483647 h 7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6"/>
              <a:gd name="T94" fmla="*/ 0 h 793"/>
              <a:gd name="T95" fmla="*/ 746 w 746"/>
              <a:gd name="T96" fmla="*/ 793 h 7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6" h="793">
                <a:moveTo>
                  <a:pt x="77" y="689"/>
                </a:moveTo>
                <a:cubicBezTo>
                  <a:pt x="77" y="678"/>
                  <a:pt x="115" y="673"/>
                  <a:pt x="104" y="632"/>
                </a:cubicBezTo>
                <a:cubicBezTo>
                  <a:pt x="93" y="591"/>
                  <a:pt x="16" y="488"/>
                  <a:pt x="8" y="440"/>
                </a:cubicBezTo>
                <a:cubicBezTo>
                  <a:pt x="0" y="392"/>
                  <a:pt x="32" y="360"/>
                  <a:pt x="56" y="344"/>
                </a:cubicBezTo>
                <a:cubicBezTo>
                  <a:pt x="80" y="328"/>
                  <a:pt x="128" y="368"/>
                  <a:pt x="152" y="344"/>
                </a:cubicBezTo>
                <a:cubicBezTo>
                  <a:pt x="176" y="320"/>
                  <a:pt x="176" y="248"/>
                  <a:pt x="200" y="200"/>
                </a:cubicBezTo>
                <a:cubicBezTo>
                  <a:pt x="224" y="152"/>
                  <a:pt x="235" y="88"/>
                  <a:pt x="296" y="56"/>
                </a:cubicBezTo>
                <a:cubicBezTo>
                  <a:pt x="357" y="24"/>
                  <a:pt x="520" y="0"/>
                  <a:pt x="568" y="8"/>
                </a:cubicBezTo>
                <a:cubicBezTo>
                  <a:pt x="616" y="16"/>
                  <a:pt x="573" y="84"/>
                  <a:pt x="584" y="104"/>
                </a:cubicBezTo>
                <a:cubicBezTo>
                  <a:pt x="595" y="124"/>
                  <a:pt x="621" y="78"/>
                  <a:pt x="632" y="126"/>
                </a:cubicBezTo>
                <a:cubicBezTo>
                  <a:pt x="643" y="174"/>
                  <a:pt x="638" y="346"/>
                  <a:pt x="650" y="394"/>
                </a:cubicBezTo>
                <a:cubicBezTo>
                  <a:pt x="662" y="442"/>
                  <a:pt x="692" y="405"/>
                  <a:pt x="701" y="416"/>
                </a:cubicBezTo>
                <a:cubicBezTo>
                  <a:pt x="710" y="427"/>
                  <a:pt x="698" y="448"/>
                  <a:pt x="702" y="460"/>
                </a:cubicBezTo>
                <a:cubicBezTo>
                  <a:pt x="706" y="472"/>
                  <a:pt x="719" y="478"/>
                  <a:pt x="725" y="488"/>
                </a:cubicBezTo>
                <a:cubicBezTo>
                  <a:pt x="731" y="498"/>
                  <a:pt x="746" y="515"/>
                  <a:pt x="739" y="523"/>
                </a:cubicBezTo>
                <a:cubicBezTo>
                  <a:pt x="732" y="531"/>
                  <a:pt x="696" y="542"/>
                  <a:pt x="683" y="535"/>
                </a:cubicBezTo>
                <a:cubicBezTo>
                  <a:pt x="670" y="528"/>
                  <a:pt x="672" y="489"/>
                  <a:pt x="661" y="478"/>
                </a:cubicBezTo>
                <a:cubicBezTo>
                  <a:pt x="650" y="467"/>
                  <a:pt x="629" y="463"/>
                  <a:pt x="616" y="470"/>
                </a:cubicBezTo>
                <a:cubicBezTo>
                  <a:pt x="603" y="477"/>
                  <a:pt x="607" y="509"/>
                  <a:pt x="582" y="518"/>
                </a:cubicBezTo>
                <a:cubicBezTo>
                  <a:pt x="557" y="527"/>
                  <a:pt x="499" y="518"/>
                  <a:pt x="464" y="524"/>
                </a:cubicBezTo>
                <a:cubicBezTo>
                  <a:pt x="429" y="530"/>
                  <a:pt x="406" y="555"/>
                  <a:pt x="372" y="556"/>
                </a:cubicBezTo>
                <a:cubicBezTo>
                  <a:pt x="338" y="557"/>
                  <a:pt x="287" y="528"/>
                  <a:pt x="260" y="532"/>
                </a:cubicBezTo>
                <a:cubicBezTo>
                  <a:pt x="233" y="536"/>
                  <a:pt x="217" y="562"/>
                  <a:pt x="208" y="578"/>
                </a:cubicBezTo>
                <a:cubicBezTo>
                  <a:pt x="199" y="594"/>
                  <a:pt x="196" y="619"/>
                  <a:pt x="206" y="630"/>
                </a:cubicBezTo>
                <a:cubicBezTo>
                  <a:pt x="216" y="641"/>
                  <a:pt x="248" y="633"/>
                  <a:pt x="269" y="644"/>
                </a:cubicBezTo>
                <a:cubicBezTo>
                  <a:pt x="290" y="655"/>
                  <a:pt x="325" y="686"/>
                  <a:pt x="330" y="694"/>
                </a:cubicBezTo>
                <a:cubicBezTo>
                  <a:pt x="335" y="702"/>
                  <a:pt x="308" y="685"/>
                  <a:pt x="300" y="694"/>
                </a:cubicBezTo>
                <a:cubicBezTo>
                  <a:pt x="292" y="703"/>
                  <a:pt x="298" y="731"/>
                  <a:pt x="281" y="746"/>
                </a:cubicBezTo>
                <a:cubicBezTo>
                  <a:pt x="264" y="761"/>
                  <a:pt x="223" y="793"/>
                  <a:pt x="194" y="785"/>
                </a:cubicBezTo>
                <a:cubicBezTo>
                  <a:pt x="165" y="777"/>
                  <a:pt x="123" y="714"/>
                  <a:pt x="104" y="698"/>
                </a:cubicBezTo>
                <a:cubicBezTo>
                  <a:pt x="85" y="682"/>
                  <a:pt x="77" y="700"/>
                  <a:pt x="77" y="689"/>
                </a:cubicBezTo>
                <a:close/>
              </a:path>
            </a:pathLst>
          </a:custGeom>
          <a:solidFill>
            <a:srgbClr val="FF0000">
              <a:alpha val="89803"/>
            </a:srgbClr>
          </a:solidFill>
          <a:ln w="12700" cap="rnd">
            <a:noFill/>
            <a:prstDash val="sysDot"/>
            <a:round/>
            <a:headEnd/>
            <a:tailEnd/>
          </a:ln>
        </p:spPr>
        <p:txBody>
          <a:bodyPr/>
          <a:lstStyle/>
          <a:p>
            <a:endParaRPr lang="en-US"/>
          </a:p>
        </p:txBody>
      </p:sp>
      <p:sp>
        <p:nvSpPr>
          <p:cNvPr id="15365" name="Freeform 5"/>
          <p:cNvSpPr>
            <a:spLocks/>
          </p:cNvSpPr>
          <p:nvPr/>
        </p:nvSpPr>
        <p:spPr bwMode="auto">
          <a:xfrm>
            <a:off x="3805238" y="4500563"/>
            <a:ext cx="1238250" cy="463550"/>
          </a:xfrm>
          <a:custGeom>
            <a:avLst/>
            <a:gdLst>
              <a:gd name="T0" fmla="*/ 0 w 780"/>
              <a:gd name="T1" fmla="*/ 2147483647 h 292"/>
              <a:gd name="T2" fmla="*/ 2147483647 w 780"/>
              <a:gd name="T3" fmla="*/ 2147483647 h 292"/>
              <a:gd name="T4" fmla="*/ 2147483647 w 780"/>
              <a:gd name="T5" fmla="*/ 2147483647 h 292"/>
              <a:gd name="T6" fmla="*/ 2147483647 w 780"/>
              <a:gd name="T7" fmla="*/ 2147483647 h 292"/>
              <a:gd name="T8" fmla="*/ 2147483647 w 780"/>
              <a:gd name="T9" fmla="*/ 2147483647 h 292"/>
              <a:gd name="T10" fmla="*/ 2147483647 w 780"/>
              <a:gd name="T11" fmla="*/ 2147483647 h 292"/>
              <a:gd name="T12" fmla="*/ 2147483647 w 780"/>
              <a:gd name="T13" fmla="*/ 2147483647 h 292"/>
              <a:gd name="T14" fmla="*/ 2147483647 w 780"/>
              <a:gd name="T15" fmla="*/ 2147483647 h 292"/>
              <a:gd name="T16" fmla="*/ 2147483647 w 780"/>
              <a:gd name="T17" fmla="*/ 2147483647 h 292"/>
              <a:gd name="T18" fmla="*/ 2147483647 w 780"/>
              <a:gd name="T19" fmla="*/ 2147483647 h 292"/>
              <a:gd name="T20" fmla="*/ 2147483647 w 780"/>
              <a:gd name="T21" fmla="*/ 2147483647 h 292"/>
              <a:gd name="T22" fmla="*/ 2147483647 w 780"/>
              <a:gd name="T23" fmla="*/ 2147483647 h 292"/>
              <a:gd name="T24" fmla="*/ 2147483647 w 780"/>
              <a:gd name="T25" fmla="*/ 2147483647 h 2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0"/>
              <a:gd name="T40" fmla="*/ 0 h 292"/>
              <a:gd name="T41" fmla="*/ 780 w 780"/>
              <a:gd name="T42" fmla="*/ 292 h 2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0" h="292">
                <a:moveTo>
                  <a:pt x="0" y="234"/>
                </a:moveTo>
                <a:cubicBezTo>
                  <a:pt x="8" y="233"/>
                  <a:pt x="33" y="221"/>
                  <a:pt x="50" y="230"/>
                </a:cubicBezTo>
                <a:cubicBezTo>
                  <a:pt x="67" y="239"/>
                  <a:pt x="84" y="284"/>
                  <a:pt x="99" y="288"/>
                </a:cubicBezTo>
                <a:cubicBezTo>
                  <a:pt x="114" y="292"/>
                  <a:pt x="133" y="268"/>
                  <a:pt x="138" y="255"/>
                </a:cubicBezTo>
                <a:cubicBezTo>
                  <a:pt x="143" y="242"/>
                  <a:pt x="136" y="229"/>
                  <a:pt x="126" y="210"/>
                </a:cubicBezTo>
                <a:cubicBezTo>
                  <a:pt x="116" y="191"/>
                  <a:pt x="86" y="163"/>
                  <a:pt x="78" y="138"/>
                </a:cubicBezTo>
                <a:cubicBezTo>
                  <a:pt x="70" y="113"/>
                  <a:pt x="66" y="79"/>
                  <a:pt x="78" y="60"/>
                </a:cubicBezTo>
                <a:cubicBezTo>
                  <a:pt x="90" y="41"/>
                  <a:pt x="110" y="27"/>
                  <a:pt x="150" y="24"/>
                </a:cubicBezTo>
                <a:cubicBezTo>
                  <a:pt x="190" y="21"/>
                  <a:pt x="266" y="42"/>
                  <a:pt x="321" y="42"/>
                </a:cubicBezTo>
                <a:cubicBezTo>
                  <a:pt x="376" y="42"/>
                  <a:pt x="445" y="27"/>
                  <a:pt x="483" y="27"/>
                </a:cubicBezTo>
                <a:cubicBezTo>
                  <a:pt x="521" y="27"/>
                  <a:pt x="525" y="40"/>
                  <a:pt x="552" y="39"/>
                </a:cubicBezTo>
                <a:cubicBezTo>
                  <a:pt x="579" y="38"/>
                  <a:pt x="610" y="0"/>
                  <a:pt x="648" y="18"/>
                </a:cubicBezTo>
                <a:cubicBezTo>
                  <a:pt x="686" y="36"/>
                  <a:pt x="758" y="126"/>
                  <a:pt x="780" y="147"/>
                </a:cubicBezTo>
              </a:path>
            </a:pathLst>
          </a:custGeom>
          <a:noFill/>
          <a:ln w="76200">
            <a:solidFill>
              <a:srgbClr val="0000FF"/>
            </a:solidFill>
            <a:round/>
            <a:headEnd/>
            <a:tailEnd/>
          </a:ln>
        </p:spPr>
        <p:txBody>
          <a:bodyPr/>
          <a:lstStyle/>
          <a:p>
            <a:endParaRPr lang="en-US"/>
          </a:p>
        </p:txBody>
      </p:sp>
      <p:sp>
        <p:nvSpPr>
          <p:cNvPr id="15366" name="Rectangle 6"/>
          <p:cNvSpPr>
            <a:spLocks noChangeArrowheads="1"/>
          </p:cNvSpPr>
          <p:nvPr/>
        </p:nvSpPr>
        <p:spPr bwMode="auto">
          <a:xfrm>
            <a:off x="6029325" y="6581775"/>
            <a:ext cx="2724150" cy="200025"/>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5367" name="Text Box 7"/>
          <p:cNvSpPr txBox="1">
            <a:spLocks noChangeArrowheads="1"/>
          </p:cNvSpPr>
          <p:nvPr/>
        </p:nvSpPr>
        <p:spPr bwMode="auto">
          <a:xfrm>
            <a:off x="6499225" y="6530975"/>
            <a:ext cx="1487488" cy="244475"/>
          </a:xfrm>
          <a:prstGeom prst="rect">
            <a:avLst/>
          </a:prstGeom>
          <a:noFill/>
          <a:ln w="9525">
            <a:noFill/>
            <a:miter lim="800000"/>
            <a:headEnd/>
            <a:tailEnd/>
          </a:ln>
        </p:spPr>
        <p:txBody>
          <a:bodyPr wrap="none">
            <a:spAutoFit/>
          </a:bodyPr>
          <a:lstStyle/>
          <a:p>
            <a:r>
              <a:rPr lang="en-US" sz="1000" b="1"/>
              <a:t>Storm Surge Warning</a:t>
            </a:r>
          </a:p>
        </p:txBody>
      </p:sp>
      <p:sp>
        <p:nvSpPr>
          <p:cNvPr id="15368" name="Freeform 8"/>
          <p:cNvSpPr>
            <a:spLocks/>
          </p:cNvSpPr>
          <p:nvPr/>
        </p:nvSpPr>
        <p:spPr bwMode="auto">
          <a:xfrm>
            <a:off x="6143625" y="6653213"/>
            <a:ext cx="300038" cy="1587"/>
          </a:xfrm>
          <a:custGeom>
            <a:avLst/>
            <a:gdLst>
              <a:gd name="T0" fmla="*/ 0 w 189"/>
              <a:gd name="T1" fmla="*/ 0 h 1"/>
              <a:gd name="T2" fmla="*/ 2147483647 w 189"/>
              <a:gd name="T3" fmla="*/ 0 h 1"/>
              <a:gd name="T4" fmla="*/ 0 60000 65536"/>
              <a:gd name="T5" fmla="*/ 0 60000 65536"/>
              <a:gd name="T6" fmla="*/ 0 w 189"/>
              <a:gd name="T7" fmla="*/ 0 h 1"/>
              <a:gd name="T8" fmla="*/ 189 w 189"/>
              <a:gd name="T9" fmla="*/ 1 h 1"/>
            </a:gdLst>
            <a:ahLst/>
            <a:cxnLst>
              <a:cxn ang="T4">
                <a:pos x="T0" y="T1"/>
              </a:cxn>
              <a:cxn ang="T5">
                <a:pos x="T2" y="T3"/>
              </a:cxn>
            </a:cxnLst>
            <a:rect l="T6" t="T7" r="T8" b="T9"/>
            <a:pathLst>
              <a:path w="189" h="1">
                <a:moveTo>
                  <a:pt x="0" y="0"/>
                </a:moveTo>
                <a:lnTo>
                  <a:pt x="189" y="0"/>
                </a:lnTo>
              </a:path>
            </a:pathLst>
          </a:custGeom>
          <a:noFill/>
          <a:ln w="114300">
            <a:solidFill>
              <a:srgbClr val="0000FF"/>
            </a:solidFill>
            <a:round/>
            <a:headEnd/>
            <a:tailEnd/>
          </a:ln>
        </p:spPr>
        <p:txBody>
          <a:bodyPr/>
          <a:lstStyle/>
          <a:p>
            <a:endParaRPr lang="en-US"/>
          </a:p>
        </p:txBody>
      </p:sp>
      <p:sp>
        <p:nvSpPr>
          <p:cNvPr id="15369" name="Line 9"/>
          <p:cNvSpPr>
            <a:spLocks noChangeShapeType="1"/>
          </p:cNvSpPr>
          <p:nvPr/>
        </p:nvSpPr>
        <p:spPr bwMode="auto">
          <a:xfrm>
            <a:off x="6143625" y="6489700"/>
            <a:ext cx="304800" cy="0"/>
          </a:xfrm>
          <a:prstGeom prst="line">
            <a:avLst/>
          </a:prstGeom>
          <a:noFill/>
          <a:ln w="101600">
            <a:solidFill>
              <a:schemeClr val="bg2"/>
            </a:solidFill>
            <a:round/>
            <a:headEnd/>
            <a:tailEnd/>
          </a:ln>
        </p:spPr>
        <p:txBody>
          <a:bodyPr/>
          <a:lstStyle/>
          <a:p>
            <a:endParaRPr lang="en-US"/>
          </a:p>
        </p:txBody>
      </p:sp>
      <p:sp>
        <p:nvSpPr>
          <p:cNvPr id="15370" name="Freeform 10"/>
          <p:cNvSpPr>
            <a:spLocks/>
          </p:cNvSpPr>
          <p:nvPr/>
        </p:nvSpPr>
        <p:spPr bwMode="auto">
          <a:xfrm>
            <a:off x="2846388" y="4687888"/>
            <a:ext cx="504825" cy="95250"/>
          </a:xfrm>
          <a:custGeom>
            <a:avLst/>
            <a:gdLst>
              <a:gd name="T0" fmla="*/ 2147483647 w 318"/>
              <a:gd name="T1" fmla="*/ 2147483647 h 60"/>
              <a:gd name="T2" fmla="*/ 2147483647 w 318"/>
              <a:gd name="T3" fmla="*/ 2147483647 h 60"/>
              <a:gd name="T4" fmla="*/ 2147483647 w 318"/>
              <a:gd name="T5" fmla="*/ 2147483647 h 60"/>
              <a:gd name="T6" fmla="*/ 2147483647 w 318"/>
              <a:gd name="T7" fmla="*/ 2147483647 h 60"/>
              <a:gd name="T8" fmla="*/ 2147483647 w 318"/>
              <a:gd name="T9" fmla="*/ 2147483647 h 60"/>
              <a:gd name="T10" fmla="*/ 0 60000 65536"/>
              <a:gd name="T11" fmla="*/ 0 60000 65536"/>
              <a:gd name="T12" fmla="*/ 0 60000 65536"/>
              <a:gd name="T13" fmla="*/ 0 60000 65536"/>
              <a:gd name="T14" fmla="*/ 0 60000 65536"/>
              <a:gd name="T15" fmla="*/ 0 w 318"/>
              <a:gd name="T16" fmla="*/ 0 h 60"/>
              <a:gd name="T17" fmla="*/ 318 w 318"/>
              <a:gd name="T18" fmla="*/ 60 h 60"/>
            </a:gdLst>
            <a:ahLst/>
            <a:cxnLst>
              <a:cxn ang="T10">
                <a:pos x="T0" y="T1"/>
              </a:cxn>
              <a:cxn ang="T11">
                <a:pos x="T2" y="T3"/>
              </a:cxn>
              <a:cxn ang="T12">
                <a:pos x="T4" y="T5"/>
              </a:cxn>
              <a:cxn ang="T13">
                <a:pos x="T6" y="T7"/>
              </a:cxn>
              <a:cxn ang="T14">
                <a:pos x="T8" y="T9"/>
              </a:cxn>
            </a:cxnLst>
            <a:rect l="T15" t="T16" r="T17" b="T18"/>
            <a:pathLst>
              <a:path w="318" h="60">
                <a:moveTo>
                  <a:pt x="3" y="14"/>
                </a:moveTo>
                <a:cubicBezTo>
                  <a:pt x="7" y="13"/>
                  <a:pt x="0" y="0"/>
                  <a:pt x="28" y="7"/>
                </a:cubicBezTo>
                <a:cubicBezTo>
                  <a:pt x="56" y="14"/>
                  <a:pt x="138" y="50"/>
                  <a:pt x="172" y="55"/>
                </a:cubicBezTo>
                <a:cubicBezTo>
                  <a:pt x="206" y="60"/>
                  <a:pt x="208" y="37"/>
                  <a:pt x="232" y="37"/>
                </a:cubicBezTo>
                <a:cubicBezTo>
                  <a:pt x="256" y="37"/>
                  <a:pt x="300" y="51"/>
                  <a:pt x="318" y="55"/>
                </a:cubicBezTo>
              </a:path>
            </a:pathLst>
          </a:custGeom>
          <a:noFill/>
          <a:ln w="76200">
            <a:solidFill>
              <a:schemeClr val="bg2"/>
            </a:solidFill>
            <a:round/>
            <a:headEnd/>
            <a:tailEnd/>
          </a:ln>
        </p:spPr>
        <p:txBody>
          <a:bodyPr/>
          <a:lstStyle/>
          <a:p>
            <a:endParaRPr lang="en-US"/>
          </a:p>
        </p:txBody>
      </p:sp>
      <p:sp>
        <p:nvSpPr>
          <p:cNvPr id="15371" name="Freeform 11"/>
          <p:cNvSpPr>
            <a:spLocks/>
          </p:cNvSpPr>
          <p:nvPr/>
        </p:nvSpPr>
        <p:spPr bwMode="auto">
          <a:xfrm>
            <a:off x="4465638" y="4460875"/>
            <a:ext cx="268287" cy="47625"/>
          </a:xfrm>
          <a:custGeom>
            <a:avLst/>
            <a:gdLst>
              <a:gd name="T0" fmla="*/ 0 w 169"/>
              <a:gd name="T1" fmla="*/ 2147483647 h 30"/>
              <a:gd name="T2" fmla="*/ 2147483647 w 169"/>
              <a:gd name="T3" fmla="*/ 2147483647 h 30"/>
              <a:gd name="T4" fmla="*/ 2147483647 w 169"/>
              <a:gd name="T5" fmla="*/ 2147483647 h 30"/>
              <a:gd name="T6" fmla="*/ 2147483647 w 169"/>
              <a:gd name="T7" fmla="*/ 2147483647 h 30"/>
              <a:gd name="T8" fmla="*/ 2147483647 w 169"/>
              <a:gd name="T9" fmla="*/ 2147483647 h 30"/>
              <a:gd name="T10" fmla="*/ 2147483647 w 169"/>
              <a:gd name="T11" fmla="*/ 2147483647 h 30"/>
              <a:gd name="T12" fmla="*/ 0 60000 65536"/>
              <a:gd name="T13" fmla="*/ 0 60000 65536"/>
              <a:gd name="T14" fmla="*/ 0 60000 65536"/>
              <a:gd name="T15" fmla="*/ 0 60000 65536"/>
              <a:gd name="T16" fmla="*/ 0 60000 65536"/>
              <a:gd name="T17" fmla="*/ 0 60000 65536"/>
              <a:gd name="T18" fmla="*/ 0 w 169"/>
              <a:gd name="T19" fmla="*/ 0 h 30"/>
              <a:gd name="T20" fmla="*/ 169 w 169"/>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69" h="30">
                <a:moveTo>
                  <a:pt x="0" y="24"/>
                </a:moveTo>
                <a:cubicBezTo>
                  <a:pt x="5" y="21"/>
                  <a:pt x="12" y="6"/>
                  <a:pt x="30" y="7"/>
                </a:cubicBezTo>
                <a:cubicBezTo>
                  <a:pt x="48" y="8"/>
                  <a:pt x="93" y="26"/>
                  <a:pt x="111" y="28"/>
                </a:cubicBezTo>
                <a:cubicBezTo>
                  <a:pt x="129" y="30"/>
                  <a:pt x="131" y="26"/>
                  <a:pt x="138" y="22"/>
                </a:cubicBezTo>
                <a:cubicBezTo>
                  <a:pt x="145" y="18"/>
                  <a:pt x="149" y="2"/>
                  <a:pt x="154" y="1"/>
                </a:cubicBezTo>
                <a:cubicBezTo>
                  <a:pt x="159" y="0"/>
                  <a:pt x="166" y="13"/>
                  <a:pt x="169" y="16"/>
                </a:cubicBezTo>
              </a:path>
            </a:pathLst>
          </a:custGeom>
          <a:noFill/>
          <a:ln w="76200">
            <a:solidFill>
              <a:schemeClr val="bg2"/>
            </a:solidFill>
            <a:round/>
            <a:headEnd/>
            <a:tailEnd/>
          </a:ln>
        </p:spPr>
        <p:txBody>
          <a:bodyPr/>
          <a:lstStyle/>
          <a:p>
            <a:endParaRPr lang="en-US"/>
          </a:p>
        </p:txBody>
      </p:sp>
      <p:sp>
        <p:nvSpPr>
          <p:cNvPr id="15372" name="Freeform 12"/>
          <p:cNvSpPr>
            <a:spLocks/>
          </p:cNvSpPr>
          <p:nvPr/>
        </p:nvSpPr>
        <p:spPr bwMode="auto">
          <a:xfrm>
            <a:off x="3529013" y="4872038"/>
            <a:ext cx="285750" cy="98425"/>
          </a:xfrm>
          <a:custGeom>
            <a:avLst/>
            <a:gdLst>
              <a:gd name="T0" fmla="*/ 2147483647 w 180"/>
              <a:gd name="T1" fmla="*/ 0 h 62"/>
              <a:gd name="T2" fmla="*/ 2147483647 w 180"/>
              <a:gd name="T3" fmla="*/ 2147483647 h 62"/>
              <a:gd name="T4" fmla="*/ 2147483647 w 180"/>
              <a:gd name="T5" fmla="*/ 2147483647 h 62"/>
              <a:gd name="T6" fmla="*/ 0 w 180"/>
              <a:gd name="T7" fmla="*/ 2147483647 h 62"/>
              <a:gd name="T8" fmla="*/ 0 60000 65536"/>
              <a:gd name="T9" fmla="*/ 0 60000 65536"/>
              <a:gd name="T10" fmla="*/ 0 60000 65536"/>
              <a:gd name="T11" fmla="*/ 0 60000 65536"/>
              <a:gd name="T12" fmla="*/ 0 w 180"/>
              <a:gd name="T13" fmla="*/ 0 h 62"/>
              <a:gd name="T14" fmla="*/ 180 w 180"/>
              <a:gd name="T15" fmla="*/ 62 h 62"/>
            </a:gdLst>
            <a:ahLst/>
            <a:cxnLst>
              <a:cxn ang="T8">
                <a:pos x="T0" y="T1"/>
              </a:cxn>
              <a:cxn ang="T9">
                <a:pos x="T2" y="T3"/>
              </a:cxn>
              <a:cxn ang="T10">
                <a:pos x="T4" y="T5"/>
              </a:cxn>
              <a:cxn ang="T11">
                <a:pos x="T6" y="T7"/>
              </a:cxn>
            </a:cxnLst>
            <a:rect l="T12" t="T13" r="T14" b="T15"/>
            <a:pathLst>
              <a:path w="180" h="62">
                <a:moveTo>
                  <a:pt x="180" y="0"/>
                </a:moveTo>
                <a:cubicBezTo>
                  <a:pt x="172" y="4"/>
                  <a:pt x="150" y="15"/>
                  <a:pt x="129" y="24"/>
                </a:cubicBezTo>
                <a:cubicBezTo>
                  <a:pt x="108" y="33"/>
                  <a:pt x="73" y="52"/>
                  <a:pt x="51" y="57"/>
                </a:cubicBezTo>
                <a:cubicBezTo>
                  <a:pt x="29" y="62"/>
                  <a:pt x="11" y="52"/>
                  <a:pt x="0" y="51"/>
                </a:cubicBezTo>
              </a:path>
            </a:pathLst>
          </a:custGeom>
          <a:noFill/>
          <a:ln w="76200">
            <a:solidFill>
              <a:srgbClr val="0000FF"/>
            </a:solidFill>
            <a:round/>
            <a:headEnd/>
            <a:tailEnd/>
          </a:ln>
        </p:spPr>
        <p:txBody>
          <a:bodyPr/>
          <a:lstStyle/>
          <a:p>
            <a:endParaRPr lang="en-US"/>
          </a:p>
        </p:txBody>
      </p:sp>
      <p:sp>
        <p:nvSpPr>
          <p:cNvPr id="15373" name="Line 13"/>
          <p:cNvSpPr>
            <a:spLocks noChangeShapeType="1"/>
          </p:cNvSpPr>
          <p:nvPr/>
        </p:nvSpPr>
        <p:spPr bwMode="auto">
          <a:xfrm>
            <a:off x="6019800" y="6578600"/>
            <a:ext cx="2743200" cy="0"/>
          </a:xfrm>
          <a:prstGeom prst="line">
            <a:avLst/>
          </a:prstGeom>
          <a:noFill/>
          <a:ln w="57150">
            <a:solidFill>
              <a:schemeClr val="bg1"/>
            </a:solidFill>
            <a:round/>
            <a:headEnd/>
            <a:tailEnd/>
          </a:ln>
        </p:spPr>
        <p:txBody>
          <a:bodyPr/>
          <a:lstStyle/>
          <a:p>
            <a:endParaRPr lang="en-US"/>
          </a:p>
        </p:txBody>
      </p:sp>
      <p:sp>
        <p:nvSpPr>
          <p:cNvPr id="15374" name="Line 14"/>
          <p:cNvSpPr>
            <a:spLocks noChangeShapeType="1"/>
          </p:cNvSpPr>
          <p:nvPr/>
        </p:nvSpPr>
        <p:spPr bwMode="auto">
          <a:xfrm flipV="1">
            <a:off x="3952875" y="3581400"/>
            <a:ext cx="152400" cy="304800"/>
          </a:xfrm>
          <a:prstGeom prst="line">
            <a:avLst/>
          </a:prstGeom>
          <a:noFill/>
          <a:ln w="28575">
            <a:solidFill>
              <a:schemeClr val="tx1"/>
            </a:solidFill>
            <a:round/>
            <a:headEnd/>
            <a:tailEnd/>
          </a:ln>
        </p:spPr>
        <p:txBody>
          <a:bodyPr/>
          <a:lstStyle/>
          <a:p>
            <a:endParaRPr lang="en-US"/>
          </a:p>
        </p:txBody>
      </p:sp>
      <p:sp>
        <p:nvSpPr>
          <p:cNvPr id="15375" name="AutoShape 15"/>
          <p:cNvSpPr>
            <a:spLocks noChangeArrowheads="1"/>
          </p:cNvSpPr>
          <p:nvPr/>
        </p:nvSpPr>
        <p:spPr bwMode="auto">
          <a:xfrm>
            <a:off x="3871913" y="3843338"/>
            <a:ext cx="152400" cy="152400"/>
          </a:xfrm>
          <a:prstGeom prst="octagon">
            <a:avLst>
              <a:gd name="adj" fmla="val 29287"/>
            </a:avLst>
          </a:prstGeom>
          <a:solidFill>
            <a:schemeClr val="tx1"/>
          </a:solidFill>
          <a:ln w="9525">
            <a:noFill/>
            <a:miter lim="800000"/>
            <a:headEnd/>
            <a:tailEnd/>
          </a:ln>
        </p:spPr>
        <p:txBody>
          <a:bodyPr wrap="none" anchor="ctr"/>
          <a:lstStyle/>
          <a:p>
            <a:endParaRPr lang="en-US"/>
          </a:p>
        </p:txBody>
      </p:sp>
      <p:sp>
        <p:nvSpPr>
          <p:cNvPr id="15376" name="Text Box 16"/>
          <p:cNvSpPr txBox="1">
            <a:spLocks noChangeArrowheads="1"/>
          </p:cNvSpPr>
          <p:nvPr/>
        </p:nvSpPr>
        <p:spPr bwMode="auto">
          <a:xfrm>
            <a:off x="3824288" y="3819525"/>
            <a:ext cx="247650" cy="198438"/>
          </a:xfrm>
          <a:prstGeom prst="rect">
            <a:avLst/>
          </a:prstGeom>
          <a:noFill/>
          <a:ln w="9525">
            <a:noFill/>
            <a:miter lim="800000"/>
            <a:headEnd/>
            <a:tailEnd/>
          </a:ln>
        </p:spPr>
        <p:txBody>
          <a:bodyPr wrap="none">
            <a:spAutoFit/>
          </a:bodyPr>
          <a:lstStyle/>
          <a:p>
            <a:r>
              <a:rPr lang="en-US" sz="700" b="1">
                <a:solidFill>
                  <a:schemeClr val="bg1"/>
                </a:solidFill>
                <a:latin typeface="Arial Unicode MS" pitchFamily="34" charset="-128"/>
              </a:rPr>
              <a:t>H</a:t>
            </a:r>
          </a:p>
        </p:txBody>
      </p:sp>
      <p:sp>
        <p:nvSpPr>
          <p:cNvPr id="15377" name="Line 17"/>
          <p:cNvSpPr>
            <a:spLocks noChangeShapeType="1"/>
          </p:cNvSpPr>
          <p:nvPr/>
        </p:nvSpPr>
        <p:spPr bwMode="auto">
          <a:xfrm>
            <a:off x="3429000" y="3752850"/>
            <a:ext cx="457200" cy="152400"/>
          </a:xfrm>
          <a:prstGeom prst="line">
            <a:avLst/>
          </a:prstGeom>
          <a:noFill/>
          <a:ln w="9525">
            <a:solidFill>
              <a:schemeClr val="tx1"/>
            </a:solidFill>
            <a:round/>
            <a:headEnd/>
            <a:tailEnd/>
          </a:ln>
        </p:spPr>
        <p:txBody>
          <a:bodyPr/>
          <a:lstStyle/>
          <a:p>
            <a:endParaRPr lang="en-US"/>
          </a:p>
        </p:txBody>
      </p:sp>
      <p:sp>
        <p:nvSpPr>
          <p:cNvPr id="15378" name="Line 18"/>
          <p:cNvSpPr>
            <a:spLocks noChangeShapeType="1"/>
          </p:cNvSpPr>
          <p:nvPr/>
        </p:nvSpPr>
        <p:spPr bwMode="auto">
          <a:xfrm>
            <a:off x="3752850" y="3048000"/>
            <a:ext cx="0" cy="1524000"/>
          </a:xfrm>
          <a:prstGeom prst="line">
            <a:avLst/>
          </a:prstGeom>
          <a:noFill/>
          <a:ln w="9525">
            <a:solidFill>
              <a:schemeClr val="tx1"/>
            </a:solidFill>
            <a:round/>
            <a:headEnd/>
            <a:tailEnd/>
          </a:ln>
        </p:spPr>
        <p:txBody>
          <a:bodyPr/>
          <a:lstStyle/>
          <a:p>
            <a:endParaRPr lang="en-US"/>
          </a:p>
        </p:txBody>
      </p:sp>
      <p:sp>
        <p:nvSpPr>
          <p:cNvPr id="15379" name="Line 19"/>
          <p:cNvSpPr>
            <a:spLocks noChangeShapeType="1"/>
          </p:cNvSpPr>
          <p:nvPr/>
        </p:nvSpPr>
        <p:spPr bwMode="auto">
          <a:xfrm>
            <a:off x="3346450" y="4324350"/>
            <a:ext cx="457200" cy="0"/>
          </a:xfrm>
          <a:prstGeom prst="line">
            <a:avLst/>
          </a:prstGeom>
          <a:noFill/>
          <a:ln w="9525">
            <a:solidFill>
              <a:schemeClr val="tx1"/>
            </a:solidFill>
            <a:round/>
            <a:headEnd/>
            <a:tailEnd/>
          </a:ln>
        </p:spPr>
        <p:txBody>
          <a:bodyPr/>
          <a:lstStyle/>
          <a:p>
            <a:endParaRPr lang="en-US"/>
          </a:p>
        </p:txBody>
      </p:sp>
      <p:sp>
        <p:nvSpPr>
          <p:cNvPr id="15380" name="Freeform 20"/>
          <p:cNvSpPr>
            <a:spLocks/>
          </p:cNvSpPr>
          <p:nvPr/>
        </p:nvSpPr>
        <p:spPr bwMode="auto">
          <a:xfrm>
            <a:off x="3321050" y="4191000"/>
            <a:ext cx="44450" cy="141288"/>
          </a:xfrm>
          <a:custGeom>
            <a:avLst/>
            <a:gdLst>
              <a:gd name="T0" fmla="*/ 2147483647 w 28"/>
              <a:gd name="T1" fmla="*/ 0 h 89"/>
              <a:gd name="T2" fmla="*/ 2147483647 w 28"/>
              <a:gd name="T3" fmla="*/ 2147483647 h 89"/>
              <a:gd name="T4" fmla="*/ 2147483647 w 28"/>
              <a:gd name="T5" fmla="*/ 2147483647 h 89"/>
              <a:gd name="T6" fmla="*/ 2147483647 w 28"/>
              <a:gd name="T7" fmla="*/ 2147483647 h 89"/>
              <a:gd name="T8" fmla="*/ 0 60000 65536"/>
              <a:gd name="T9" fmla="*/ 0 60000 65536"/>
              <a:gd name="T10" fmla="*/ 0 60000 65536"/>
              <a:gd name="T11" fmla="*/ 0 60000 65536"/>
              <a:gd name="T12" fmla="*/ 0 w 28"/>
              <a:gd name="T13" fmla="*/ 0 h 89"/>
              <a:gd name="T14" fmla="*/ 28 w 28"/>
              <a:gd name="T15" fmla="*/ 89 h 89"/>
            </a:gdLst>
            <a:ahLst/>
            <a:cxnLst>
              <a:cxn ang="T8">
                <a:pos x="T0" y="T1"/>
              </a:cxn>
              <a:cxn ang="T9">
                <a:pos x="T2" y="T3"/>
              </a:cxn>
              <a:cxn ang="T10">
                <a:pos x="T4" y="T5"/>
              </a:cxn>
              <a:cxn ang="T11">
                <a:pos x="T6" y="T7"/>
              </a:cxn>
            </a:cxnLst>
            <a:rect l="T12" t="T13" r="T14" b="T15"/>
            <a:pathLst>
              <a:path w="28" h="89">
                <a:moveTo>
                  <a:pt x="20" y="0"/>
                </a:moveTo>
                <a:cubicBezTo>
                  <a:pt x="18" y="7"/>
                  <a:pt x="9" y="26"/>
                  <a:pt x="6" y="40"/>
                </a:cubicBezTo>
                <a:cubicBezTo>
                  <a:pt x="3" y="54"/>
                  <a:pt x="0" y="75"/>
                  <a:pt x="4" y="82"/>
                </a:cubicBezTo>
                <a:cubicBezTo>
                  <a:pt x="8" y="89"/>
                  <a:pt x="23" y="84"/>
                  <a:pt x="28" y="84"/>
                </a:cubicBezTo>
              </a:path>
            </a:pathLst>
          </a:custGeom>
          <a:noFill/>
          <a:ln w="9525">
            <a:solidFill>
              <a:schemeClr val="tx1"/>
            </a:solidFill>
            <a:round/>
            <a:headEnd/>
            <a:tailEnd/>
          </a:ln>
        </p:spPr>
        <p:txBody>
          <a:bodyPr/>
          <a:lstStyle/>
          <a:p>
            <a:endParaRPr lang="en-US"/>
          </a:p>
        </p:txBody>
      </p:sp>
      <p:sp>
        <p:nvSpPr>
          <p:cNvPr id="15381" name="Freeform 21"/>
          <p:cNvSpPr>
            <a:spLocks/>
          </p:cNvSpPr>
          <p:nvPr/>
        </p:nvSpPr>
        <p:spPr bwMode="auto">
          <a:xfrm>
            <a:off x="3797300" y="4324350"/>
            <a:ext cx="12700" cy="171450"/>
          </a:xfrm>
          <a:custGeom>
            <a:avLst/>
            <a:gdLst>
              <a:gd name="T0" fmla="*/ 2147483647 w 8"/>
              <a:gd name="T1" fmla="*/ 0 h 108"/>
              <a:gd name="T2" fmla="*/ 0 w 8"/>
              <a:gd name="T3" fmla="*/ 2147483647 h 108"/>
              <a:gd name="T4" fmla="*/ 2147483647 w 8"/>
              <a:gd name="T5" fmla="*/ 2147483647 h 108"/>
              <a:gd name="T6" fmla="*/ 0 60000 65536"/>
              <a:gd name="T7" fmla="*/ 0 60000 65536"/>
              <a:gd name="T8" fmla="*/ 0 60000 65536"/>
              <a:gd name="T9" fmla="*/ 0 w 8"/>
              <a:gd name="T10" fmla="*/ 0 h 108"/>
              <a:gd name="T11" fmla="*/ 8 w 8"/>
              <a:gd name="T12" fmla="*/ 108 h 108"/>
            </a:gdLst>
            <a:ahLst/>
            <a:cxnLst>
              <a:cxn ang="T6">
                <a:pos x="T0" y="T1"/>
              </a:cxn>
              <a:cxn ang="T7">
                <a:pos x="T2" y="T3"/>
              </a:cxn>
              <a:cxn ang="T8">
                <a:pos x="T4" y="T5"/>
              </a:cxn>
            </a:cxnLst>
            <a:rect l="T9" t="T10" r="T11" b="T12"/>
            <a:pathLst>
              <a:path w="8" h="108">
                <a:moveTo>
                  <a:pt x="8" y="0"/>
                </a:moveTo>
                <a:cubicBezTo>
                  <a:pt x="6" y="10"/>
                  <a:pt x="0" y="42"/>
                  <a:pt x="0" y="60"/>
                </a:cubicBezTo>
                <a:cubicBezTo>
                  <a:pt x="0" y="78"/>
                  <a:pt x="6" y="98"/>
                  <a:pt x="8" y="108"/>
                </a:cubicBezTo>
              </a:path>
            </a:pathLst>
          </a:custGeom>
          <a:noFill/>
          <a:ln w="9525">
            <a:solidFill>
              <a:schemeClr val="tx1"/>
            </a:solidFill>
            <a:round/>
            <a:headEnd/>
            <a:tailEnd/>
          </a:ln>
        </p:spPr>
        <p:txBody>
          <a:bodyPr/>
          <a:lstStyle/>
          <a:p>
            <a:endParaRPr lang="en-US"/>
          </a:p>
        </p:txBody>
      </p:sp>
      <p:sp>
        <p:nvSpPr>
          <p:cNvPr id="15382" name="Freeform 22"/>
          <p:cNvSpPr>
            <a:spLocks/>
          </p:cNvSpPr>
          <p:nvPr/>
        </p:nvSpPr>
        <p:spPr bwMode="auto">
          <a:xfrm>
            <a:off x="4160838" y="3629025"/>
            <a:ext cx="39687" cy="819150"/>
          </a:xfrm>
          <a:custGeom>
            <a:avLst/>
            <a:gdLst>
              <a:gd name="T0" fmla="*/ 2147483647 w 25"/>
              <a:gd name="T1" fmla="*/ 0 h 516"/>
              <a:gd name="T2" fmla="*/ 2147483647 w 25"/>
              <a:gd name="T3" fmla="*/ 2147483647 h 516"/>
              <a:gd name="T4" fmla="*/ 2147483647 w 25"/>
              <a:gd name="T5" fmla="*/ 2147483647 h 516"/>
              <a:gd name="T6" fmla="*/ 0 60000 65536"/>
              <a:gd name="T7" fmla="*/ 0 60000 65536"/>
              <a:gd name="T8" fmla="*/ 0 60000 65536"/>
              <a:gd name="T9" fmla="*/ 0 w 25"/>
              <a:gd name="T10" fmla="*/ 0 h 516"/>
              <a:gd name="T11" fmla="*/ 25 w 25"/>
              <a:gd name="T12" fmla="*/ 516 h 516"/>
            </a:gdLst>
            <a:ahLst/>
            <a:cxnLst>
              <a:cxn ang="T6">
                <a:pos x="T0" y="T1"/>
              </a:cxn>
              <a:cxn ang="T7">
                <a:pos x="T2" y="T3"/>
              </a:cxn>
              <a:cxn ang="T8">
                <a:pos x="T4" y="T5"/>
              </a:cxn>
            </a:cxnLst>
            <a:rect l="T9" t="T10" r="T11" b="T12"/>
            <a:pathLst>
              <a:path w="25" h="516">
                <a:moveTo>
                  <a:pt x="25" y="0"/>
                </a:moveTo>
                <a:cubicBezTo>
                  <a:pt x="21" y="44"/>
                  <a:pt x="2" y="178"/>
                  <a:pt x="1" y="264"/>
                </a:cubicBezTo>
                <a:cubicBezTo>
                  <a:pt x="0" y="350"/>
                  <a:pt x="17" y="464"/>
                  <a:pt x="21" y="516"/>
                </a:cubicBezTo>
              </a:path>
            </a:pathLst>
          </a:custGeom>
          <a:noFill/>
          <a:ln w="9525">
            <a:solidFill>
              <a:schemeClr val="tx1"/>
            </a:solidFill>
            <a:round/>
            <a:headEnd/>
            <a:tailEnd/>
          </a:ln>
        </p:spPr>
        <p:txBody>
          <a:bodyPr/>
          <a:lstStyle/>
          <a:p>
            <a:endParaRPr lang="en-US"/>
          </a:p>
        </p:txBody>
      </p:sp>
      <p:sp>
        <p:nvSpPr>
          <p:cNvPr id="15383" name="Freeform 23"/>
          <p:cNvSpPr>
            <a:spLocks/>
          </p:cNvSpPr>
          <p:nvPr/>
        </p:nvSpPr>
        <p:spPr bwMode="auto">
          <a:xfrm>
            <a:off x="3541713" y="4344988"/>
            <a:ext cx="811212" cy="593725"/>
          </a:xfrm>
          <a:custGeom>
            <a:avLst/>
            <a:gdLst>
              <a:gd name="T0" fmla="*/ 2147483647 w 511"/>
              <a:gd name="T1" fmla="*/ 2147483647 h 374"/>
              <a:gd name="T2" fmla="*/ 2147483647 w 511"/>
              <a:gd name="T3" fmla="*/ 2147483647 h 374"/>
              <a:gd name="T4" fmla="*/ 2147483647 w 511"/>
              <a:gd name="T5" fmla="*/ 2147483647 h 374"/>
              <a:gd name="T6" fmla="*/ 2147483647 w 511"/>
              <a:gd name="T7" fmla="*/ 2147483647 h 374"/>
              <a:gd name="T8" fmla="*/ 2147483647 w 511"/>
              <a:gd name="T9" fmla="*/ 2147483647 h 374"/>
              <a:gd name="T10" fmla="*/ 2147483647 w 511"/>
              <a:gd name="T11" fmla="*/ 2147483647 h 374"/>
              <a:gd name="T12" fmla="*/ 2147483647 w 511"/>
              <a:gd name="T13" fmla="*/ 2147483647 h 374"/>
              <a:gd name="T14" fmla="*/ 2147483647 w 511"/>
              <a:gd name="T15" fmla="*/ 2147483647 h 374"/>
              <a:gd name="T16" fmla="*/ 2147483647 w 511"/>
              <a:gd name="T17" fmla="*/ 2147483647 h 374"/>
              <a:gd name="T18" fmla="*/ 2147483647 w 511"/>
              <a:gd name="T19" fmla="*/ 2147483647 h 374"/>
              <a:gd name="T20" fmla="*/ 2147483647 w 511"/>
              <a:gd name="T21" fmla="*/ 2147483647 h 374"/>
              <a:gd name="T22" fmla="*/ 2147483647 w 511"/>
              <a:gd name="T23" fmla="*/ 2147483647 h 374"/>
              <a:gd name="T24" fmla="*/ 2147483647 w 511"/>
              <a:gd name="T25" fmla="*/ 2147483647 h 374"/>
              <a:gd name="T26" fmla="*/ 2147483647 w 511"/>
              <a:gd name="T27" fmla="*/ 2147483647 h 374"/>
              <a:gd name="T28" fmla="*/ 2147483647 w 511"/>
              <a:gd name="T29" fmla="*/ 2147483647 h 374"/>
              <a:gd name="T30" fmla="*/ 2147483647 w 511"/>
              <a:gd name="T31" fmla="*/ 2147483647 h 374"/>
              <a:gd name="T32" fmla="*/ 2147483647 w 511"/>
              <a:gd name="T33" fmla="*/ 2147483647 h 374"/>
              <a:gd name="T34" fmla="*/ 2147483647 w 511"/>
              <a:gd name="T35" fmla="*/ 2147483647 h 374"/>
              <a:gd name="T36" fmla="*/ 2147483647 w 511"/>
              <a:gd name="T37" fmla="*/ 2147483647 h 374"/>
              <a:gd name="T38" fmla="*/ 2147483647 w 511"/>
              <a:gd name="T39" fmla="*/ 2147483647 h 374"/>
              <a:gd name="T40" fmla="*/ 2147483647 w 511"/>
              <a:gd name="T41" fmla="*/ 2147483647 h 374"/>
              <a:gd name="T42" fmla="*/ 2147483647 w 511"/>
              <a:gd name="T43" fmla="*/ 2147483647 h 374"/>
              <a:gd name="T44" fmla="*/ 2147483647 w 511"/>
              <a:gd name="T45" fmla="*/ 2147483647 h 374"/>
              <a:gd name="T46" fmla="*/ 2147483647 w 511"/>
              <a:gd name="T47" fmla="*/ 2147483647 h 374"/>
              <a:gd name="T48" fmla="*/ 2147483647 w 511"/>
              <a:gd name="T49" fmla="*/ 2147483647 h 374"/>
              <a:gd name="T50" fmla="*/ 2147483647 w 511"/>
              <a:gd name="T51" fmla="*/ 2147483647 h 374"/>
              <a:gd name="T52" fmla="*/ 2147483647 w 511"/>
              <a:gd name="T53" fmla="*/ 2147483647 h 374"/>
              <a:gd name="T54" fmla="*/ 2147483647 w 511"/>
              <a:gd name="T55" fmla="*/ 2147483647 h 374"/>
              <a:gd name="T56" fmla="*/ 2147483647 w 511"/>
              <a:gd name="T57" fmla="*/ 2147483647 h 374"/>
              <a:gd name="T58" fmla="*/ 2147483647 w 511"/>
              <a:gd name="T59" fmla="*/ 2147483647 h 374"/>
              <a:gd name="T60" fmla="*/ 2147483647 w 511"/>
              <a:gd name="T61" fmla="*/ 2147483647 h 374"/>
              <a:gd name="T62" fmla="*/ 2147483647 w 511"/>
              <a:gd name="T63" fmla="*/ 2147483647 h 374"/>
              <a:gd name="T64" fmla="*/ 2147483647 w 511"/>
              <a:gd name="T65" fmla="*/ 2147483647 h 374"/>
              <a:gd name="T66" fmla="*/ 2147483647 w 511"/>
              <a:gd name="T67" fmla="*/ 2147483647 h 374"/>
              <a:gd name="T68" fmla="*/ 2147483647 w 511"/>
              <a:gd name="T69" fmla="*/ 2147483647 h 374"/>
              <a:gd name="T70" fmla="*/ 2147483647 w 511"/>
              <a:gd name="T71" fmla="*/ 2147483647 h 374"/>
              <a:gd name="T72" fmla="*/ 2147483647 w 511"/>
              <a:gd name="T73" fmla="*/ 2147483647 h 374"/>
              <a:gd name="T74" fmla="*/ 2147483647 w 511"/>
              <a:gd name="T75" fmla="*/ 2147483647 h 374"/>
              <a:gd name="T76" fmla="*/ 2147483647 w 511"/>
              <a:gd name="T77" fmla="*/ 2147483647 h 374"/>
              <a:gd name="T78" fmla="*/ 2147483647 w 511"/>
              <a:gd name="T79" fmla="*/ 2147483647 h 374"/>
              <a:gd name="T80" fmla="*/ 2147483647 w 511"/>
              <a:gd name="T81" fmla="*/ 2147483647 h 374"/>
              <a:gd name="T82" fmla="*/ 2147483647 w 511"/>
              <a:gd name="T83" fmla="*/ 2147483647 h 374"/>
              <a:gd name="T84" fmla="*/ 2147483647 w 511"/>
              <a:gd name="T85" fmla="*/ 2147483647 h 374"/>
              <a:gd name="T86" fmla="*/ 2147483647 w 511"/>
              <a:gd name="T87" fmla="*/ 2147483647 h 3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11"/>
              <a:gd name="T133" fmla="*/ 0 h 374"/>
              <a:gd name="T134" fmla="*/ 511 w 511"/>
              <a:gd name="T135" fmla="*/ 374 h 3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11" h="374">
                <a:moveTo>
                  <a:pt x="102" y="295"/>
                </a:moveTo>
                <a:cubicBezTo>
                  <a:pt x="113" y="281"/>
                  <a:pt x="117" y="253"/>
                  <a:pt x="115" y="236"/>
                </a:cubicBezTo>
                <a:cubicBezTo>
                  <a:pt x="113" y="219"/>
                  <a:pt x="102" y="203"/>
                  <a:pt x="87" y="190"/>
                </a:cubicBezTo>
                <a:cubicBezTo>
                  <a:pt x="72" y="177"/>
                  <a:pt x="33" y="173"/>
                  <a:pt x="25" y="160"/>
                </a:cubicBezTo>
                <a:cubicBezTo>
                  <a:pt x="17" y="147"/>
                  <a:pt x="35" y="118"/>
                  <a:pt x="42" y="110"/>
                </a:cubicBezTo>
                <a:cubicBezTo>
                  <a:pt x="49" y="102"/>
                  <a:pt x="59" y="114"/>
                  <a:pt x="70" y="112"/>
                </a:cubicBezTo>
                <a:cubicBezTo>
                  <a:pt x="81" y="110"/>
                  <a:pt x="93" y="96"/>
                  <a:pt x="106" y="98"/>
                </a:cubicBezTo>
                <a:cubicBezTo>
                  <a:pt x="119" y="100"/>
                  <a:pt x="141" y="118"/>
                  <a:pt x="150" y="122"/>
                </a:cubicBezTo>
                <a:cubicBezTo>
                  <a:pt x="159" y="126"/>
                  <a:pt x="161" y="127"/>
                  <a:pt x="163" y="121"/>
                </a:cubicBezTo>
                <a:cubicBezTo>
                  <a:pt x="165" y="115"/>
                  <a:pt x="158" y="89"/>
                  <a:pt x="160" y="88"/>
                </a:cubicBezTo>
                <a:cubicBezTo>
                  <a:pt x="162" y="87"/>
                  <a:pt x="170" y="109"/>
                  <a:pt x="175" y="112"/>
                </a:cubicBezTo>
                <a:cubicBezTo>
                  <a:pt x="180" y="115"/>
                  <a:pt x="186" y="102"/>
                  <a:pt x="192" y="104"/>
                </a:cubicBezTo>
                <a:cubicBezTo>
                  <a:pt x="198" y="106"/>
                  <a:pt x="203" y="125"/>
                  <a:pt x="213" y="124"/>
                </a:cubicBezTo>
                <a:cubicBezTo>
                  <a:pt x="223" y="123"/>
                  <a:pt x="235" y="104"/>
                  <a:pt x="255" y="98"/>
                </a:cubicBezTo>
                <a:cubicBezTo>
                  <a:pt x="275" y="92"/>
                  <a:pt x="312" y="86"/>
                  <a:pt x="334" y="85"/>
                </a:cubicBezTo>
                <a:cubicBezTo>
                  <a:pt x="356" y="84"/>
                  <a:pt x="380" y="97"/>
                  <a:pt x="390" y="94"/>
                </a:cubicBezTo>
                <a:cubicBezTo>
                  <a:pt x="400" y="91"/>
                  <a:pt x="395" y="65"/>
                  <a:pt x="397" y="65"/>
                </a:cubicBezTo>
                <a:cubicBezTo>
                  <a:pt x="399" y="65"/>
                  <a:pt x="399" y="91"/>
                  <a:pt x="405" y="95"/>
                </a:cubicBezTo>
                <a:cubicBezTo>
                  <a:pt x="411" y="99"/>
                  <a:pt x="424" y="99"/>
                  <a:pt x="432" y="92"/>
                </a:cubicBezTo>
                <a:cubicBezTo>
                  <a:pt x="440" y="85"/>
                  <a:pt x="450" y="63"/>
                  <a:pt x="454" y="52"/>
                </a:cubicBezTo>
                <a:cubicBezTo>
                  <a:pt x="458" y="41"/>
                  <a:pt x="454" y="36"/>
                  <a:pt x="454" y="28"/>
                </a:cubicBezTo>
                <a:cubicBezTo>
                  <a:pt x="454" y="20"/>
                  <a:pt x="455" y="0"/>
                  <a:pt x="457" y="1"/>
                </a:cubicBezTo>
                <a:cubicBezTo>
                  <a:pt x="459" y="2"/>
                  <a:pt x="462" y="26"/>
                  <a:pt x="466" y="35"/>
                </a:cubicBezTo>
                <a:cubicBezTo>
                  <a:pt x="470" y="44"/>
                  <a:pt x="475" y="47"/>
                  <a:pt x="478" y="55"/>
                </a:cubicBezTo>
                <a:cubicBezTo>
                  <a:pt x="481" y="63"/>
                  <a:pt x="477" y="72"/>
                  <a:pt x="481" y="83"/>
                </a:cubicBezTo>
                <a:cubicBezTo>
                  <a:pt x="485" y="94"/>
                  <a:pt x="511" y="114"/>
                  <a:pt x="504" y="119"/>
                </a:cubicBezTo>
                <a:cubicBezTo>
                  <a:pt x="497" y="124"/>
                  <a:pt x="463" y="117"/>
                  <a:pt x="438" y="115"/>
                </a:cubicBezTo>
                <a:cubicBezTo>
                  <a:pt x="413" y="113"/>
                  <a:pt x="372" y="106"/>
                  <a:pt x="351" y="104"/>
                </a:cubicBezTo>
                <a:cubicBezTo>
                  <a:pt x="330" y="102"/>
                  <a:pt x="327" y="103"/>
                  <a:pt x="313" y="104"/>
                </a:cubicBezTo>
                <a:cubicBezTo>
                  <a:pt x="299" y="105"/>
                  <a:pt x="283" y="103"/>
                  <a:pt x="268" y="110"/>
                </a:cubicBezTo>
                <a:cubicBezTo>
                  <a:pt x="253" y="117"/>
                  <a:pt x="234" y="136"/>
                  <a:pt x="225" y="146"/>
                </a:cubicBezTo>
                <a:cubicBezTo>
                  <a:pt x="216" y="156"/>
                  <a:pt x="215" y="159"/>
                  <a:pt x="213" y="169"/>
                </a:cubicBezTo>
                <a:cubicBezTo>
                  <a:pt x="211" y="179"/>
                  <a:pt x="209" y="190"/>
                  <a:pt x="211" y="205"/>
                </a:cubicBezTo>
                <a:cubicBezTo>
                  <a:pt x="213" y="220"/>
                  <a:pt x="216" y="239"/>
                  <a:pt x="226" y="259"/>
                </a:cubicBezTo>
                <a:cubicBezTo>
                  <a:pt x="236" y="279"/>
                  <a:pt x="263" y="308"/>
                  <a:pt x="271" y="325"/>
                </a:cubicBezTo>
                <a:cubicBezTo>
                  <a:pt x="279" y="342"/>
                  <a:pt x="280" y="363"/>
                  <a:pt x="274" y="362"/>
                </a:cubicBezTo>
                <a:cubicBezTo>
                  <a:pt x="268" y="361"/>
                  <a:pt x="247" y="325"/>
                  <a:pt x="235" y="316"/>
                </a:cubicBezTo>
                <a:cubicBezTo>
                  <a:pt x="223" y="307"/>
                  <a:pt x="218" y="311"/>
                  <a:pt x="205" y="311"/>
                </a:cubicBezTo>
                <a:cubicBezTo>
                  <a:pt x="192" y="311"/>
                  <a:pt x="178" y="313"/>
                  <a:pt x="157" y="319"/>
                </a:cubicBezTo>
                <a:cubicBezTo>
                  <a:pt x="136" y="325"/>
                  <a:pt x="103" y="338"/>
                  <a:pt x="81" y="347"/>
                </a:cubicBezTo>
                <a:cubicBezTo>
                  <a:pt x="59" y="356"/>
                  <a:pt x="37" y="372"/>
                  <a:pt x="25" y="373"/>
                </a:cubicBezTo>
                <a:cubicBezTo>
                  <a:pt x="13" y="374"/>
                  <a:pt x="0" y="360"/>
                  <a:pt x="6" y="353"/>
                </a:cubicBezTo>
                <a:cubicBezTo>
                  <a:pt x="12" y="346"/>
                  <a:pt x="45" y="342"/>
                  <a:pt x="61" y="332"/>
                </a:cubicBezTo>
                <a:cubicBezTo>
                  <a:pt x="77" y="322"/>
                  <a:pt x="94" y="303"/>
                  <a:pt x="102" y="295"/>
                </a:cubicBezTo>
                <a:close/>
              </a:path>
            </a:pathLst>
          </a:custGeom>
          <a:solidFill>
            <a:srgbClr val="0000FF">
              <a:alpha val="39999"/>
            </a:srgbClr>
          </a:solidFill>
          <a:ln w="9525">
            <a:solidFill>
              <a:srgbClr val="0000FF"/>
            </a:solidFill>
            <a:round/>
            <a:headEnd/>
            <a:tailEnd/>
          </a:ln>
        </p:spPr>
        <p:txBody>
          <a:bodyPr/>
          <a:lstStyle/>
          <a:p>
            <a:endParaRPr lang="en-US"/>
          </a:p>
        </p:txBody>
      </p:sp>
      <p:sp>
        <p:nvSpPr>
          <p:cNvPr id="15384" name="Line 24"/>
          <p:cNvSpPr>
            <a:spLocks noChangeShapeType="1"/>
          </p:cNvSpPr>
          <p:nvPr/>
        </p:nvSpPr>
        <p:spPr bwMode="auto">
          <a:xfrm>
            <a:off x="3810000" y="4724400"/>
            <a:ext cx="76200" cy="457200"/>
          </a:xfrm>
          <a:prstGeom prst="line">
            <a:avLst/>
          </a:prstGeom>
          <a:noFill/>
          <a:ln w="28575">
            <a:solidFill>
              <a:schemeClr val="tx1"/>
            </a:solidFill>
            <a:round/>
            <a:headEnd/>
            <a:tailEnd/>
          </a:ln>
        </p:spPr>
        <p:txBody>
          <a:bodyPr/>
          <a:lstStyle/>
          <a:p>
            <a:endParaRPr lang="en-US"/>
          </a:p>
        </p:txBody>
      </p:sp>
      <p:sp>
        <p:nvSpPr>
          <p:cNvPr id="15385" name="AutoShape 25"/>
          <p:cNvSpPr>
            <a:spLocks noChangeArrowheads="1"/>
          </p:cNvSpPr>
          <p:nvPr/>
        </p:nvSpPr>
        <p:spPr bwMode="auto">
          <a:xfrm>
            <a:off x="3716338" y="4552950"/>
            <a:ext cx="152400" cy="152400"/>
          </a:xfrm>
          <a:prstGeom prst="octagon">
            <a:avLst>
              <a:gd name="adj" fmla="val 29287"/>
            </a:avLst>
          </a:prstGeom>
          <a:solidFill>
            <a:schemeClr val="tx1"/>
          </a:solidFill>
          <a:ln w="9525">
            <a:noFill/>
            <a:miter lim="800000"/>
            <a:headEnd/>
            <a:tailEnd/>
          </a:ln>
        </p:spPr>
        <p:txBody>
          <a:bodyPr wrap="none" anchor="ctr"/>
          <a:lstStyle/>
          <a:p>
            <a:endParaRPr lang="en-US"/>
          </a:p>
        </p:txBody>
      </p:sp>
      <p:sp>
        <p:nvSpPr>
          <p:cNvPr id="15386" name="Line 26"/>
          <p:cNvSpPr>
            <a:spLocks noChangeShapeType="1"/>
          </p:cNvSpPr>
          <p:nvPr/>
        </p:nvSpPr>
        <p:spPr bwMode="auto">
          <a:xfrm>
            <a:off x="3276600" y="4632325"/>
            <a:ext cx="1066800" cy="0"/>
          </a:xfrm>
          <a:prstGeom prst="line">
            <a:avLst/>
          </a:prstGeom>
          <a:noFill/>
          <a:ln w="9525">
            <a:solidFill>
              <a:schemeClr val="tx1"/>
            </a:solidFill>
            <a:round/>
            <a:headEnd/>
            <a:tailEnd/>
          </a:ln>
        </p:spPr>
        <p:txBody>
          <a:bodyPr/>
          <a:lstStyle/>
          <a:p>
            <a:endParaRPr lang="en-US"/>
          </a:p>
        </p:txBody>
      </p:sp>
      <p:sp>
        <p:nvSpPr>
          <p:cNvPr id="15387" name="Text Box 27"/>
          <p:cNvSpPr txBox="1">
            <a:spLocks noChangeArrowheads="1"/>
          </p:cNvSpPr>
          <p:nvPr/>
        </p:nvSpPr>
        <p:spPr bwMode="auto">
          <a:xfrm>
            <a:off x="3671888" y="4529138"/>
            <a:ext cx="247650" cy="198437"/>
          </a:xfrm>
          <a:prstGeom prst="rect">
            <a:avLst/>
          </a:prstGeom>
          <a:noFill/>
          <a:ln w="9525">
            <a:noFill/>
            <a:miter lim="800000"/>
            <a:headEnd/>
            <a:tailEnd/>
          </a:ln>
        </p:spPr>
        <p:txBody>
          <a:bodyPr wrap="none">
            <a:spAutoFit/>
          </a:bodyPr>
          <a:lstStyle/>
          <a:p>
            <a:r>
              <a:rPr lang="en-US" sz="700" b="1">
                <a:solidFill>
                  <a:schemeClr val="bg1"/>
                </a:solidFill>
                <a:latin typeface="Arial Unicode MS" pitchFamily="34" charset="-128"/>
              </a:rPr>
              <a:t>H</a:t>
            </a:r>
          </a:p>
        </p:txBody>
      </p:sp>
      <p:sp>
        <p:nvSpPr>
          <p:cNvPr id="15388" name="Line 28"/>
          <p:cNvSpPr>
            <a:spLocks noChangeShapeType="1"/>
          </p:cNvSpPr>
          <p:nvPr/>
        </p:nvSpPr>
        <p:spPr bwMode="auto">
          <a:xfrm flipV="1">
            <a:off x="3810000" y="3833813"/>
            <a:ext cx="161925" cy="738187"/>
          </a:xfrm>
          <a:prstGeom prst="line">
            <a:avLst/>
          </a:prstGeom>
          <a:noFill/>
          <a:ln w="28575">
            <a:solidFill>
              <a:schemeClr val="tx1"/>
            </a:solidFill>
            <a:round/>
            <a:headEnd/>
            <a:tailEnd/>
          </a:ln>
        </p:spPr>
        <p:txBody>
          <a:bodyPr/>
          <a:lstStyle/>
          <a:p>
            <a:endParaRPr lang="en-US"/>
          </a:p>
        </p:txBody>
      </p:sp>
      <p:pic>
        <p:nvPicPr>
          <p:cNvPr id="15389" name="Picture 29"/>
          <p:cNvPicPr>
            <a:picLocks noChangeAspect="1" noChangeArrowheads="1"/>
          </p:cNvPicPr>
          <p:nvPr/>
        </p:nvPicPr>
        <p:blipFill>
          <a:blip r:embed="rId3" cstate="print"/>
          <a:srcRect t="51117" b="3073"/>
          <a:stretch>
            <a:fillRect/>
          </a:stretch>
        </p:blipFill>
        <p:spPr bwMode="auto">
          <a:xfrm>
            <a:off x="309563" y="114300"/>
            <a:ext cx="8524875" cy="3124200"/>
          </a:xfrm>
          <a:prstGeom prst="rect">
            <a:avLst/>
          </a:prstGeom>
          <a:noFill/>
          <a:ln w="9525">
            <a:noFill/>
            <a:miter lim="800000"/>
            <a:headEnd/>
            <a:tailEnd/>
          </a:ln>
        </p:spPr>
      </p:pic>
      <p:sp>
        <p:nvSpPr>
          <p:cNvPr id="15390" name="Freeform 30"/>
          <p:cNvSpPr>
            <a:spLocks/>
          </p:cNvSpPr>
          <p:nvPr/>
        </p:nvSpPr>
        <p:spPr bwMode="auto">
          <a:xfrm>
            <a:off x="3263900" y="241300"/>
            <a:ext cx="1184275" cy="1258888"/>
          </a:xfrm>
          <a:custGeom>
            <a:avLst/>
            <a:gdLst>
              <a:gd name="T0" fmla="*/ 2147483647 w 746"/>
              <a:gd name="T1" fmla="*/ 2147483647 h 793"/>
              <a:gd name="T2" fmla="*/ 2147483647 w 746"/>
              <a:gd name="T3" fmla="*/ 2147483647 h 793"/>
              <a:gd name="T4" fmla="*/ 2147483647 w 746"/>
              <a:gd name="T5" fmla="*/ 2147483647 h 793"/>
              <a:gd name="T6" fmla="*/ 2147483647 w 746"/>
              <a:gd name="T7" fmla="*/ 2147483647 h 793"/>
              <a:gd name="T8" fmla="*/ 2147483647 w 746"/>
              <a:gd name="T9" fmla="*/ 2147483647 h 793"/>
              <a:gd name="T10" fmla="*/ 2147483647 w 746"/>
              <a:gd name="T11" fmla="*/ 2147483647 h 793"/>
              <a:gd name="T12" fmla="*/ 2147483647 w 746"/>
              <a:gd name="T13" fmla="*/ 2147483647 h 793"/>
              <a:gd name="T14" fmla="*/ 2147483647 w 746"/>
              <a:gd name="T15" fmla="*/ 2147483647 h 793"/>
              <a:gd name="T16" fmla="*/ 2147483647 w 746"/>
              <a:gd name="T17" fmla="*/ 2147483647 h 793"/>
              <a:gd name="T18" fmla="*/ 2147483647 w 746"/>
              <a:gd name="T19" fmla="*/ 2147483647 h 793"/>
              <a:gd name="T20" fmla="*/ 2147483647 w 746"/>
              <a:gd name="T21" fmla="*/ 2147483647 h 793"/>
              <a:gd name="T22" fmla="*/ 2147483647 w 746"/>
              <a:gd name="T23" fmla="*/ 2147483647 h 793"/>
              <a:gd name="T24" fmla="*/ 2147483647 w 746"/>
              <a:gd name="T25" fmla="*/ 2147483647 h 793"/>
              <a:gd name="T26" fmla="*/ 2147483647 w 746"/>
              <a:gd name="T27" fmla="*/ 2147483647 h 793"/>
              <a:gd name="T28" fmla="*/ 2147483647 w 746"/>
              <a:gd name="T29" fmla="*/ 2147483647 h 793"/>
              <a:gd name="T30" fmla="*/ 2147483647 w 746"/>
              <a:gd name="T31" fmla="*/ 2147483647 h 793"/>
              <a:gd name="T32" fmla="*/ 2147483647 w 746"/>
              <a:gd name="T33" fmla="*/ 2147483647 h 793"/>
              <a:gd name="T34" fmla="*/ 2147483647 w 746"/>
              <a:gd name="T35" fmla="*/ 2147483647 h 793"/>
              <a:gd name="T36" fmla="*/ 2147483647 w 746"/>
              <a:gd name="T37" fmla="*/ 2147483647 h 793"/>
              <a:gd name="T38" fmla="*/ 2147483647 w 746"/>
              <a:gd name="T39" fmla="*/ 2147483647 h 793"/>
              <a:gd name="T40" fmla="*/ 2147483647 w 746"/>
              <a:gd name="T41" fmla="*/ 2147483647 h 793"/>
              <a:gd name="T42" fmla="*/ 2147483647 w 746"/>
              <a:gd name="T43" fmla="*/ 2147483647 h 793"/>
              <a:gd name="T44" fmla="*/ 2147483647 w 746"/>
              <a:gd name="T45" fmla="*/ 2147483647 h 793"/>
              <a:gd name="T46" fmla="*/ 2147483647 w 746"/>
              <a:gd name="T47" fmla="*/ 2147483647 h 793"/>
              <a:gd name="T48" fmla="*/ 2147483647 w 746"/>
              <a:gd name="T49" fmla="*/ 2147483647 h 793"/>
              <a:gd name="T50" fmla="*/ 2147483647 w 746"/>
              <a:gd name="T51" fmla="*/ 2147483647 h 793"/>
              <a:gd name="T52" fmla="*/ 2147483647 w 746"/>
              <a:gd name="T53" fmla="*/ 2147483647 h 793"/>
              <a:gd name="T54" fmla="*/ 2147483647 w 746"/>
              <a:gd name="T55" fmla="*/ 2147483647 h 793"/>
              <a:gd name="T56" fmla="*/ 2147483647 w 746"/>
              <a:gd name="T57" fmla="*/ 2147483647 h 793"/>
              <a:gd name="T58" fmla="*/ 2147483647 w 746"/>
              <a:gd name="T59" fmla="*/ 2147483647 h 793"/>
              <a:gd name="T60" fmla="*/ 2147483647 w 746"/>
              <a:gd name="T61" fmla="*/ 2147483647 h 7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6"/>
              <a:gd name="T94" fmla="*/ 0 h 793"/>
              <a:gd name="T95" fmla="*/ 746 w 746"/>
              <a:gd name="T96" fmla="*/ 793 h 7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6" h="793">
                <a:moveTo>
                  <a:pt x="77" y="689"/>
                </a:moveTo>
                <a:cubicBezTo>
                  <a:pt x="77" y="678"/>
                  <a:pt x="115" y="673"/>
                  <a:pt x="104" y="632"/>
                </a:cubicBezTo>
                <a:cubicBezTo>
                  <a:pt x="93" y="591"/>
                  <a:pt x="16" y="488"/>
                  <a:pt x="8" y="440"/>
                </a:cubicBezTo>
                <a:cubicBezTo>
                  <a:pt x="0" y="392"/>
                  <a:pt x="32" y="360"/>
                  <a:pt x="56" y="344"/>
                </a:cubicBezTo>
                <a:cubicBezTo>
                  <a:pt x="80" y="328"/>
                  <a:pt x="128" y="368"/>
                  <a:pt x="152" y="344"/>
                </a:cubicBezTo>
                <a:cubicBezTo>
                  <a:pt x="176" y="320"/>
                  <a:pt x="176" y="248"/>
                  <a:pt x="200" y="200"/>
                </a:cubicBezTo>
                <a:cubicBezTo>
                  <a:pt x="224" y="152"/>
                  <a:pt x="235" y="88"/>
                  <a:pt x="296" y="56"/>
                </a:cubicBezTo>
                <a:cubicBezTo>
                  <a:pt x="357" y="24"/>
                  <a:pt x="520" y="0"/>
                  <a:pt x="568" y="8"/>
                </a:cubicBezTo>
                <a:cubicBezTo>
                  <a:pt x="616" y="16"/>
                  <a:pt x="573" y="84"/>
                  <a:pt x="584" y="104"/>
                </a:cubicBezTo>
                <a:cubicBezTo>
                  <a:pt x="595" y="124"/>
                  <a:pt x="621" y="78"/>
                  <a:pt x="632" y="126"/>
                </a:cubicBezTo>
                <a:cubicBezTo>
                  <a:pt x="643" y="174"/>
                  <a:pt x="638" y="346"/>
                  <a:pt x="650" y="394"/>
                </a:cubicBezTo>
                <a:cubicBezTo>
                  <a:pt x="662" y="442"/>
                  <a:pt x="692" y="405"/>
                  <a:pt x="701" y="416"/>
                </a:cubicBezTo>
                <a:cubicBezTo>
                  <a:pt x="710" y="427"/>
                  <a:pt x="698" y="448"/>
                  <a:pt x="702" y="460"/>
                </a:cubicBezTo>
                <a:cubicBezTo>
                  <a:pt x="706" y="472"/>
                  <a:pt x="719" y="478"/>
                  <a:pt x="725" y="488"/>
                </a:cubicBezTo>
                <a:cubicBezTo>
                  <a:pt x="731" y="498"/>
                  <a:pt x="746" y="515"/>
                  <a:pt x="739" y="523"/>
                </a:cubicBezTo>
                <a:cubicBezTo>
                  <a:pt x="732" y="531"/>
                  <a:pt x="696" y="542"/>
                  <a:pt x="683" y="535"/>
                </a:cubicBezTo>
                <a:cubicBezTo>
                  <a:pt x="670" y="528"/>
                  <a:pt x="672" y="489"/>
                  <a:pt x="661" y="478"/>
                </a:cubicBezTo>
                <a:cubicBezTo>
                  <a:pt x="650" y="467"/>
                  <a:pt x="629" y="463"/>
                  <a:pt x="616" y="470"/>
                </a:cubicBezTo>
                <a:cubicBezTo>
                  <a:pt x="603" y="477"/>
                  <a:pt x="607" y="509"/>
                  <a:pt x="582" y="518"/>
                </a:cubicBezTo>
                <a:cubicBezTo>
                  <a:pt x="557" y="527"/>
                  <a:pt x="499" y="518"/>
                  <a:pt x="464" y="524"/>
                </a:cubicBezTo>
                <a:cubicBezTo>
                  <a:pt x="429" y="530"/>
                  <a:pt x="406" y="555"/>
                  <a:pt x="372" y="556"/>
                </a:cubicBezTo>
                <a:cubicBezTo>
                  <a:pt x="338" y="557"/>
                  <a:pt x="287" y="528"/>
                  <a:pt x="260" y="532"/>
                </a:cubicBezTo>
                <a:cubicBezTo>
                  <a:pt x="233" y="536"/>
                  <a:pt x="217" y="562"/>
                  <a:pt x="208" y="578"/>
                </a:cubicBezTo>
                <a:cubicBezTo>
                  <a:pt x="199" y="594"/>
                  <a:pt x="196" y="619"/>
                  <a:pt x="206" y="630"/>
                </a:cubicBezTo>
                <a:cubicBezTo>
                  <a:pt x="216" y="641"/>
                  <a:pt x="248" y="633"/>
                  <a:pt x="269" y="644"/>
                </a:cubicBezTo>
                <a:cubicBezTo>
                  <a:pt x="290" y="655"/>
                  <a:pt x="325" y="686"/>
                  <a:pt x="330" y="694"/>
                </a:cubicBezTo>
                <a:cubicBezTo>
                  <a:pt x="335" y="702"/>
                  <a:pt x="308" y="685"/>
                  <a:pt x="300" y="694"/>
                </a:cubicBezTo>
                <a:cubicBezTo>
                  <a:pt x="292" y="703"/>
                  <a:pt x="298" y="731"/>
                  <a:pt x="281" y="746"/>
                </a:cubicBezTo>
                <a:cubicBezTo>
                  <a:pt x="264" y="761"/>
                  <a:pt x="223" y="793"/>
                  <a:pt x="194" y="785"/>
                </a:cubicBezTo>
                <a:cubicBezTo>
                  <a:pt x="165" y="777"/>
                  <a:pt x="123" y="714"/>
                  <a:pt x="104" y="698"/>
                </a:cubicBezTo>
                <a:cubicBezTo>
                  <a:pt x="85" y="682"/>
                  <a:pt x="77" y="700"/>
                  <a:pt x="77" y="689"/>
                </a:cubicBezTo>
                <a:close/>
              </a:path>
            </a:pathLst>
          </a:custGeom>
          <a:solidFill>
            <a:srgbClr val="FFFF66">
              <a:alpha val="89803"/>
            </a:srgbClr>
          </a:solidFill>
          <a:ln w="12700" cap="rnd">
            <a:noFill/>
            <a:prstDash val="sysDot"/>
            <a:round/>
            <a:headEnd/>
            <a:tailEnd/>
          </a:ln>
        </p:spPr>
        <p:txBody>
          <a:bodyPr/>
          <a:lstStyle/>
          <a:p>
            <a:endParaRPr lang="en-US"/>
          </a:p>
        </p:txBody>
      </p:sp>
      <p:sp>
        <p:nvSpPr>
          <p:cNvPr id="15391" name="Freeform 31"/>
          <p:cNvSpPr>
            <a:spLocks/>
          </p:cNvSpPr>
          <p:nvPr/>
        </p:nvSpPr>
        <p:spPr bwMode="auto">
          <a:xfrm>
            <a:off x="6159500" y="3098800"/>
            <a:ext cx="276225" cy="1588"/>
          </a:xfrm>
          <a:custGeom>
            <a:avLst/>
            <a:gdLst>
              <a:gd name="T0" fmla="*/ 0 w 174"/>
              <a:gd name="T1" fmla="*/ 0 h 1"/>
              <a:gd name="T2" fmla="*/ 2147483647 w 174"/>
              <a:gd name="T3" fmla="*/ 0 h 1"/>
              <a:gd name="T4" fmla="*/ 0 60000 65536"/>
              <a:gd name="T5" fmla="*/ 0 60000 65536"/>
              <a:gd name="T6" fmla="*/ 0 w 174"/>
              <a:gd name="T7" fmla="*/ 0 h 1"/>
              <a:gd name="T8" fmla="*/ 174 w 174"/>
              <a:gd name="T9" fmla="*/ 1 h 1"/>
            </a:gdLst>
            <a:ahLst/>
            <a:cxnLst>
              <a:cxn ang="T4">
                <a:pos x="T0" y="T1"/>
              </a:cxn>
              <a:cxn ang="T5">
                <a:pos x="T2" y="T3"/>
              </a:cxn>
            </a:cxnLst>
            <a:rect l="T6" t="T7" r="T8" b="T9"/>
            <a:pathLst>
              <a:path w="174" h="1">
                <a:moveTo>
                  <a:pt x="0" y="0"/>
                </a:moveTo>
                <a:lnTo>
                  <a:pt x="174" y="0"/>
                </a:lnTo>
              </a:path>
            </a:pathLst>
          </a:custGeom>
          <a:noFill/>
          <a:ln w="88900">
            <a:solidFill>
              <a:srgbClr val="969696"/>
            </a:solidFill>
            <a:round/>
            <a:headEnd/>
            <a:tailEnd/>
          </a:ln>
        </p:spPr>
        <p:txBody>
          <a:bodyPr/>
          <a:lstStyle/>
          <a:p>
            <a:endParaRPr lang="en-US"/>
          </a:p>
        </p:txBody>
      </p:sp>
      <p:sp>
        <p:nvSpPr>
          <p:cNvPr id="15392" name="Rectangle 32"/>
          <p:cNvSpPr>
            <a:spLocks noChangeArrowheads="1"/>
          </p:cNvSpPr>
          <p:nvPr/>
        </p:nvSpPr>
        <p:spPr bwMode="auto">
          <a:xfrm>
            <a:off x="6019800" y="3162300"/>
            <a:ext cx="2743200" cy="304800"/>
          </a:xfrm>
          <a:prstGeom prst="rect">
            <a:avLst/>
          </a:prstGeom>
          <a:solidFill>
            <a:schemeClr val="bg1"/>
          </a:solidFill>
          <a:ln w="19050">
            <a:solidFill>
              <a:schemeClr val="tx1"/>
            </a:solidFill>
            <a:miter lim="800000"/>
            <a:headEnd/>
            <a:tailEnd/>
          </a:ln>
        </p:spPr>
        <p:txBody>
          <a:bodyPr wrap="none" anchor="ctr"/>
          <a:lstStyle/>
          <a:p>
            <a:pPr algn="ctr"/>
            <a:r>
              <a:rPr lang="en-US" sz="1200" b="1"/>
              <a:t>         (Inland) Hurricane Warning</a:t>
            </a:r>
          </a:p>
        </p:txBody>
      </p:sp>
      <p:sp>
        <p:nvSpPr>
          <p:cNvPr id="15393" name="Line 33"/>
          <p:cNvSpPr>
            <a:spLocks noChangeShapeType="1"/>
          </p:cNvSpPr>
          <p:nvPr/>
        </p:nvSpPr>
        <p:spPr bwMode="auto">
          <a:xfrm>
            <a:off x="6019800" y="3162300"/>
            <a:ext cx="2743200" cy="0"/>
          </a:xfrm>
          <a:prstGeom prst="line">
            <a:avLst/>
          </a:prstGeom>
          <a:noFill/>
          <a:ln w="28575">
            <a:solidFill>
              <a:schemeClr val="bg1"/>
            </a:solidFill>
            <a:round/>
            <a:headEnd/>
            <a:tailEnd/>
          </a:ln>
        </p:spPr>
        <p:txBody>
          <a:bodyPr/>
          <a:lstStyle/>
          <a:p>
            <a:endParaRPr lang="en-US"/>
          </a:p>
        </p:txBody>
      </p:sp>
      <p:sp>
        <p:nvSpPr>
          <p:cNvPr id="15394" name="Line 34"/>
          <p:cNvSpPr>
            <a:spLocks noChangeShapeType="1"/>
          </p:cNvSpPr>
          <p:nvPr/>
        </p:nvSpPr>
        <p:spPr bwMode="auto">
          <a:xfrm>
            <a:off x="6156325" y="3308350"/>
            <a:ext cx="304800" cy="0"/>
          </a:xfrm>
          <a:prstGeom prst="line">
            <a:avLst/>
          </a:prstGeom>
          <a:noFill/>
          <a:ln w="76200">
            <a:solidFill>
              <a:srgbClr val="FFFF99"/>
            </a:solidFill>
            <a:round/>
            <a:headEnd/>
            <a:tailEnd/>
          </a:ln>
        </p:spPr>
        <p:txBody>
          <a:bodyPr/>
          <a:lstStyle/>
          <a:p>
            <a:endParaRPr lang="en-US"/>
          </a:p>
        </p:txBody>
      </p:sp>
      <p:sp>
        <p:nvSpPr>
          <p:cNvPr id="15395" name="Freeform 35"/>
          <p:cNvSpPr>
            <a:spLocks/>
          </p:cNvSpPr>
          <p:nvPr/>
        </p:nvSpPr>
        <p:spPr bwMode="auto">
          <a:xfrm>
            <a:off x="2841625" y="1306513"/>
            <a:ext cx="509588" cy="80962"/>
          </a:xfrm>
          <a:custGeom>
            <a:avLst/>
            <a:gdLst>
              <a:gd name="T0" fmla="*/ 0 w 321"/>
              <a:gd name="T1" fmla="*/ 2147483647 h 51"/>
              <a:gd name="T2" fmla="*/ 2147483647 w 321"/>
              <a:gd name="T3" fmla="*/ 2147483647 h 51"/>
              <a:gd name="T4" fmla="*/ 2147483647 w 321"/>
              <a:gd name="T5" fmla="*/ 2147483647 h 51"/>
              <a:gd name="T6" fmla="*/ 2147483647 w 321"/>
              <a:gd name="T7" fmla="*/ 2147483647 h 51"/>
              <a:gd name="T8" fmla="*/ 2147483647 w 321"/>
              <a:gd name="T9" fmla="*/ 2147483647 h 51"/>
              <a:gd name="T10" fmla="*/ 0 60000 65536"/>
              <a:gd name="T11" fmla="*/ 0 60000 65536"/>
              <a:gd name="T12" fmla="*/ 0 60000 65536"/>
              <a:gd name="T13" fmla="*/ 0 60000 65536"/>
              <a:gd name="T14" fmla="*/ 0 60000 65536"/>
              <a:gd name="T15" fmla="*/ 0 w 321"/>
              <a:gd name="T16" fmla="*/ 0 h 51"/>
              <a:gd name="T17" fmla="*/ 321 w 321"/>
              <a:gd name="T18" fmla="*/ 51 h 51"/>
            </a:gdLst>
            <a:ahLst/>
            <a:cxnLst>
              <a:cxn ang="T10">
                <a:pos x="T0" y="T1"/>
              </a:cxn>
              <a:cxn ang="T11">
                <a:pos x="T2" y="T3"/>
              </a:cxn>
              <a:cxn ang="T12">
                <a:pos x="T4" y="T5"/>
              </a:cxn>
              <a:cxn ang="T13">
                <a:pos x="T6" y="T7"/>
              </a:cxn>
              <a:cxn ang="T14">
                <a:pos x="T8" y="T9"/>
              </a:cxn>
            </a:cxnLst>
            <a:rect l="T15" t="T16" r="T17" b="T18"/>
            <a:pathLst>
              <a:path w="321" h="51">
                <a:moveTo>
                  <a:pt x="0" y="4"/>
                </a:moveTo>
                <a:cubicBezTo>
                  <a:pt x="5" y="4"/>
                  <a:pt x="4" y="0"/>
                  <a:pt x="33" y="7"/>
                </a:cubicBezTo>
                <a:cubicBezTo>
                  <a:pt x="62" y="14"/>
                  <a:pt x="140" y="41"/>
                  <a:pt x="172" y="46"/>
                </a:cubicBezTo>
                <a:cubicBezTo>
                  <a:pt x="204" y="51"/>
                  <a:pt x="203" y="34"/>
                  <a:pt x="228" y="34"/>
                </a:cubicBezTo>
                <a:cubicBezTo>
                  <a:pt x="253" y="34"/>
                  <a:pt x="302" y="46"/>
                  <a:pt x="321" y="49"/>
                </a:cubicBezTo>
              </a:path>
            </a:pathLst>
          </a:custGeom>
          <a:noFill/>
          <a:ln w="76200">
            <a:solidFill>
              <a:srgbClr val="808080">
                <a:alpha val="89803"/>
              </a:srgbClr>
            </a:solidFill>
            <a:round/>
            <a:headEnd/>
            <a:tailEnd/>
          </a:ln>
        </p:spPr>
        <p:txBody>
          <a:bodyPr/>
          <a:lstStyle/>
          <a:p>
            <a:endParaRPr lang="en-US"/>
          </a:p>
        </p:txBody>
      </p:sp>
      <p:sp>
        <p:nvSpPr>
          <p:cNvPr id="15396" name="Freeform 36"/>
          <p:cNvSpPr>
            <a:spLocks/>
          </p:cNvSpPr>
          <p:nvPr/>
        </p:nvSpPr>
        <p:spPr bwMode="auto">
          <a:xfrm>
            <a:off x="4467225" y="1058863"/>
            <a:ext cx="565150" cy="296862"/>
          </a:xfrm>
          <a:custGeom>
            <a:avLst/>
            <a:gdLst>
              <a:gd name="T0" fmla="*/ 0 w 356"/>
              <a:gd name="T1" fmla="*/ 2147483647 h 187"/>
              <a:gd name="T2" fmla="*/ 2147483647 w 356"/>
              <a:gd name="T3" fmla="*/ 2147483647 h 187"/>
              <a:gd name="T4" fmla="*/ 2147483647 w 356"/>
              <a:gd name="T5" fmla="*/ 2147483647 h 187"/>
              <a:gd name="T6" fmla="*/ 2147483647 w 356"/>
              <a:gd name="T7" fmla="*/ 2147483647 h 187"/>
              <a:gd name="T8" fmla="*/ 2147483647 w 356"/>
              <a:gd name="T9" fmla="*/ 2147483647 h 187"/>
              <a:gd name="T10" fmla="*/ 0 60000 65536"/>
              <a:gd name="T11" fmla="*/ 0 60000 65536"/>
              <a:gd name="T12" fmla="*/ 0 60000 65536"/>
              <a:gd name="T13" fmla="*/ 0 60000 65536"/>
              <a:gd name="T14" fmla="*/ 0 60000 65536"/>
              <a:gd name="T15" fmla="*/ 0 w 356"/>
              <a:gd name="T16" fmla="*/ 0 h 187"/>
              <a:gd name="T17" fmla="*/ 356 w 356"/>
              <a:gd name="T18" fmla="*/ 187 h 187"/>
            </a:gdLst>
            <a:ahLst/>
            <a:cxnLst>
              <a:cxn ang="T10">
                <a:pos x="T0" y="T1"/>
              </a:cxn>
              <a:cxn ang="T11">
                <a:pos x="T2" y="T3"/>
              </a:cxn>
              <a:cxn ang="T12">
                <a:pos x="T4" y="T5"/>
              </a:cxn>
              <a:cxn ang="T13">
                <a:pos x="T6" y="T7"/>
              </a:cxn>
              <a:cxn ang="T14">
                <a:pos x="T8" y="T9"/>
              </a:cxn>
            </a:cxnLst>
            <a:rect l="T15" t="T16" r="T17" b="T18"/>
            <a:pathLst>
              <a:path w="356" h="187">
                <a:moveTo>
                  <a:pt x="0" y="34"/>
                </a:moveTo>
                <a:cubicBezTo>
                  <a:pt x="4" y="32"/>
                  <a:pt x="5" y="17"/>
                  <a:pt x="27" y="17"/>
                </a:cubicBezTo>
                <a:cubicBezTo>
                  <a:pt x="49" y="17"/>
                  <a:pt x="106" y="36"/>
                  <a:pt x="131" y="37"/>
                </a:cubicBezTo>
                <a:cubicBezTo>
                  <a:pt x="156" y="38"/>
                  <a:pt x="140" y="0"/>
                  <a:pt x="177" y="25"/>
                </a:cubicBezTo>
                <a:cubicBezTo>
                  <a:pt x="214" y="50"/>
                  <a:pt x="319" y="153"/>
                  <a:pt x="356" y="187"/>
                </a:cubicBezTo>
              </a:path>
            </a:pathLst>
          </a:custGeom>
          <a:noFill/>
          <a:ln w="76200">
            <a:solidFill>
              <a:srgbClr val="808080">
                <a:alpha val="89803"/>
              </a:srgbClr>
            </a:solidFill>
            <a:round/>
            <a:headEnd/>
            <a:tailEnd/>
          </a:ln>
        </p:spPr>
        <p:txBody>
          <a:bodyPr/>
          <a:lstStyle/>
          <a:p>
            <a:endParaRPr lang="en-US"/>
          </a:p>
        </p:txBody>
      </p:sp>
      <p:sp>
        <p:nvSpPr>
          <p:cNvPr id="15397" name="Text Box 37"/>
          <p:cNvSpPr txBox="1">
            <a:spLocks noChangeArrowheads="1"/>
          </p:cNvSpPr>
          <p:nvPr/>
        </p:nvSpPr>
        <p:spPr bwMode="auto">
          <a:xfrm>
            <a:off x="990600" y="685800"/>
            <a:ext cx="1828800" cy="946150"/>
          </a:xfrm>
          <a:prstGeom prst="rect">
            <a:avLst/>
          </a:prstGeom>
          <a:noFill/>
          <a:ln w="9525">
            <a:noFill/>
            <a:miter lim="800000"/>
            <a:headEnd/>
            <a:tailEnd/>
          </a:ln>
        </p:spPr>
        <p:txBody>
          <a:bodyPr>
            <a:spAutoFit/>
          </a:bodyPr>
          <a:lstStyle/>
          <a:p>
            <a:pPr>
              <a:spcBef>
                <a:spcPct val="50000"/>
              </a:spcBef>
            </a:pPr>
            <a:r>
              <a:rPr lang="en-US" sz="2800" b="1">
                <a:solidFill>
                  <a:srgbClr val="FF00FF"/>
                </a:solidFill>
              </a:rPr>
              <a:t>Current Product</a:t>
            </a:r>
          </a:p>
        </p:txBody>
      </p:sp>
      <p:sp>
        <p:nvSpPr>
          <p:cNvPr id="15398" name="Text Box 38"/>
          <p:cNvSpPr txBox="1">
            <a:spLocks noChangeArrowheads="1"/>
          </p:cNvSpPr>
          <p:nvPr/>
        </p:nvSpPr>
        <p:spPr bwMode="auto">
          <a:xfrm>
            <a:off x="1143000" y="3886200"/>
            <a:ext cx="1905000" cy="946150"/>
          </a:xfrm>
          <a:prstGeom prst="rect">
            <a:avLst/>
          </a:prstGeom>
          <a:noFill/>
          <a:ln w="9525">
            <a:noFill/>
            <a:miter lim="800000"/>
            <a:headEnd/>
            <a:tailEnd/>
          </a:ln>
        </p:spPr>
        <p:txBody>
          <a:bodyPr>
            <a:spAutoFit/>
          </a:bodyPr>
          <a:lstStyle/>
          <a:p>
            <a:pPr>
              <a:spcBef>
                <a:spcPct val="50000"/>
              </a:spcBef>
            </a:pPr>
            <a:r>
              <a:rPr lang="en-US" sz="2800" b="1">
                <a:solidFill>
                  <a:srgbClr val="FF00FF"/>
                </a:solidFill>
              </a:rPr>
              <a:t>Proposed Product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solidFill>
                  <a:srgbClr val="FFFF00"/>
                </a:solidFill>
              </a:rPr>
              <a:t>Progress on Warning</a:t>
            </a:r>
          </a:p>
        </p:txBody>
      </p:sp>
      <p:sp>
        <p:nvSpPr>
          <p:cNvPr id="9219" name="Rectangle 3"/>
          <p:cNvSpPr>
            <a:spLocks noGrp="1" noChangeArrowheads="1"/>
          </p:cNvSpPr>
          <p:nvPr>
            <p:ph type="body" idx="1"/>
          </p:nvPr>
        </p:nvSpPr>
        <p:spPr>
          <a:xfrm>
            <a:off x="228600" y="1524000"/>
            <a:ext cx="8686800" cy="5105400"/>
          </a:xfrm>
        </p:spPr>
        <p:txBody>
          <a:bodyPr/>
          <a:lstStyle/>
          <a:p>
            <a:pPr>
              <a:defRPr/>
            </a:pPr>
            <a:r>
              <a:rPr lang="en-US" sz="2400" dirty="0" smtClean="0"/>
              <a:t>NHC has authored a white paper highlighting need and distributed to users and partners for initial feedback</a:t>
            </a:r>
          </a:p>
          <a:p>
            <a:pPr>
              <a:defRPr/>
            </a:pPr>
            <a:r>
              <a:rPr lang="en-US" sz="2400" dirty="0" smtClean="0"/>
              <a:t>NWS has established a team to further investigate the feasibility of a storm surge warning including:</a:t>
            </a:r>
          </a:p>
          <a:p>
            <a:pPr lvl="1">
              <a:buClrTx/>
              <a:buFont typeface="Arial" pitchFamily="34" charset="0"/>
              <a:buChar char="•"/>
              <a:defRPr/>
            </a:pPr>
            <a:r>
              <a:rPr lang="en-US" dirty="0" smtClean="0"/>
              <a:t>Leading an agency-wide discussion on how to proceed</a:t>
            </a:r>
            <a:endParaRPr lang="en-US" dirty="0" smtClean="0">
              <a:ea typeface="+mn-ea"/>
              <a:cs typeface="+mn-cs"/>
            </a:endParaRPr>
          </a:p>
          <a:p>
            <a:pPr lvl="1">
              <a:buClrTx/>
              <a:buFont typeface="Arial" pitchFamily="34" charset="0"/>
              <a:buChar char="•"/>
              <a:defRPr/>
            </a:pPr>
            <a:r>
              <a:rPr lang="en-US" dirty="0" smtClean="0">
                <a:ea typeface="+mn-ea"/>
                <a:cs typeface="+mn-cs"/>
              </a:rPr>
              <a:t>Soliciting feedback from selected users (emergency managers, emergency planners, local government leaders, media, etc.)</a:t>
            </a:r>
          </a:p>
          <a:p>
            <a:pPr lvl="1">
              <a:buClrTx/>
              <a:buFont typeface="Arial" pitchFamily="34" charset="0"/>
              <a:buChar char="•"/>
              <a:defRPr/>
            </a:pPr>
            <a:r>
              <a:rPr lang="en-US" dirty="0" smtClean="0">
                <a:ea typeface="+mn-ea"/>
                <a:cs typeface="+mn-cs"/>
              </a:rPr>
              <a:t>Gathering social science inputs and leveraging existing social science efforts</a:t>
            </a:r>
          </a:p>
          <a:p>
            <a:pPr>
              <a:buFontTx/>
              <a:buNone/>
              <a:defRPr/>
            </a:pPr>
            <a:endParaRPr lang="en-US" sz="20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1"/>
          </p:nvPr>
        </p:nvSpPr>
        <p:spPr>
          <a:noFill/>
        </p:spPr>
        <p:txBody>
          <a:bodyPr/>
          <a:lstStyle/>
          <a:p>
            <a:fld id="{B5256C3B-7B80-49FC-8711-EE31AD0ADA9D}" type="slidenum">
              <a:rPr lang="en-US" smtClean="0">
                <a:latin typeface="TradeGothicBold"/>
              </a:rPr>
              <a:pPr/>
              <a:t>14</a:t>
            </a:fld>
            <a:endParaRPr lang="en-US" smtClean="0">
              <a:latin typeface="TradeGothicBold"/>
            </a:endParaRPr>
          </a:p>
        </p:txBody>
      </p:sp>
      <p:sp>
        <p:nvSpPr>
          <p:cNvPr id="18435" name="Rectangle 2"/>
          <p:cNvSpPr>
            <a:spLocks noGrp="1" noChangeArrowheads="1"/>
          </p:cNvSpPr>
          <p:nvPr>
            <p:ph type="title"/>
          </p:nvPr>
        </p:nvSpPr>
        <p:spPr>
          <a:xfrm>
            <a:off x="0" y="0"/>
            <a:ext cx="7010400" cy="1371600"/>
          </a:xfrm>
        </p:spPr>
        <p:txBody>
          <a:bodyPr/>
          <a:lstStyle/>
          <a:p>
            <a:pPr eaLnBrk="1" hangingPunct="1"/>
            <a:r>
              <a:rPr lang="en-US" sz="4800" dirty="0" smtClean="0">
                <a:solidFill>
                  <a:srgbClr val="FFFF00"/>
                </a:solidFill>
              </a:rPr>
              <a:t>NHC’s Vision</a:t>
            </a:r>
          </a:p>
        </p:txBody>
      </p:sp>
      <p:pic>
        <p:nvPicPr>
          <p:cNvPr id="18436" name="Picture 3" descr="Katrina_Edited"/>
          <p:cNvPicPr>
            <a:picLocks noChangeAspect="1" noChangeArrowheads="1"/>
          </p:cNvPicPr>
          <p:nvPr/>
        </p:nvPicPr>
        <p:blipFill>
          <a:blip r:embed="rId3" cstate="print"/>
          <a:srcRect b="862"/>
          <a:stretch>
            <a:fillRect/>
          </a:stretch>
        </p:blipFill>
        <p:spPr bwMode="auto">
          <a:xfrm>
            <a:off x="0" y="1352550"/>
            <a:ext cx="6096000" cy="5503863"/>
          </a:xfrm>
          <a:prstGeom prst="rect">
            <a:avLst/>
          </a:prstGeom>
          <a:solidFill>
            <a:schemeClr val="bg1">
              <a:alpha val="5098"/>
            </a:schemeClr>
          </a:solidFill>
          <a:ln w="9525">
            <a:noFill/>
            <a:miter lim="800000"/>
            <a:headEnd/>
            <a:tailEnd/>
          </a:ln>
        </p:spPr>
      </p:pic>
      <p:sp>
        <p:nvSpPr>
          <p:cNvPr id="18437" name="Text Box 4"/>
          <p:cNvSpPr txBox="1">
            <a:spLocks noChangeArrowheads="1"/>
          </p:cNvSpPr>
          <p:nvPr/>
        </p:nvSpPr>
        <p:spPr bwMode="auto">
          <a:xfrm>
            <a:off x="476250" y="1600200"/>
            <a:ext cx="4572000" cy="4800600"/>
          </a:xfrm>
          <a:prstGeom prst="rect">
            <a:avLst/>
          </a:prstGeom>
          <a:solidFill>
            <a:srgbClr val="969696">
              <a:alpha val="74117"/>
            </a:srgbClr>
          </a:solidFill>
          <a:ln w="9525">
            <a:noFill/>
            <a:miter lim="800000"/>
            <a:headEnd/>
            <a:tailEnd/>
          </a:ln>
        </p:spPr>
        <p:txBody>
          <a:bodyPr/>
          <a:lstStyle/>
          <a:p>
            <a:pPr algn="ctr"/>
            <a:r>
              <a:rPr lang="en-US" sz="3600" u="sng">
                <a:cs typeface="Times New Roman" pitchFamily="18" charset="0"/>
              </a:rPr>
              <a:t>The objective is to</a:t>
            </a:r>
            <a:r>
              <a:rPr lang="en-US" sz="3600">
                <a:cs typeface="Times New Roman" pitchFamily="18" charset="0"/>
              </a:rPr>
              <a:t>:</a:t>
            </a:r>
          </a:p>
          <a:p>
            <a:pPr algn="ctr">
              <a:buFontTx/>
              <a:buChar char="•"/>
            </a:pPr>
            <a:r>
              <a:rPr lang="en-US" sz="2800">
                <a:cs typeface="Times New Roman" pitchFamily="18" charset="0"/>
              </a:rPr>
              <a:t> </a:t>
            </a:r>
            <a:r>
              <a:rPr lang="en-US" sz="3200">
                <a:cs typeface="Times New Roman" pitchFamily="18" charset="0"/>
              </a:rPr>
              <a:t>provide the right information</a:t>
            </a:r>
          </a:p>
          <a:p>
            <a:pPr algn="ctr">
              <a:buFontTx/>
              <a:buChar char="•"/>
            </a:pPr>
            <a:r>
              <a:rPr lang="en-US" sz="3200">
                <a:cs typeface="Times New Roman" pitchFamily="18" charset="0"/>
              </a:rPr>
              <a:t> in the right format</a:t>
            </a:r>
          </a:p>
          <a:p>
            <a:pPr algn="ctr">
              <a:buFontTx/>
              <a:buChar char="•"/>
            </a:pPr>
            <a:r>
              <a:rPr lang="en-US" sz="3200">
                <a:cs typeface="Times New Roman" pitchFamily="18" charset="0"/>
              </a:rPr>
              <a:t> at the right time</a:t>
            </a:r>
          </a:p>
          <a:p>
            <a:pPr algn="ctr">
              <a:buFontTx/>
              <a:buChar char="•"/>
            </a:pPr>
            <a:r>
              <a:rPr lang="en-US" sz="3200">
                <a:cs typeface="Times New Roman" pitchFamily="18" charset="0"/>
              </a:rPr>
              <a:t> to the right people</a:t>
            </a:r>
          </a:p>
          <a:p>
            <a:pPr algn="ctr">
              <a:buFontTx/>
              <a:buChar char="•"/>
            </a:pPr>
            <a:r>
              <a:rPr lang="en-US" sz="3200">
                <a:cs typeface="Times New Roman" pitchFamily="18" charset="0"/>
              </a:rPr>
              <a:t> to make the right decisions </a:t>
            </a:r>
          </a:p>
        </p:txBody>
      </p:sp>
      <p:pic>
        <p:nvPicPr>
          <p:cNvPr id="18439" name="Picture 8" descr="H_Dennisfig3LG"/>
          <p:cNvPicPr>
            <a:picLocks noChangeAspect="1" noChangeArrowheads="1"/>
          </p:cNvPicPr>
          <p:nvPr/>
        </p:nvPicPr>
        <p:blipFill>
          <a:blip r:embed="rId4" cstate="print"/>
          <a:srcRect/>
          <a:stretch>
            <a:fillRect/>
          </a:stretch>
        </p:blipFill>
        <p:spPr bwMode="auto">
          <a:xfrm>
            <a:off x="5562600" y="4038600"/>
            <a:ext cx="3581400" cy="2819400"/>
          </a:xfrm>
          <a:prstGeom prst="rect">
            <a:avLst/>
          </a:prstGeom>
          <a:noFill/>
          <a:ln w="9525">
            <a:noFill/>
            <a:miter lim="800000"/>
            <a:headEnd/>
            <a:tailEnd/>
          </a:ln>
        </p:spPr>
      </p:pic>
      <p:pic>
        <p:nvPicPr>
          <p:cNvPr id="8" name="Picture 4" descr="IMG_9193"/>
          <p:cNvPicPr>
            <a:picLocks noChangeAspect="1" noChangeArrowheads="1"/>
          </p:cNvPicPr>
          <p:nvPr/>
        </p:nvPicPr>
        <p:blipFill>
          <a:blip r:embed="rId5" cstate="print"/>
          <a:srcRect/>
          <a:stretch>
            <a:fillRect/>
          </a:stretch>
        </p:blipFill>
        <p:spPr bwMode="auto">
          <a:xfrm>
            <a:off x="5562600" y="1371600"/>
            <a:ext cx="3581400" cy="2743200"/>
          </a:xfrm>
          <a:prstGeom prst="rect">
            <a:avLst/>
          </a:prstGeom>
          <a:noFill/>
          <a:ln w="25400">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Noaalogo"/>
          <p:cNvPicPr>
            <a:picLocks noChangeAspect="1" noChangeArrowheads="1"/>
          </p:cNvPicPr>
          <p:nvPr/>
        </p:nvPicPr>
        <p:blipFill>
          <a:blip r:embed="rId2" cstate="print"/>
          <a:srcRect/>
          <a:stretch>
            <a:fillRect/>
          </a:stretch>
        </p:blipFill>
        <p:spPr bwMode="auto">
          <a:xfrm>
            <a:off x="3962400" y="1447800"/>
            <a:ext cx="1143000" cy="1219200"/>
          </a:xfrm>
          <a:prstGeom prst="rect">
            <a:avLst/>
          </a:prstGeom>
          <a:noFill/>
          <a:ln w="9525">
            <a:noFill/>
            <a:miter lim="800000"/>
            <a:headEnd/>
            <a:tailEnd/>
          </a:ln>
        </p:spPr>
      </p:pic>
      <p:sp>
        <p:nvSpPr>
          <p:cNvPr id="17412" name="Text Box 4"/>
          <p:cNvSpPr txBox="1">
            <a:spLocks noChangeArrowheads="1"/>
          </p:cNvSpPr>
          <p:nvPr/>
        </p:nvSpPr>
        <p:spPr bwMode="auto">
          <a:xfrm>
            <a:off x="228600" y="1524000"/>
            <a:ext cx="3733800" cy="3168650"/>
          </a:xfrm>
          <a:prstGeom prst="rect">
            <a:avLst/>
          </a:prstGeom>
          <a:noFill/>
          <a:ln w="9525">
            <a:noFill/>
            <a:miter lim="800000"/>
            <a:headEnd/>
            <a:tailEnd/>
          </a:ln>
        </p:spPr>
        <p:txBody>
          <a:bodyPr>
            <a:spAutoFit/>
          </a:bodyPr>
          <a:lstStyle/>
          <a:p>
            <a:pPr algn="ctr"/>
            <a:r>
              <a:rPr lang="en-US" sz="2400"/>
              <a:t> </a:t>
            </a:r>
            <a:r>
              <a:rPr lang="en-US" sz="2400" b="1"/>
              <a:t>National Ocean Service (Oceanography)</a:t>
            </a:r>
          </a:p>
          <a:p>
            <a:pPr algn="ctr"/>
            <a:endParaRPr lang="en-US" sz="2400" b="1"/>
          </a:p>
          <a:p>
            <a:pPr>
              <a:buFontTx/>
              <a:buChar char="•"/>
            </a:pPr>
            <a:r>
              <a:rPr lang="en-US" sz="2000"/>
              <a:t> Water level gauges</a:t>
            </a:r>
          </a:p>
          <a:p>
            <a:pPr>
              <a:buFontTx/>
              <a:buChar char="•"/>
            </a:pPr>
            <a:r>
              <a:rPr lang="en-US" sz="2000"/>
              <a:t> Coastal modeling R&amp;D </a:t>
            </a:r>
          </a:p>
          <a:p>
            <a:pPr>
              <a:buFontTx/>
              <a:buChar char="•"/>
            </a:pPr>
            <a:r>
              <a:rPr lang="en-US" sz="2000"/>
              <a:t> Promotes community resiliency </a:t>
            </a:r>
          </a:p>
          <a:p>
            <a:pPr>
              <a:buFontTx/>
              <a:buChar char="•"/>
            </a:pPr>
            <a:r>
              <a:rPr lang="en-US" sz="2000"/>
              <a:t> Develops planning and risk assessment tools (GIS)</a:t>
            </a:r>
          </a:p>
          <a:p>
            <a:pPr>
              <a:spcBef>
                <a:spcPct val="50000"/>
              </a:spcBef>
            </a:pPr>
            <a:endParaRPr lang="en-US" sz="2000"/>
          </a:p>
        </p:txBody>
      </p:sp>
      <p:sp>
        <p:nvSpPr>
          <p:cNvPr id="17413" name="Text Box 5"/>
          <p:cNvSpPr txBox="1">
            <a:spLocks noChangeArrowheads="1"/>
          </p:cNvSpPr>
          <p:nvPr/>
        </p:nvSpPr>
        <p:spPr bwMode="auto">
          <a:xfrm>
            <a:off x="5257800" y="1524000"/>
            <a:ext cx="3886200" cy="3595688"/>
          </a:xfrm>
          <a:prstGeom prst="rect">
            <a:avLst/>
          </a:prstGeom>
          <a:noFill/>
          <a:ln w="9525">
            <a:noFill/>
            <a:miter lim="800000"/>
            <a:headEnd/>
            <a:tailEnd/>
          </a:ln>
        </p:spPr>
        <p:txBody>
          <a:bodyPr>
            <a:spAutoFit/>
          </a:bodyPr>
          <a:lstStyle/>
          <a:p>
            <a:pPr algn="ctr"/>
            <a:r>
              <a:rPr lang="en-US"/>
              <a:t> </a:t>
            </a:r>
            <a:r>
              <a:rPr lang="en-US" sz="2400" b="1"/>
              <a:t>National Weather Service (Meteorology)</a:t>
            </a:r>
          </a:p>
          <a:p>
            <a:endParaRPr lang="en-US" sz="2400" b="1"/>
          </a:p>
          <a:p>
            <a:pPr>
              <a:buFontTx/>
              <a:buChar char="•"/>
            </a:pPr>
            <a:r>
              <a:rPr lang="en-US" sz="2000"/>
              <a:t> Real-time storm surge simulation and guidance during landfall events</a:t>
            </a:r>
          </a:p>
          <a:p>
            <a:pPr>
              <a:buFontTx/>
              <a:buChar char="•"/>
            </a:pPr>
            <a:r>
              <a:rPr lang="en-US" sz="2000"/>
              <a:t> Vulnerability mapping</a:t>
            </a:r>
          </a:p>
          <a:p>
            <a:pPr>
              <a:buFontTx/>
              <a:buChar char="•"/>
            </a:pPr>
            <a:r>
              <a:rPr lang="en-US" sz="2000"/>
              <a:t> Post-storm assessments/studies</a:t>
            </a:r>
          </a:p>
          <a:p>
            <a:pPr>
              <a:buFontTx/>
              <a:buChar char="•"/>
            </a:pPr>
            <a:r>
              <a:rPr lang="en-US" sz="2000"/>
              <a:t> Historical Storm/Hypothetical Storm Simulations</a:t>
            </a:r>
          </a:p>
          <a:p>
            <a:endParaRPr lang="en-US" sz="2000"/>
          </a:p>
          <a:p>
            <a:pPr lvl="1">
              <a:buClr>
                <a:schemeClr val="tx1"/>
              </a:buClr>
              <a:buFontTx/>
              <a:buChar char="•"/>
            </a:pPr>
            <a:endParaRPr lang="en-US">
              <a:latin typeface="Arial" pitchFamily="34" charset="0"/>
            </a:endParaRPr>
          </a:p>
        </p:txBody>
      </p:sp>
      <p:sp>
        <p:nvSpPr>
          <p:cNvPr id="1017862" name="Text Box 6"/>
          <p:cNvSpPr txBox="1">
            <a:spLocks noChangeArrowheads="1"/>
          </p:cNvSpPr>
          <p:nvPr/>
        </p:nvSpPr>
        <p:spPr bwMode="auto">
          <a:xfrm>
            <a:off x="990600" y="5562600"/>
            <a:ext cx="7239000" cy="954088"/>
          </a:xfrm>
          <a:prstGeom prst="rect">
            <a:avLst/>
          </a:prstGeom>
          <a:noFill/>
          <a:ln w="9525">
            <a:solidFill>
              <a:schemeClr val="tx1"/>
            </a:solidFill>
            <a:miter lim="800000"/>
            <a:headEnd/>
            <a:tailEnd/>
          </a:ln>
        </p:spPr>
        <p:txBody>
          <a:bodyPr>
            <a:spAutoFit/>
          </a:bodyPr>
          <a:lstStyle/>
          <a:p>
            <a:pPr algn="ctr">
              <a:spcBef>
                <a:spcPct val="50000"/>
              </a:spcBef>
            </a:pPr>
            <a:r>
              <a:rPr lang="en-US" sz="2800"/>
              <a:t>Working together to support the Nation’s efforts in planning, evacuation, response, recovery</a:t>
            </a:r>
          </a:p>
        </p:txBody>
      </p:sp>
      <p:sp>
        <p:nvSpPr>
          <p:cNvPr id="17415" name="Rectangle 11"/>
          <p:cNvSpPr>
            <a:spLocks noGrp="1" noChangeArrowheads="1"/>
          </p:cNvSpPr>
          <p:nvPr>
            <p:ph type="title"/>
          </p:nvPr>
        </p:nvSpPr>
        <p:spPr>
          <a:xfrm>
            <a:off x="76200" y="76200"/>
            <a:ext cx="7010400" cy="1295400"/>
          </a:xfrm>
          <a:noFill/>
        </p:spPr>
        <p:txBody>
          <a:bodyPr/>
          <a:lstStyle/>
          <a:p>
            <a:pPr eaLnBrk="1" hangingPunct="1"/>
            <a:r>
              <a:rPr lang="en-US" sz="4800" smtClean="0">
                <a:solidFill>
                  <a:srgbClr val="FFFF00"/>
                </a:solidFill>
              </a:rPr>
              <a:t>NOAA Storm Surge Roadmap</a:t>
            </a:r>
          </a:p>
        </p:txBody>
      </p:sp>
      <p:cxnSp>
        <p:nvCxnSpPr>
          <p:cNvPr id="10" name="Straight Arrow Connector 9"/>
          <p:cNvCxnSpPr/>
          <p:nvPr/>
        </p:nvCxnSpPr>
        <p:spPr>
          <a:xfrm>
            <a:off x="1371600" y="4343400"/>
            <a:ext cx="1219200" cy="990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rot="10800000" flipV="1">
            <a:off x="5867400" y="4495800"/>
            <a:ext cx="990600" cy="914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7862"/>
                                        </p:tgtEl>
                                        <p:attrNameLst>
                                          <p:attrName>style.visibility</p:attrName>
                                        </p:attrNameLst>
                                      </p:cBhvr>
                                      <p:to>
                                        <p:strVal val="visible"/>
                                      </p:to>
                                    </p:set>
                                    <p:animEffect transition="in" filter="fade">
                                      <p:cBhvr>
                                        <p:cTn id="13" dur="2000"/>
                                        <p:tgtEl>
                                          <p:spTgt spid="1017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solidFill>
                  <a:srgbClr val="FFFF00"/>
                </a:solidFill>
              </a:rPr>
              <a:t>SLOSH Basin Update</a:t>
            </a:r>
          </a:p>
        </p:txBody>
      </p:sp>
      <p:sp>
        <p:nvSpPr>
          <p:cNvPr id="6147" name="Rectangle 3"/>
          <p:cNvSpPr>
            <a:spLocks noGrp="1" noChangeArrowheads="1"/>
          </p:cNvSpPr>
          <p:nvPr>
            <p:ph type="body" idx="1"/>
          </p:nvPr>
        </p:nvSpPr>
        <p:spPr>
          <a:xfrm>
            <a:off x="228600" y="1524000"/>
            <a:ext cx="8915400" cy="5105400"/>
          </a:xfrm>
        </p:spPr>
        <p:txBody>
          <a:bodyPr/>
          <a:lstStyle/>
          <a:p>
            <a:pPr marL="0" indent="0" eaLnBrk="1" hangingPunct="1"/>
            <a:r>
              <a:rPr lang="en-US" sz="2400" smtClean="0"/>
              <a:t> FY09: Mobile (MO2), Savannah (SV3), Buzzards Bay (PV2), New Orleans (MS4), Tampa Bay (TP3), Virgin Islands (VI2), Pensacola (PN3), Delaware (DE3)</a:t>
            </a:r>
          </a:p>
          <a:p>
            <a:pPr marL="0" indent="0" eaLnBrk="1" hangingPunct="1"/>
            <a:r>
              <a:rPr lang="en-US" sz="2400" smtClean="0"/>
              <a:t> FY10 (to date): Panama City (PA2), Cape Canaveral (CO2), Palm Beach (PB3), Apalachicola (AP2), Cedar Key (CD2), Biscayne Bay/Miami (MI3)</a:t>
            </a:r>
          </a:p>
          <a:p>
            <a:pPr marL="0" indent="0" eaLnBrk="1" hangingPunct="1"/>
            <a:r>
              <a:rPr lang="en-US" sz="2400" smtClean="0"/>
              <a:t> Basins currently under development: Florida Keys, Lake Okeechobee, Galveston, Fort Myers, Jacksonville, New York</a:t>
            </a:r>
          </a:p>
          <a:p>
            <a:pPr marL="0" indent="0" eaLnBrk="1" hangingPunct="1"/>
            <a:r>
              <a:rPr lang="en-US" sz="2400" smtClean="0"/>
              <a:t> Basins awaiting resources or higher priority: Penobscot, Vermillion Bay </a:t>
            </a:r>
          </a:p>
          <a:p>
            <a:pPr marL="0" indent="0" eaLnBrk="1" hangingPunct="1"/>
            <a:r>
              <a:rPr lang="en-US" sz="2400" smtClean="0"/>
              <a:t> 18 of 37 converted from NGVD29 to NAVD88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4800" smtClean="0">
                <a:solidFill>
                  <a:srgbClr val="FFFF00"/>
                </a:solidFill>
              </a:rPr>
              <a:t>Probabilistic Surge Product</a:t>
            </a:r>
          </a:p>
        </p:txBody>
      </p:sp>
      <p:sp>
        <p:nvSpPr>
          <p:cNvPr id="7171" name="Rectangle 3"/>
          <p:cNvSpPr>
            <a:spLocks noGrp="1" noChangeArrowheads="1"/>
          </p:cNvSpPr>
          <p:nvPr>
            <p:ph type="body" idx="1"/>
          </p:nvPr>
        </p:nvSpPr>
        <p:spPr>
          <a:xfrm>
            <a:off x="228600" y="1524000"/>
            <a:ext cx="4038600" cy="5105400"/>
          </a:xfrm>
        </p:spPr>
        <p:txBody>
          <a:bodyPr/>
          <a:lstStyle/>
          <a:p>
            <a:pPr marL="0" indent="0" eaLnBrk="1" hangingPunct="1"/>
            <a:r>
              <a:rPr lang="en-US" smtClean="0"/>
              <a:t> </a:t>
            </a:r>
            <a:r>
              <a:rPr lang="en-US" sz="2400" smtClean="0"/>
              <a:t>Operational for 2009</a:t>
            </a:r>
          </a:p>
          <a:p>
            <a:pPr marL="0" indent="0" eaLnBrk="1" hangingPunct="1"/>
            <a:r>
              <a:rPr lang="en-US" sz="2400" smtClean="0"/>
              <a:t>  User-selectable heights from 2-25 ft in 1 foot increments</a:t>
            </a:r>
          </a:p>
          <a:p>
            <a:pPr marL="0" indent="0" eaLnBrk="1" hangingPunct="1"/>
            <a:r>
              <a:rPr lang="en-US" sz="2400" smtClean="0"/>
              <a:t> Available whenever a hurricane watch/warning is in effect</a:t>
            </a:r>
          </a:p>
          <a:p>
            <a:pPr marL="0" indent="0" eaLnBrk="1" hangingPunct="1"/>
            <a:r>
              <a:rPr lang="en-US" sz="2400" smtClean="0"/>
              <a:t> New web/Google interface</a:t>
            </a:r>
          </a:p>
          <a:p>
            <a:pPr marL="0" indent="0" eaLnBrk="1" hangingPunct="1"/>
            <a:r>
              <a:rPr lang="en-US" sz="2400" smtClean="0"/>
              <a:t> Still tied to NGVD29  </a:t>
            </a:r>
          </a:p>
        </p:txBody>
      </p:sp>
      <p:grpSp>
        <p:nvGrpSpPr>
          <p:cNvPr id="7172" name="Group 12"/>
          <p:cNvGrpSpPr>
            <a:grpSpLocks/>
          </p:cNvGrpSpPr>
          <p:nvPr/>
        </p:nvGrpSpPr>
        <p:grpSpPr bwMode="auto">
          <a:xfrm>
            <a:off x="4343400" y="1371600"/>
            <a:ext cx="4800600" cy="5257800"/>
            <a:chOff x="3360" y="1025"/>
            <a:chExt cx="2304" cy="2881"/>
          </a:xfrm>
        </p:grpSpPr>
        <p:pic>
          <p:nvPicPr>
            <p:cNvPr id="7173" name="Picture 107"/>
            <p:cNvPicPr>
              <a:picLocks noChangeAspect="1" noChangeArrowheads="1"/>
            </p:cNvPicPr>
            <p:nvPr/>
          </p:nvPicPr>
          <p:blipFill>
            <a:blip r:embed="rId2" cstate="print"/>
            <a:srcRect/>
            <a:stretch>
              <a:fillRect/>
            </a:stretch>
          </p:blipFill>
          <p:spPr bwMode="auto">
            <a:xfrm>
              <a:off x="3360" y="1025"/>
              <a:ext cx="2302" cy="2143"/>
            </a:xfrm>
            <a:prstGeom prst="rect">
              <a:avLst/>
            </a:prstGeom>
            <a:noFill/>
            <a:ln w="9525">
              <a:noFill/>
              <a:miter lim="800000"/>
              <a:headEnd/>
              <a:tailEnd/>
            </a:ln>
          </p:spPr>
        </p:pic>
        <p:pic>
          <p:nvPicPr>
            <p:cNvPr id="7174" name="Picture 14"/>
            <p:cNvPicPr>
              <a:picLocks noChangeAspect="1" noChangeArrowheads="1"/>
            </p:cNvPicPr>
            <p:nvPr/>
          </p:nvPicPr>
          <p:blipFill>
            <a:blip r:embed="rId3" cstate="print"/>
            <a:srcRect r="8020"/>
            <a:stretch>
              <a:fillRect/>
            </a:stretch>
          </p:blipFill>
          <p:spPr bwMode="auto">
            <a:xfrm>
              <a:off x="3360" y="3168"/>
              <a:ext cx="2304" cy="73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z="5300" dirty="0" smtClean="0">
                <a:solidFill>
                  <a:srgbClr val="FFFF00"/>
                </a:solidFill>
              </a:rPr>
              <a:t>Recent Accomplishments</a:t>
            </a:r>
          </a:p>
        </p:txBody>
      </p:sp>
      <p:sp>
        <p:nvSpPr>
          <p:cNvPr id="9219" name="Rectangle 3"/>
          <p:cNvSpPr>
            <a:spLocks noGrp="1" noChangeArrowheads="1"/>
          </p:cNvSpPr>
          <p:nvPr>
            <p:ph type="body" idx="1"/>
          </p:nvPr>
        </p:nvSpPr>
        <p:spPr>
          <a:xfrm>
            <a:off x="228600" y="1447800"/>
            <a:ext cx="8915400" cy="5105400"/>
          </a:xfrm>
        </p:spPr>
        <p:txBody>
          <a:bodyPr/>
          <a:lstStyle/>
          <a:p>
            <a:pPr marL="0" indent="0" eaLnBrk="1" hangingPunct="1">
              <a:defRPr/>
            </a:pPr>
            <a:r>
              <a:rPr lang="en-US" sz="2400" dirty="0" smtClean="0"/>
              <a:t> </a:t>
            </a:r>
            <a:r>
              <a:rPr lang="en-US" sz="2400" dirty="0" smtClean="0"/>
              <a:t>  Accelerated </a:t>
            </a:r>
            <a:r>
              <a:rPr lang="en-US" sz="2400" dirty="0" smtClean="0"/>
              <a:t>the rate of SLOSH basin updates </a:t>
            </a:r>
          </a:p>
          <a:p>
            <a:pPr marL="171450" lvl="1" indent="0" eaLnBrk="1" hangingPunct="1">
              <a:buClrTx/>
              <a:buFont typeface="Arial" pitchFamily="34" charset="0"/>
              <a:buChar char="•"/>
              <a:defRPr/>
            </a:pPr>
            <a:r>
              <a:rPr lang="en-US" sz="2000" dirty="0" smtClean="0"/>
              <a:t> Completed 8 SLOSH basin simulation studies in FY09 (milestone = 6)</a:t>
            </a:r>
          </a:p>
          <a:p>
            <a:pPr marL="171450" lvl="1" indent="0" eaLnBrk="1" hangingPunct="1">
              <a:buClrTx/>
              <a:buFont typeface="Arial" pitchFamily="34" charset="0"/>
              <a:buChar char="•"/>
              <a:defRPr/>
            </a:pPr>
            <a:r>
              <a:rPr lang="en-US" sz="2000" dirty="0" smtClean="0"/>
              <a:t> Already completed 6 SLOSH basins in FY10</a:t>
            </a:r>
          </a:p>
          <a:p>
            <a:pPr>
              <a:defRPr/>
            </a:pPr>
            <a:r>
              <a:rPr lang="en-US" sz="2400" dirty="0" smtClean="0"/>
              <a:t>Expanded NHC’s storm surge outreach/education program</a:t>
            </a:r>
          </a:p>
          <a:p>
            <a:pPr marL="174625" indent="-174625"/>
            <a:r>
              <a:rPr lang="en-US" sz="2400" dirty="0" smtClean="0"/>
              <a:t>  Made </a:t>
            </a:r>
            <a:r>
              <a:rPr lang="en-US" sz="2400" dirty="0" smtClean="0"/>
              <a:t>the </a:t>
            </a:r>
            <a:r>
              <a:rPr lang="en-US" sz="2400" dirty="0" smtClean="0"/>
              <a:t>switch </a:t>
            </a:r>
            <a:r>
              <a:rPr lang="en-US" sz="2400" dirty="0" smtClean="0"/>
              <a:t>to inundation</a:t>
            </a:r>
            <a:endParaRPr lang="en-US" sz="2000" dirty="0" smtClean="0"/>
          </a:p>
          <a:p>
            <a:pPr marL="407988" lvl="1" indent="-119063">
              <a:buClr>
                <a:schemeClr val="tx1"/>
              </a:buClr>
              <a:buFontTx/>
              <a:buChar char="•"/>
            </a:pPr>
            <a:r>
              <a:rPr lang="en-US" sz="2000" dirty="0" smtClean="0"/>
              <a:t> Revised statement in public advisory</a:t>
            </a:r>
          </a:p>
          <a:p>
            <a:pPr marL="407988" lvl="1" indent="-119063">
              <a:buClr>
                <a:schemeClr val="tx1"/>
              </a:buClr>
              <a:buFontTx/>
              <a:buChar char="•"/>
            </a:pPr>
            <a:r>
              <a:rPr lang="en-US" sz="2000" dirty="0" smtClean="0"/>
              <a:t> </a:t>
            </a:r>
            <a:r>
              <a:rPr lang="en-US" sz="2000" dirty="0" smtClean="0"/>
              <a:t>SLOSH graphics </a:t>
            </a:r>
            <a:r>
              <a:rPr lang="en-US" sz="2000" dirty="0" smtClean="0"/>
              <a:t>available in height above ground level</a:t>
            </a:r>
          </a:p>
          <a:p>
            <a:pPr>
              <a:defRPr/>
            </a:pPr>
            <a:r>
              <a:rPr lang="en-US" sz="2400" dirty="0" smtClean="0"/>
              <a:t>Probabilistic storm surge transitioned to operational status with new web/Google interface</a:t>
            </a:r>
          </a:p>
          <a:p>
            <a:pPr>
              <a:defRPr/>
            </a:pPr>
            <a:r>
              <a:rPr lang="en-US" sz="2400" dirty="0" smtClean="0"/>
              <a:t>Increased lead time for deterministic SLOSH runs from 24 to 36 hours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solidFill>
                  <a:srgbClr val="FFFF00"/>
                </a:solidFill>
              </a:rPr>
              <a:t>Current Efforts</a:t>
            </a:r>
          </a:p>
        </p:txBody>
      </p:sp>
      <p:sp>
        <p:nvSpPr>
          <p:cNvPr id="10243" name="Rectangle 3"/>
          <p:cNvSpPr>
            <a:spLocks noGrp="1" noChangeArrowheads="1"/>
          </p:cNvSpPr>
          <p:nvPr>
            <p:ph type="body" idx="1"/>
          </p:nvPr>
        </p:nvSpPr>
        <p:spPr>
          <a:xfrm>
            <a:off x="228600" y="1447800"/>
            <a:ext cx="8915400" cy="5105400"/>
          </a:xfrm>
        </p:spPr>
        <p:txBody>
          <a:bodyPr/>
          <a:lstStyle/>
          <a:p>
            <a:pPr marL="0" indent="0" eaLnBrk="1" hangingPunct="1"/>
            <a:r>
              <a:rPr lang="en-US" sz="2400" dirty="0" smtClean="0"/>
              <a:t> Expand/Enhance storm surge content on NHC’s web page</a:t>
            </a:r>
          </a:p>
          <a:p>
            <a:pPr marL="0" indent="0" eaLnBrk="1" hangingPunct="1"/>
            <a:r>
              <a:rPr lang="en-US" sz="2400" dirty="0" smtClean="0"/>
              <a:t> Test/Verify the concept of a mini-MEOW SLOSH ensemble approach in real-time</a:t>
            </a:r>
          </a:p>
          <a:p>
            <a:pPr marL="0" indent="0" eaLnBrk="1" hangingPunct="1"/>
            <a:r>
              <a:rPr lang="en-US" sz="2400" dirty="0" smtClean="0"/>
              <a:t> Improve NOS/NWS coordination during </a:t>
            </a:r>
            <a:r>
              <a:rPr lang="en-US" sz="2400" dirty="0" err="1" smtClean="0"/>
              <a:t>landfalling</a:t>
            </a:r>
            <a:r>
              <a:rPr lang="en-US" sz="2400" dirty="0" smtClean="0"/>
              <a:t> cyclones</a:t>
            </a:r>
          </a:p>
          <a:p>
            <a:pPr marL="0" indent="0" eaLnBrk="1" hangingPunct="1"/>
            <a:r>
              <a:rPr lang="en-US" sz="2400" dirty="0" smtClean="0"/>
              <a:t> Work with WFOs and NWS OCWWS to develop an initial CONOPS for a NWS storm surge warning</a:t>
            </a:r>
          </a:p>
          <a:p>
            <a:pPr marL="0" indent="0" eaLnBrk="1" hangingPunct="1"/>
            <a:r>
              <a:rPr lang="en-US" sz="2400" dirty="0" smtClean="0"/>
              <a:t> Verification of operational SLOSH guidance/forecasts</a:t>
            </a:r>
          </a:p>
          <a:p>
            <a:pPr marL="0" indent="0" eaLnBrk="1" hangingPunct="1"/>
            <a:r>
              <a:rPr lang="en-US" sz="2400" dirty="0" smtClean="0"/>
              <a:t>  Improve R2O</a:t>
            </a:r>
          </a:p>
          <a:p>
            <a:pPr marL="171450" lvl="1" indent="0" eaLnBrk="1" hangingPunct="1">
              <a:buClrTx/>
              <a:buFont typeface="Arial" pitchFamily="34" charset="0"/>
              <a:buChar char="•"/>
            </a:pPr>
            <a:r>
              <a:rPr lang="en-US" sz="2000" dirty="0" smtClean="0"/>
              <a:t> Solicit/encourage participation in the JHT</a:t>
            </a:r>
          </a:p>
          <a:p>
            <a:pPr marL="171450" lvl="1" indent="0" eaLnBrk="1" hangingPunct="1">
              <a:buClrTx/>
              <a:buFont typeface="Arial" pitchFamily="34" charset="0"/>
              <a:buChar char="•"/>
            </a:pPr>
            <a:r>
              <a:rPr lang="en-US" sz="2000" dirty="0" smtClean="0"/>
              <a:t> Surge modeling </a:t>
            </a:r>
            <a:r>
              <a:rPr lang="en-US" sz="2000" dirty="0" err="1" smtClean="0"/>
              <a:t>testbed</a:t>
            </a:r>
            <a:endParaRPr lang="en-US" sz="2000" dirty="0" smtClean="0"/>
          </a:p>
          <a:p>
            <a:pPr marL="0" indent="0" eaLnBrk="1" hangingPunct="1">
              <a:buFontTx/>
              <a:buNone/>
            </a:pPr>
            <a:endParaRPr lang="en-US" sz="24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S cartoon_edit.jpg"/>
          <p:cNvPicPr>
            <a:picLocks noGrp="1" noChangeAspect="1"/>
          </p:cNvPicPr>
          <p:nvPr>
            <p:ph idx="1"/>
          </p:nvPr>
        </p:nvPicPr>
        <p:blipFill>
          <a:blip r:embed="rId2" cstate="print"/>
          <a:stretch>
            <a:fillRect/>
          </a:stretch>
        </p:blipFill>
        <p:spPr>
          <a:xfrm>
            <a:off x="0" y="1371600"/>
            <a:ext cx="9144000" cy="5486400"/>
          </a:xfrm>
        </p:spPr>
      </p:pic>
      <p:sp>
        <p:nvSpPr>
          <p:cNvPr id="5" name="Title 4"/>
          <p:cNvSpPr>
            <a:spLocks noGrp="1"/>
          </p:cNvSpPr>
          <p:nvPr>
            <p:ph type="title"/>
          </p:nvPr>
        </p:nvSpPr>
        <p:spPr>
          <a:xfrm>
            <a:off x="0" y="0"/>
            <a:ext cx="6553200" cy="1371600"/>
          </a:xfrm>
        </p:spPr>
        <p:txBody>
          <a:bodyPr/>
          <a:lstStyle/>
          <a:p>
            <a:r>
              <a:rPr lang="en-US" sz="4800" dirty="0" smtClean="0">
                <a:solidFill>
                  <a:srgbClr val="FFFF00"/>
                </a:solidFill>
              </a:rPr>
              <a:t>The Storm Surge Gordian Knot</a:t>
            </a:r>
            <a:endParaRPr lang="en-US" sz="4800" dirty="0">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6934200" cy="1371600"/>
          </a:xfrm>
        </p:spPr>
        <p:txBody>
          <a:bodyPr/>
          <a:lstStyle/>
          <a:p>
            <a:pPr eaLnBrk="1" hangingPunct="1"/>
            <a:r>
              <a:rPr lang="en-US" sz="4800" smtClean="0">
                <a:solidFill>
                  <a:srgbClr val="FFFF00"/>
                </a:solidFill>
              </a:rPr>
              <a:t>Experimental Outreach Tools</a:t>
            </a:r>
          </a:p>
        </p:txBody>
      </p:sp>
      <p:sp>
        <p:nvSpPr>
          <p:cNvPr id="11267" name="Rectangle 3"/>
          <p:cNvSpPr>
            <a:spLocks noGrp="1" noChangeArrowheads="1"/>
          </p:cNvSpPr>
          <p:nvPr>
            <p:ph type="body" idx="1"/>
          </p:nvPr>
        </p:nvSpPr>
        <p:spPr>
          <a:xfrm>
            <a:off x="228600" y="1447800"/>
            <a:ext cx="8915400" cy="5105400"/>
          </a:xfrm>
        </p:spPr>
        <p:txBody>
          <a:bodyPr/>
          <a:lstStyle/>
          <a:p>
            <a:pPr marL="0" indent="0" eaLnBrk="1" hangingPunct="1">
              <a:buFontTx/>
              <a:buNone/>
            </a:pPr>
            <a:r>
              <a:rPr lang="en-US" sz="2400" smtClean="0"/>
              <a:t>              </a:t>
            </a:r>
            <a:r>
              <a:rPr lang="en-US" smtClean="0"/>
              <a:t>3-D Visualization</a:t>
            </a:r>
          </a:p>
          <a:p>
            <a:pPr marL="0" indent="0" eaLnBrk="1" hangingPunct="1">
              <a:buFontTx/>
              <a:buNone/>
            </a:pPr>
            <a:endParaRPr lang="en-US" sz="2400" smtClean="0"/>
          </a:p>
          <a:p>
            <a:pPr marL="0" indent="0" eaLnBrk="1" hangingPunct="1">
              <a:buFontTx/>
              <a:buNone/>
            </a:pPr>
            <a:endParaRPr lang="en-US" sz="2400" smtClean="0"/>
          </a:p>
          <a:p>
            <a:pPr marL="0" indent="0" eaLnBrk="1" hangingPunct="1">
              <a:buFontTx/>
              <a:buNone/>
            </a:pPr>
            <a:endParaRPr lang="en-US" sz="2400" smtClean="0"/>
          </a:p>
          <a:p>
            <a:pPr marL="0" indent="0" eaLnBrk="1" hangingPunct="1">
              <a:buFontTx/>
              <a:buNone/>
            </a:pPr>
            <a:endParaRPr lang="en-US" sz="2400" smtClean="0"/>
          </a:p>
          <a:p>
            <a:pPr marL="0" indent="0" eaLnBrk="1" hangingPunct="1">
              <a:buFontTx/>
              <a:buNone/>
            </a:pPr>
            <a:r>
              <a:rPr lang="en-US" sz="2400" smtClean="0"/>
              <a:t>                                                                        </a:t>
            </a:r>
          </a:p>
          <a:p>
            <a:pPr marL="0" indent="0" eaLnBrk="1" hangingPunct="1">
              <a:buFontTx/>
              <a:buNone/>
            </a:pPr>
            <a:r>
              <a:rPr lang="en-US" sz="2400" smtClean="0"/>
              <a:t>                                                                     </a:t>
            </a:r>
            <a:r>
              <a:rPr lang="en-US" smtClean="0"/>
              <a:t>National MOM Product</a:t>
            </a:r>
          </a:p>
        </p:txBody>
      </p:sp>
      <p:pic>
        <p:nvPicPr>
          <p:cNvPr id="11268" name="Picture 2" descr="W:\Jamie\SSwarningTest4.png"/>
          <p:cNvPicPr>
            <a:picLocks noChangeAspect="1" noChangeArrowheads="1"/>
          </p:cNvPicPr>
          <p:nvPr/>
        </p:nvPicPr>
        <p:blipFill>
          <a:blip r:embed="rId2" cstate="print"/>
          <a:srcRect/>
          <a:stretch>
            <a:fillRect/>
          </a:stretch>
        </p:blipFill>
        <p:spPr bwMode="auto">
          <a:xfrm>
            <a:off x="5029200" y="1371600"/>
            <a:ext cx="4114800" cy="3022600"/>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l="4584" t="4032" r="37083" b="19355"/>
          <a:stretch>
            <a:fillRect/>
          </a:stretch>
        </p:blipFill>
        <p:spPr bwMode="auto">
          <a:xfrm>
            <a:off x="0" y="3290888"/>
            <a:ext cx="5257800" cy="3567112"/>
          </a:xfrm>
          <a:prstGeom prst="rect">
            <a:avLst/>
          </a:prstGeom>
          <a:noFill/>
          <a:ln w="9525">
            <a:noFill/>
            <a:miter lim="800000"/>
            <a:headEnd/>
            <a:tailEnd/>
          </a:ln>
          <a:effectLst>
            <a:prstShdw prst="shdw17" dist="17961" dir="2700000">
              <a:schemeClr val="accent1">
                <a:gamma/>
                <a:shade val="60000"/>
                <a:invGamma/>
              </a:schemeClr>
            </a:prstShdw>
          </a:effectLst>
        </p:spPr>
      </p:pic>
      <p:cxnSp>
        <p:nvCxnSpPr>
          <p:cNvPr id="7" name="Straight Arrow Connector 6"/>
          <p:cNvCxnSpPr/>
          <p:nvPr/>
        </p:nvCxnSpPr>
        <p:spPr>
          <a:xfrm rot="5400000" flipH="1" flipV="1">
            <a:off x="6629401" y="4800600"/>
            <a:ext cx="1066800" cy="31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rot="5400000">
            <a:off x="2096294" y="2628106"/>
            <a:ext cx="990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609600"/>
            <a:ext cx="9144000" cy="7429500"/>
          </a:xfrm>
          <a:prstGeom prst="rect">
            <a:avLst/>
          </a:prstGeom>
          <a:noFill/>
          <a:ln w="9525">
            <a:noFill/>
            <a:miter lim="800000"/>
            <a:headEnd/>
            <a:tailEnd/>
          </a:ln>
        </p:spPr>
      </p:pic>
      <p:sp>
        <p:nvSpPr>
          <p:cNvPr id="56355" name="Line 35"/>
          <p:cNvSpPr>
            <a:spLocks noChangeShapeType="1"/>
          </p:cNvSpPr>
          <p:nvPr/>
        </p:nvSpPr>
        <p:spPr bwMode="auto">
          <a:xfrm flipH="1" flipV="1">
            <a:off x="5029200" y="4648200"/>
            <a:ext cx="762000" cy="533400"/>
          </a:xfrm>
          <a:prstGeom prst="line">
            <a:avLst/>
          </a:prstGeom>
          <a:noFill/>
          <a:ln w="15875">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en-US"/>
          </a:p>
        </p:txBody>
      </p:sp>
      <p:sp>
        <p:nvSpPr>
          <p:cNvPr id="56357" name="Line 37"/>
          <p:cNvSpPr>
            <a:spLocks noChangeShapeType="1"/>
          </p:cNvSpPr>
          <p:nvPr/>
        </p:nvSpPr>
        <p:spPr bwMode="auto">
          <a:xfrm flipH="1" flipV="1">
            <a:off x="4876800" y="4876800"/>
            <a:ext cx="838200" cy="457200"/>
          </a:xfrm>
          <a:prstGeom prst="line">
            <a:avLst/>
          </a:prstGeom>
          <a:noFill/>
          <a:ln w="15875">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en-US"/>
          </a:p>
        </p:txBody>
      </p:sp>
      <p:sp>
        <p:nvSpPr>
          <p:cNvPr id="56358" name="Line 38"/>
          <p:cNvSpPr>
            <a:spLocks noChangeShapeType="1"/>
          </p:cNvSpPr>
          <p:nvPr/>
        </p:nvSpPr>
        <p:spPr bwMode="auto">
          <a:xfrm flipH="1" flipV="1">
            <a:off x="4419600" y="5334000"/>
            <a:ext cx="990600" cy="304800"/>
          </a:xfrm>
          <a:prstGeom prst="line">
            <a:avLst/>
          </a:prstGeom>
          <a:noFill/>
          <a:ln w="15875">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en-US"/>
          </a:p>
        </p:txBody>
      </p:sp>
      <p:sp>
        <p:nvSpPr>
          <p:cNvPr id="56359" name="Line 39"/>
          <p:cNvSpPr>
            <a:spLocks noChangeShapeType="1"/>
          </p:cNvSpPr>
          <p:nvPr/>
        </p:nvSpPr>
        <p:spPr bwMode="auto">
          <a:xfrm flipH="1" flipV="1">
            <a:off x="4191000" y="5562600"/>
            <a:ext cx="1143000" cy="228600"/>
          </a:xfrm>
          <a:prstGeom prst="line">
            <a:avLst/>
          </a:prstGeom>
          <a:noFill/>
          <a:ln w="15875">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en-US"/>
          </a:p>
        </p:txBody>
      </p:sp>
      <p:cxnSp>
        <p:nvCxnSpPr>
          <p:cNvPr id="12295" name="Straight Connector 37"/>
          <p:cNvCxnSpPr>
            <a:cxnSpLocks noChangeShapeType="1"/>
            <a:stCxn id="56359" idx="0"/>
          </p:cNvCxnSpPr>
          <p:nvPr/>
        </p:nvCxnSpPr>
        <p:spPr bwMode="auto">
          <a:xfrm rot="16200000" flipH="1">
            <a:off x="5829300" y="5295900"/>
            <a:ext cx="76200" cy="1066800"/>
          </a:xfrm>
          <a:prstGeom prst="line">
            <a:avLst/>
          </a:prstGeom>
          <a:noFill/>
          <a:ln w="9525" algn="ctr">
            <a:solidFill>
              <a:schemeClr val="tx1"/>
            </a:solidFill>
            <a:round/>
            <a:headEnd/>
            <a:tailEnd/>
          </a:ln>
        </p:spPr>
      </p:cxnSp>
      <p:cxnSp>
        <p:nvCxnSpPr>
          <p:cNvPr id="12296" name="Straight Connector 39"/>
          <p:cNvCxnSpPr>
            <a:cxnSpLocks noChangeShapeType="1"/>
          </p:cNvCxnSpPr>
          <p:nvPr/>
        </p:nvCxnSpPr>
        <p:spPr bwMode="auto">
          <a:xfrm>
            <a:off x="5410200" y="5638800"/>
            <a:ext cx="990600" cy="152400"/>
          </a:xfrm>
          <a:prstGeom prst="line">
            <a:avLst/>
          </a:prstGeom>
          <a:noFill/>
          <a:ln w="9525" algn="ctr">
            <a:solidFill>
              <a:schemeClr val="tx1"/>
            </a:solidFill>
            <a:round/>
            <a:headEnd/>
            <a:tailEnd/>
          </a:ln>
        </p:spPr>
      </p:cxnSp>
      <p:cxnSp>
        <p:nvCxnSpPr>
          <p:cNvPr id="12297" name="Straight Connector 41"/>
          <p:cNvCxnSpPr>
            <a:cxnSpLocks noChangeShapeType="1"/>
            <a:stCxn id="56357" idx="0"/>
          </p:cNvCxnSpPr>
          <p:nvPr/>
        </p:nvCxnSpPr>
        <p:spPr bwMode="auto">
          <a:xfrm rot="16200000" flipH="1">
            <a:off x="5867400" y="5181600"/>
            <a:ext cx="381000" cy="685800"/>
          </a:xfrm>
          <a:prstGeom prst="line">
            <a:avLst/>
          </a:prstGeom>
          <a:noFill/>
          <a:ln w="9525" algn="ctr">
            <a:solidFill>
              <a:schemeClr val="tx1"/>
            </a:solidFill>
            <a:round/>
            <a:headEnd/>
            <a:tailEnd/>
          </a:ln>
        </p:spPr>
      </p:cxnSp>
      <p:cxnSp>
        <p:nvCxnSpPr>
          <p:cNvPr id="12298" name="Straight Connector 44"/>
          <p:cNvCxnSpPr>
            <a:cxnSpLocks noChangeShapeType="1"/>
          </p:cNvCxnSpPr>
          <p:nvPr/>
        </p:nvCxnSpPr>
        <p:spPr bwMode="auto">
          <a:xfrm>
            <a:off x="5791200" y="5181600"/>
            <a:ext cx="609600" cy="533400"/>
          </a:xfrm>
          <a:prstGeom prst="line">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1"/>
          </p:nvPr>
        </p:nvSpPr>
        <p:spPr>
          <a:noFill/>
        </p:spPr>
        <p:txBody>
          <a:bodyPr/>
          <a:lstStyle/>
          <a:p>
            <a:fld id="{7D6F1896-847B-490D-B4FD-ED9A94C981A2}" type="slidenum">
              <a:rPr lang="en-US" smtClean="0">
                <a:latin typeface="TradeGothicBold"/>
              </a:rPr>
              <a:pPr/>
              <a:t>3</a:t>
            </a:fld>
            <a:endParaRPr lang="en-US" smtClean="0">
              <a:latin typeface="TradeGothicBold"/>
            </a:endParaRPr>
          </a:p>
        </p:txBody>
      </p:sp>
      <p:sp>
        <p:nvSpPr>
          <p:cNvPr id="16387" name="Rectangle 2"/>
          <p:cNvSpPr>
            <a:spLocks noGrp="1" noChangeArrowheads="1"/>
          </p:cNvSpPr>
          <p:nvPr>
            <p:ph type="title"/>
          </p:nvPr>
        </p:nvSpPr>
        <p:spPr>
          <a:xfrm>
            <a:off x="0" y="0"/>
            <a:ext cx="7239000" cy="1371600"/>
          </a:xfrm>
        </p:spPr>
        <p:txBody>
          <a:bodyPr/>
          <a:lstStyle/>
          <a:p>
            <a:pPr eaLnBrk="1" hangingPunct="1"/>
            <a:r>
              <a:rPr lang="en-US" sz="4000" smtClean="0">
                <a:solidFill>
                  <a:srgbClr val="FFFF00"/>
                </a:solidFill>
              </a:rPr>
              <a:t>Ongoing Challenges</a:t>
            </a:r>
          </a:p>
        </p:txBody>
      </p:sp>
      <p:sp>
        <p:nvSpPr>
          <p:cNvPr id="976902" name="Text Box 6"/>
          <p:cNvSpPr txBox="1">
            <a:spLocks noChangeArrowheads="1"/>
          </p:cNvSpPr>
          <p:nvPr/>
        </p:nvSpPr>
        <p:spPr bwMode="auto">
          <a:xfrm>
            <a:off x="3733800" y="1676400"/>
            <a:ext cx="2209800" cy="519113"/>
          </a:xfrm>
          <a:prstGeom prst="rect">
            <a:avLst/>
          </a:prstGeom>
          <a:noFill/>
          <a:ln w="9525">
            <a:noFill/>
            <a:miter lim="800000"/>
            <a:headEnd/>
            <a:tailEnd/>
          </a:ln>
        </p:spPr>
        <p:txBody>
          <a:bodyPr>
            <a:spAutoFit/>
          </a:bodyPr>
          <a:lstStyle/>
          <a:p>
            <a:pPr>
              <a:spcBef>
                <a:spcPct val="50000"/>
              </a:spcBef>
            </a:pPr>
            <a:r>
              <a:rPr lang="en-US" sz="2800"/>
              <a:t>Modeling</a:t>
            </a:r>
          </a:p>
        </p:txBody>
      </p:sp>
      <p:sp>
        <p:nvSpPr>
          <p:cNvPr id="976904" name="Text Box 8"/>
          <p:cNvSpPr txBox="1">
            <a:spLocks noChangeArrowheads="1"/>
          </p:cNvSpPr>
          <p:nvPr/>
        </p:nvSpPr>
        <p:spPr bwMode="auto">
          <a:xfrm>
            <a:off x="2057400" y="2209800"/>
            <a:ext cx="2362200" cy="519113"/>
          </a:xfrm>
          <a:prstGeom prst="rect">
            <a:avLst/>
          </a:prstGeom>
          <a:noFill/>
          <a:ln w="9525">
            <a:noFill/>
            <a:miter lim="800000"/>
            <a:headEnd/>
            <a:tailEnd/>
          </a:ln>
        </p:spPr>
        <p:txBody>
          <a:bodyPr>
            <a:spAutoFit/>
          </a:bodyPr>
          <a:lstStyle/>
          <a:p>
            <a:pPr>
              <a:spcBef>
                <a:spcPct val="50000"/>
              </a:spcBef>
            </a:pPr>
            <a:r>
              <a:rPr lang="en-US" sz="2800"/>
              <a:t>Statistics</a:t>
            </a:r>
          </a:p>
        </p:txBody>
      </p:sp>
      <p:sp>
        <p:nvSpPr>
          <p:cNvPr id="976905" name="Text Box 9"/>
          <p:cNvSpPr txBox="1">
            <a:spLocks noChangeArrowheads="1"/>
          </p:cNvSpPr>
          <p:nvPr/>
        </p:nvSpPr>
        <p:spPr bwMode="auto">
          <a:xfrm>
            <a:off x="457200" y="2743200"/>
            <a:ext cx="2819400" cy="946150"/>
          </a:xfrm>
          <a:prstGeom prst="rect">
            <a:avLst/>
          </a:prstGeom>
          <a:noFill/>
          <a:ln w="9525">
            <a:noFill/>
            <a:miter lim="800000"/>
            <a:headEnd/>
            <a:tailEnd/>
          </a:ln>
        </p:spPr>
        <p:txBody>
          <a:bodyPr>
            <a:spAutoFit/>
          </a:bodyPr>
          <a:lstStyle/>
          <a:p>
            <a:pPr>
              <a:spcBef>
                <a:spcPct val="50000"/>
              </a:spcBef>
            </a:pPr>
            <a:r>
              <a:rPr lang="en-US" sz="2800"/>
              <a:t>Remote Sensing/Lidar</a:t>
            </a:r>
          </a:p>
        </p:txBody>
      </p:sp>
      <p:sp>
        <p:nvSpPr>
          <p:cNvPr id="976906" name="Text Box 10"/>
          <p:cNvSpPr txBox="1">
            <a:spLocks noChangeArrowheads="1"/>
          </p:cNvSpPr>
          <p:nvPr/>
        </p:nvSpPr>
        <p:spPr bwMode="auto">
          <a:xfrm>
            <a:off x="5943600" y="1676400"/>
            <a:ext cx="3429000" cy="519113"/>
          </a:xfrm>
          <a:prstGeom prst="rect">
            <a:avLst/>
          </a:prstGeom>
          <a:noFill/>
          <a:ln w="9525">
            <a:noFill/>
            <a:miter lim="800000"/>
            <a:headEnd/>
            <a:tailEnd/>
          </a:ln>
        </p:spPr>
        <p:txBody>
          <a:bodyPr>
            <a:spAutoFit/>
          </a:bodyPr>
          <a:lstStyle/>
          <a:p>
            <a:pPr>
              <a:spcBef>
                <a:spcPct val="50000"/>
              </a:spcBef>
            </a:pPr>
            <a:r>
              <a:rPr lang="en-US" sz="2800"/>
              <a:t>Cartography</a:t>
            </a:r>
          </a:p>
        </p:txBody>
      </p:sp>
      <p:sp>
        <p:nvSpPr>
          <p:cNvPr id="976907" name="Text Box 11"/>
          <p:cNvSpPr txBox="1">
            <a:spLocks noChangeArrowheads="1"/>
          </p:cNvSpPr>
          <p:nvPr/>
        </p:nvSpPr>
        <p:spPr bwMode="auto">
          <a:xfrm>
            <a:off x="304800" y="3962400"/>
            <a:ext cx="2743200" cy="519113"/>
          </a:xfrm>
          <a:prstGeom prst="rect">
            <a:avLst/>
          </a:prstGeom>
          <a:noFill/>
          <a:ln w="9525">
            <a:noFill/>
            <a:miter lim="800000"/>
            <a:headEnd/>
            <a:tailEnd/>
          </a:ln>
        </p:spPr>
        <p:txBody>
          <a:bodyPr>
            <a:spAutoFit/>
          </a:bodyPr>
          <a:lstStyle/>
          <a:p>
            <a:pPr>
              <a:spcBef>
                <a:spcPct val="50000"/>
              </a:spcBef>
            </a:pPr>
            <a:r>
              <a:rPr lang="en-US" sz="2800"/>
              <a:t>Oceanography</a:t>
            </a:r>
          </a:p>
        </p:txBody>
      </p:sp>
      <p:sp>
        <p:nvSpPr>
          <p:cNvPr id="976908" name="Text Box 12"/>
          <p:cNvSpPr txBox="1">
            <a:spLocks noChangeArrowheads="1"/>
          </p:cNvSpPr>
          <p:nvPr/>
        </p:nvSpPr>
        <p:spPr bwMode="auto">
          <a:xfrm>
            <a:off x="6019800" y="2514600"/>
            <a:ext cx="2438400" cy="519113"/>
          </a:xfrm>
          <a:prstGeom prst="rect">
            <a:avLst/>
          </a:prstGeom>
          <a:noFill/>
          <a:ln w="9525">
            <a:noFill/>
            <a:miter lim="800000"/>
            <a:headEnd/>
            <a:tailEnd/>
          </a:ln>
        </p:spPr>
        <p:txBody>
          <a:bodyPr>
            <a:spAutoFit/>
          </a:bodyPr>
          <a:lstStyle/>
          <a:p>
            <a:pPr>
              <a:spcBef>
                <a:spcPct val="50000"/>
              </a:spcBef>
            </a:pPr>
            <a:r>
              <a:rPr lang="en-US" sz="2800"/>
              <a:t>Meteorology</a:t>
            </a:r>
          </a:p>
        </p:txBody>
      </p:sp>
      <p:sp>
        <p:nvSpPr>
          <p:cNvPr id="976909" name="Text Box 13"/>
          <p:cNvSpPr txBox="1">
            <a:spLocks noChangeArrowheads="1"/>
          </p:cNvSpPr>
          <p:nvPr/>
        </p:nvSpPr>
        <p:spPr bwMode="auto">
          <a:xfrm>
            <a:off x="381000" y="4876800"/>
            <a:ext cx="3048000" cy="946150"/>
          </a:xfrm>
          <a:prstGeom prst="rect">
            <a:avLst/>
          </a:prstGeom>
          <a:noFill/>
          <a:ln w="9525">
            <a:noFill/>
            <a:miter lim="800000"/>
            <a:headEnd/>
            <a:tailEnd/>
          </a:ln>
        </p:spPr>
        <p:txBody>
          <a:bodyPr>
            <a:spAutoFit/>
          </a:bodyPr>
          <a:lstStyle/>
          <a:p>
            <a:pPr>
              <a:spcBef>
                <a:spcPct val="50000"/>
              </a:spcBef>
            </a:pPr>
            <a:r>
              <a:rPr lang="en-US" sz="2800"/>
              <a:t>Emergency management</a:t>
            </a:r>
          </a:p>
        </p:txBody>
      </p:sp>
      <p:sp>
        <p:nvSpPr>
          <p:cNvPr id="976910" name="Text Box 14"/>
          <p:cNvSpPr txBox="1">
            <a:spLocks noChangeArrowheads="1"/>
          </p:cNvSpPr>
          <p:nvPr/>
        </p:nvSpPr>
        <p:spPr bwMode="auto">
          <a:xfrm>
            <a:off x="3429000" y="2895600"/>
            <a:ext cx="2209800" cy="519113"/>
          </a:xfrm>
          <a:prstGeom prst="rect">
            <a:avLst/>
          </a:prstGeom>
          <a:noFill/>
          <a:ln w="9525">
            <a:noFill/>
            <a:miter lim="800000"/>
            <a:headEnd/>
            <a:tailEnd/>
          </a:ln>
        </p:spPr>
        <p:txBody>
          <a:bodyPr>
            <a:spAutoFit/>
          </a:bodyPr>
          <a:lstStyle/>
          <a:p>
            <a:pPr>
              <a:spcBef>
                <a:spcPct val="50000"/>
              </a:spcBef>
            </a:pPr>
            <a:r>
              <a:rPr lang="en-US" sz="2800"/>
              <a:t>Sociology</a:t>
            </a:r>
          </a:p>
        </p:txBody>
      </p:sp>
      <p:sp>
        <p:nvSpPr>
          <p:cNvPr id="976911" name="Text Box 15"/>
          <p:cNvSpPr txBox="1">
            <a:spLocks noChangeArrowheads="1"/>
          </p:cNvSpPr>
          <p:nvPr/>
        </p:nvSpPr>
        <p:spPr bwMode="auto">
          <a:xfrm>
            <a:off x="6096000" y="3276600"/>
            <a:ext cx="3048000" cy="519113"/>
          </a:xfrm>
          <a:prstGeom prst="rect">
            <a:avLst/>
          </a:prstGeom>
          <a:noFill/>
          <a:ln w="9525">
            <a:noFill/>
            <a:miter lim="800000"/>
            <a:headEnd/>
            <a:tailEnd/>
          </a:ln>
        </p:spPr>
        <p:txBody>
          <a:bodyPr>
            <a:spAutoFit/>
          </a:bodyPr>
          <a:lstStyle/>
          <a:p>
            <a:pPr>
              <a:spcBef>
                <a:spcPct val="50000"/>
              </a:spcBef>
            </a:pPr>
            <a:r>
              <a:rPr lang="en-US" sz="2800"/>
              <a:t>Geology</a:t>
            </a:r>
          </a:p>
        </p:txBody>
      </p:sp>
      <p:sp>
        <p:nvSpPr>
          <p:cNvPr id="976912" name="Text Box 16"/>
          <p:cNvSpPr txBox="1">
            <a:spLocks noChangeArrowheads="1"/>
          </p:cNvSpPr>
          <p:nvPr/>
        </p:nvSpPr>
        <p:spPr bwMode="auto">
          <a:xfrm>
            <a:off x="6019800" y="4114800"/>
            <a:ext cx="3124200" cy="946150"/>
          </a:xfrm>
          <a:prstGeom prst="rect">
            <a:avLst/>
          </a:prstGeom>
          <a:noFill/>
          <a:ln w="9525">
            <a:noFill/>
            <a:miter lim="800000"/>
            <a:headEnd/>
            <a:tailEnd/>
          </a:ln>
        </p:spPr>
        <p:txBody>
          <a:bodyPr>
            <a:spAutoFit/>
          </a:bodyPr>
          <a:lstStyle/>
          <a:p>
            <a:pPr>
              <a:spcBef>
                <a:spcPct val="50000"/>
              </a:spcBef>
            </a:pPr>
            <a:r>
              <a:rPr lang="en-US" sz="2800"/>
              <a:t>Coastal Morphology</a:t>
            </a:r>
          </a:p>
        </p:txBody>
      </p:sp>
      <p:sp>
        <p:nvSpPr>
          <p:cNvPr id="976913" name="Text Box 17"/>
          <p:cNvSpPr txBox="1">
            <a:spLocks noChangeArrowheads="1"/>
          </p:cNvSpPr>
          <p:nvPr/>
        </p:nvSpPr>
        <p:spPr bwMode="auto">
          <a:xfrm>
            <a:off x="457200" y="1752600"/>
            <a:ext cx="1295400" cy="519113"/>
          </a:xfrm>
          <a:prstGeom prst="rect">
            <a:avLst/>
          </a:prstGeom>
          <a:noFill/>
          <a:ln w="9525">
            <a:noFill/>
            <a:miter lim="800000"/>
            <a:headEnd/>
            <a:tailEnd/>
          </a:ln>
        </p:spPr>
        <p:txBody>
          <a:bodyPr>
            <a:spAutoFit/>
          </a:bodyPr>
          <a:lstStyle/>
          <a:p>
            <a:pPr>
              <a:spcBef>
                <a:spcPct val="50000"/>
              </a:spcBef>
            </a:pPr>
            <a:r>
              <a:rPr lang="en-US" sz="2800"/>
              <a:t>GIS</a:t>
            </a:r>
          </a:p>
        </p:txBody>
      </p:sp>
      <p:sp>
        <p:nvSpPr>
          <p:cNvPr id="976914" name="Text Box 18"/>
          <p:cNvSpPr txBox="1">
            <a:spLocks noChangeArrowheads="1"/>
          </p:cNvSpPr>
          <p:nvPr/>
        </p:nvSpPr>
        <p:spPr bwMode="auto">
          <a:xfrm>
            <a:off x="3124200" y="3657600"/>
            <a:ext cx="2819400" cy="519113"/>
          </a:xfrm>
          <a:prstGeom prst="rect">
            <a:avLst/>
          </a:prstGeom>
          <a:noFill/>
          <a:ln w="9525">
            <a:noFill/>
            <a:miter lim="800000"/>
            <a:headEnd/>
            <a:tailEnd/>
          </a:ln>
        </p:spPr>
        <p:txBody>
          <a:bodyPr>
            <a:spAutoFit/>
          </a:bodyPr>
          <a:lstStyle/>
          <a:p>
            <a:pPr>
              <a:spcBef>
                <a:spcPct val="50000"/>
              </a:spcBef>
            </a:pPr>
            <a:r>
              <a:rPr lang="en-US" sz="2800"/>
              <a:t>Instrumentation</a:t>
            </a:r>
          </a:p>
        </p:txBody>
      </p:sp>
      <p:sp>
        <p:nvSpPr>
          <p:cNvPr id="976915" name="Text Box 19"/>
          <p:cNvSpPr txBox="1">
            <a:spLocks noChangeArrowheads="1"/>
          </p:cNvSpPr>
          <p:nvPr/>
        </p:nvSpPr>
        <p:spPr bwMode="auto">
          <a:xfrm>
            <a:off x="3581400" y="5105400"/>
            <a:ext cx="1905000" cy="519113"/>
          </a:xfrm>
          <a:prstGeom prst="rect">
            <a:avLst/>
          </a:prstGeom>
          <a:noFill/>
          <a:ln w="9525">
            <a:noFill/>
            <a:miter lim="800000"/>
            <a:headEnd/>
            <a:tailEnd/>
          </a:ln>
        </p:spPr>
        <p:txBody>
          <a:bodyPr>
            <a:spAutoFit/>
          </a:bodyPr>
          <a:lstStyle/>
          <a:p>
            <a:pPr>
              <a:spcBef>
                <a:spcPct val="50000"/>
              </a:spcBef>
            </a:pPr>
            <a:r>
              <a:rPr lang="en-US" sz="2800"/>
              <a:t>Physics</a:t>
            </a:r>
          </a:p>
        </p:txBody>
      </p:sp>
      <p:sp>
        <p:nvSpPr>
          <p:cNvPr id="976916" name="Text Box 20"/>
          <p:cNvSpPr txBox="1">
            <a:spLocks noChangeArrowheads="1"/>
          </p:cNvSpPr>
          <p:nvPr/>
        </p:nvSpPr>
        <p:spPr bwMode="auto">
          <a:xfrm>
            <a:off x="6324600" y="5638800"/>
            <a:ext cx="2057400" cy="519113"/>
          </a:xfrm>
          <a:prstGeom prst="rect">
            <a:avLst/>
          </a:prstGeom>
          <a:noFill/>
          <a:ln w="9525">
            <a:noFill/>
            <a:miter lim="800000"/>
            <a:headEnd/>
            <a:tailEnd/>
          </a:ln>
        </p:spPr>
        <p:txBody>
          <a:bodyPr>
            <a:spAutoFit/>
          </a:bodyPr>
          <a:lstStyle/>
          <a:p>
            <a:pPr>
              <a:spcBef>
                <a:spcPct val="50000"/>
              </a:spcBef>
            </a:pPr>
            <a:r>
              <a:rPr lang="en-US" sz="2800"/>
              <a:t>Geodesy</a:t>
            </a:r>
          </a:p>
        </p:txBody>
      </p:sp>
      <p:sp>
        <p:nvSpPr>
          <p:cNvPr id="976917" name="Text Box 21"/>
          <p:cNvSpPr txBox="1">
            <a:spLocks noChangeArrowheads="1"/>
          </p:cNvSpPr>
          <p:nvPr/>
        </p:nvSpPr>
        <p:spPr bwMode="auto">
          <a:xfrm>
            <a:off x="3505200" y="5943600"/>
            <a:ext cx="2514600" cy="519113"/>
          </a:xfrm>
          <a:prstGeom prst="rect">
            <a:avLst/>
          </a:prstGeom>
          <a:noFill/>
          <a:ln w="9525">
            <a:noFill/>
            <a:miter lim="800000"/>
            <a:headEnd/>
            <a:tailEnd/>
          </a:ln>
        </p:spPr>
        <p:txBody>
          <a:bodyPr>
            <a:spAutoFit/>
          </a:bodyPr>
          <a:lstStyle/>
          <a:p>
            <a:pPr>
              <a:spcBef>
                <a:spcPct val="50000"/>
              </a:spcBef>
            </a:pPr>
            <a:r>
              <a:rPr lang="en-US" sz="2800"/>
              <a:t>Bathymetry </a:t>
            </a:r>
          </a:p>
        </p:txBody>
      </p:sp>
      <p:sp>
        <p:nvSpPr>
          <p:cNvPr id="976918" name="Text Box 22"/>
          <p:cNvSpPr txBox="1">
            <a:spLocks noChangeArrowheads="1"/>
          </p:cNvSpPr>
          <p:nvPr/>
        </p:nvSpPr>
        <p:spPr bwMode="auto">
          <a:xfrm>
            <a:off x="2286000" y="3505200"/>
            <a:ext cx="4495800" cy="830263"/>
          </a:xfrm>
          <a:prstGeom prst="rect">
            <a:avLst/>
          </a:prstGeom>
          <a:noFill/>
          <a:ln w="9525">
            <a:noFill/>
            <a:miter lim="800000"/>
            <a:headEnd/>
            <a:tailEnd/>
          </a:ln>
        </p:spPr>
        <p:txBody>
          <a:bodyPr>
            <a:spAutoFit/>
          </a:bodyPr>
          <a:lstStyle/>
          <a:p>
            <a:pPr>
              <a:spcBef>
                <a:spcPct val="50000"/>
              </a:spcBef>
            </a:pPr>
            <a:r>
              <a:rPr lang="en-US" sz="2400" dirty="0"/>
              <a:t>What agency/line office houses all this </a:t>
            </a:r>
            <a:r>
              <a:rPr lang="en-US" sz="2400" dirty="0" smtClean="0"/>
              <a:t>expertise?</a:t>
            </a:r>
            <a:endParaRPr lang="en-US" sz="2400" dirty="0"/>
          </a:p>
        </p:txBody>
      </p:sp>
      <p:sp>
        <p:nvSpPr>
          <p:cNvPr id="16404" name="Text Box 23"/>
          <p:cNvSpPr txBox="1">
            <a:spLocks noChangeArrowheads="1"/>
          </p:cNvSpPr>
          <p:nvPr/>
        </p:nvSpPr>
        <p:spPr bwMode="auto">
          <a:xfrm>
            <a:off x="2438400" y="3657600"/>
            <a:ext cx="3581400" cy="366713"/>
          </a:xfrm>
          <a:prstGeom prst="rect">
            <a:avLst/>
          </a:prstGeom>
          <a:noFill/>
          <a:ln w="9525">
            <a:noFill/>
            <a:miter lim="800000"/>
            <a:headEnd/>
            <a:tailEnd/>
          </a:ln>
        </p:spPr>
        <p:txBody>
          <a:bodyPr>
            <a:spAutoFit/>
          </a:bodyPr>
          <a:lstStyle/>
          <a:p>
            <a:pPr>
              <a:spcBef>
                <a:spcPct val="50000"/>
              </a:spcBef>
            </a:pPr>
            <a:endParaRPr lang="en-US"/>
          </a:p>
        </p:txBody>
      </p:sp>
      <p:sp>
        <p:nvSpPr>
          <p:cNvPr id="976920" name="Text Box 24"/>
          <p:cNvSpPr txBox="1">
            <a:spLocks noChangeArrowheads="1"/>
          </p:cNvSpPr>
          <p:nvPr/>
        </p:nvSpPr>
        <p:spPr bwMode="auto">
          <a:xfrm>
            <a:off x="2057400" y="3521075"/>
            <a:ext cx="5410200" cy="822325"/>
          </a:xfrm>
          <a:prstGeom prst="rect">
            <a:avLst/>
          </a:prstGeom>
          <a:noFill/>
          <a:ln w="9525">
            <a:noFill/>
            <a:miter lim="800000"/>
            <a:headEnd/>
            <a:tailEnd/>
          </a:ln>
        </p:spPr>
        <p:txBody>
          <a:bodyPr>
            <a:spAutoFit/>
          </a:bodyPr>
          <a:lstStyle/>
          <a:p>
            <a:pPr>
              <a:spcBef>
                <a:spcPct val="50000"/>
              </a:spcBef>
            </a:pPr>
            <a:r>
              <a:rPr lang="en-US" sz="2400" dirty="0"/>
              <a:t>Storm surge/coastal inundation requires a “community approach”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76913"/>
                                        </p:tgtEl>
                                        <p:attrNameLst>
                                          <p:attrName>style.visibility</p:attrName>
                                        </p:attrNameLst>
                                      </p:cBhvr>
                                      <p:to>
                                        <p:strVal val="visible"/>
                                      </p:to>
                                    </p:set>
                                    <p:animEffect transition="in" filter="dissolve">
                                      <p:cBhvr>
                                        <p:cTn id="7" dur="500"/>
                                        <p:tgtEl>
                                          <p:spTgt spid="9769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76917"/>
                                        </p:tgtEl>
                                        <p:attrNameLst>
                                          <p:attrName>style.visibility</p:attrName>
                                        </p:attrNameLst>
                                      </p:cBhvr>
                                      <p:to>
                                        <p:strVal val="visible"/>
                                      </p:to>
                                    </p:set>
                                    <p:animEffect transition="in" filter="dissolve">
                                      <p:cBhvr>
                                        <p:cTn id="11" dur="500"/>
                                        <p:tgtEl>
                                          <p:spTgt spid="97691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76912"/>
                                        </p:tgtEl>
                                        <p:attrNameLst>
                                          <p:attrName>style.visibility</p:attrName>
                                        </p:attrNameLst>
                                      </p:cBhvr>
                                      <p:to>
                                        <p:strVal val="visible"/>
                                      </p:to>
                                    </p:set>
                                    <p:animEffect transition="in" filter="dissolve">
                                      <p:cBhvr>
                                        <p:cTn id="15" dur="500"/>
                                        <p:tgtEl>
                                          <p:spTgt spid="97691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976910"/>
                                        </p:tgtEl>
                                        <p:attrNameLst>
                                          <p:attrName>style.visibility</p:attrName>
                                        </p:attrNameLst>
                                      </p:cBhvr>
                                      <p:to>
                                        <p:strVal val="visible"/>
                                      </p:to>
                                    </p:set>
                                    <p:animEffect transition="in" filter="dissolve">
                                      <p:cBhvr>
                                        <p:cTn id="19" dur="500"/>
                                        <p:tgtEl>
                                          <p:spTgt spid="97691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76906"/>
                                        </p:tgtEl>
                                        <p:attrNameLst>
                                          <p:attrName>style.visibility</p:attrName>
                                        </p:attrNameLst>
                                      </p:cBhvr>
                                      <p:to>
                                        <p:strVal val="visible"/>
                                      </p:to>
                                    </p:set>
                                    <p:animEffect transition="in" filter="dissolve">
                                      <p:cBhvr>
                                        <p:cTn id="23" dur="500"/>
                                        <p:tgtEl>
                                          <p:spTgt spid="976906"/>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976905"/>
                                        </p:tgtEl>
                                        <p:attrNameLst>
                                          <p:attrName>style.visibility</p:attrName>
                                        </p:attrNameLst>
                                      </p:cBhvr>
                                      <p:to>
                                        <p:strVal val="visible"/>
                                      </p:to>
                                    </p:set>
                                    <p:animEffect transition="in" filter="dissolve">
                                      <p:cBhvr>
                                        <p:cTn id="27" dur="500"/>
                                        <p:tgtEl>
                                          <p:spTgt spid="976905"/>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976904"/>
                                        </p:tgtEl>
                                        <p:attrNameLst>
                                          <p:attrName>style.visibility</p:attrName>
                                        </p:attrNameLst>
                                      </p:cBhvr>
                                      <p:to>
                                        <p:strVal val="visible"/>
                                      </p:to>
                                    </p:set>
                                    <p:animEffect transition="in" filter="dissolve">
                                      <p:cBhvr>
                                        <p:cTn id="31" dur="500"/>
                                        <p:tgtEl>
                                          <p:spTgt spid="976904"/>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976909"/>
                                        </p:tgtEl>
                                        <p:attrNameLst>
                                          <p:attrName>style.visibility</p:attrName>
                                        </p:attrNameLst>
                                      </p:cBhvr>
                                      <p:to>
                                        <p:strVal val="visible"/>
                                      </p:to>
                                    </p:set>
                                    <p:animEffect transition="in" filter="dissolve">
                                      <p:cBhvr>
                                        <p:cTn id="35" dur="500"/>
                                        <p:tgtEl>
                                          <p:spTgt spid="976909"/>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976915"/>
                                        </p:tgtEl>
                                        <p:attrNameLst>
                                          <p:attrName>style.visibility</p:attrName>
                                        </p:attrNameLst>
                                      </p:cBhvr>
                                      <p:to>
                                        <p:strVal val="visible"/>
                                      </p:to>
                                    </p:set>
                                    <p:animEffect transition="in" filter="dissolve">
                                      <p:cBhvr>
                                        <p:cTn id="39" dur="500"/>
                                        <p:tgtEl>
                                          <p:spTgt spid="976915"/>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976902"/>
                                        </p:tgtEl>
                                        <p:attrNameLst>
                                          <p:attrName>style.visibility</p:attrName>
                                        </p:attrNameLst>
                                      </p:cBhvr>
                                      <p:to>
                                        <p:strVal val="visible"/>
                                      </p:to>
                                    </p:set>
                                    <p:animEffect transition="in" filter="dissolve">
                                      <p:cBhvr>
                                        <p:cTn id="43" dur="500"/>
                                        <p:tgtEl>
                                          <p:spTgt spid="976902"/>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976916"/>
                                        </p:tgtEl>
                                        <p:attrNameLst>
                                          <p:attrName>style.visibility</p:attrName>
                                        </p:attrNameLst>
                                      </p:cBhvr>
                                      <p:to>
                                        <p:strVal val="visible"/>
                                      </p:to>
                                    </p:set>
                                    <p:animEffect transition="in" filter="dissolve">
                                      <p:cBhvr>
                                        <p:cTn id="47" dur="500"/>
                                        <p:tgtEl>
                                          <p:spTgt spid="976916"/>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976907"/>
                                        </p:tgtEl>
                                        <p:attrNameLst>
                                          <p:attrName>style.visibility</p:attrName>
                                        </p:attrNameLst>
                                      </p:cBhvr>
                                      <p:to>
                                        <p:strVal val="visible"/>
                                      </p:to>
                                    </p:set>
                                    <p:animEffect transition="in" filter="dissolve">
                                      <p:cBhvr>
                                        <p:cTn id="51" dur="500"/>
                                        <p:tgtEl>
                                          <p:spTgt spid="976907"/>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976908"/>
                                        </p:tgtEl>
                                        <p:attrNameLst>
                                          <p:attrName>style.visibility</p:attrName>
                                        </p:attrNameLst>
                                      </p:cBhvr>
                                      <p:to>
                                        <p:strVal val="visible"/>
                                      </p:to>
                                    </p:set>
                                    <p:animEffect transition="in" filter="dissolve">
                                      <p:cBhvr>
                                        <p:cTn id="55" dur="500"/>
                                        <p:tgtEl>
                                          <p:spTgt spid="976908"/>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976914"/>
                                        </p:tgtEl>
                                        <p:attrNameLst>
                                          <p:attrName>style.visibility</p:attrName>
                                        </p:attrNameLst>
                                      </p:cBhvr>
                                      <p:to>
                                        <p:strVal val="visible"/>
                                      </p:to>
                                    </p:set>
                                    <p:animEffect transition="in" filter="dissolve">
                                      <p:cBhvr>
                                        <p:cTn id="59" dur="500"/>
                                        <p:tgtEl>
                                          <p:spTgt spid="976914"/>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976911"/>
                                        </p:tgtEl>
                                        <p:attrNameLst>
                                          <p:attrName>style.visibility</p:attrName>
                                        </p:attrNameLst>
                                      </p:cBhvr>
                                      <p:to>
                                        <p:strVal val="visible"/>
                                      </p:to>
                                    </p:set>
                                    <p:animEffect transition="in" filter="dissolve">
                                      <p:cBhvr>
                                        <p:cTn id="63" dur="500"/>
                                        <p:tgtEl>
                                          <p:spTgt spid="976911"/>
                                        </p:tgtEl>
                                      </p:cBhvr>
                                    </p:animEffect>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grpId="1" nodeType="clickEffect">
                                  <p:stCondLst>
                                    <p:cond delay="0"/>
                                  </p:stCondLst>
                                  <p:childTnLst>
                                    <p:animMotion origin="layout" path="M 0 0 L 0.2 -0.23306 " pathEditMode="relative" ptsTypes="AA">
                                      <p:cBhvr>
                                        <p:cTn id="67" dur="2000" fill="hold"/>
                                        <p:tgtEl>
                                          <p:spTgt spid="976909"/>
                                        </p:tgtEl>
                                        <p:attrNameLst>
                                          <p:attrName>ppt_x</p:attrName>
                                          <p:attrName>ppt_y</p:attrName>
                                        </p:attrNameLst>
                                      </p:cBhvr>
                                    </p:animMotion>
                                  </p:childTnLst>
                                </p:cTn>
                              </p:par>
                              <p:par>
                                <p:cTn id="68" presetID="0" presetClass="path" presetSubtype="0" accel="50000" decel="50000" fill="hold" grpId="1" nodeType="withEffect">
                                  <p:stCondLst>
                                    <p:cond delay="0"/>
                                  </p:stCondLst>
                                  <p:childTnLst>
                                    <p:animMotion origin="layout" path="M -3.33333E-6 -2.60116E-6 L -0.1125 -0.34844 " pathEditMode="relative" rAng="0" ptsTypes="AA">
                                      <p:cBhvr>
                                        <p:cTn id="69" dur="2000" fill="hold"/>
                                        <p:tgtEl>
                                          <p:spTgt spid="976917"/>
                                        </p:tgtEl>
                                        <p:attrNameLst>
                                          <p:attrName>ppt_x</p:attrName>
                                          <p:attrName>ppt_y</p:attrName>
                                        </p:attrNameLst>
                                      </p:cBhvr>
                                      <p:rCtr x="-56" y="-174"/>
                                    </p:animMotion>
                                  </p:childTnLst>
                                </p:cTn>
                              </p:par>
                              <p:par>
                                <p:cTn id="70" presetID="0" presetClass="path" presetSubtype="0" accel="50000" decel="50000" fill="hold" grpId="1" nodeType="withEffect">
                                  <p:stCondLst>
                                    <p:cond delay="0"/>
                                  </p:stCondLst>
                                  <p:childTnLst>
                                    <p:animMotion origin="layout" path="M 0 2.89017E-7 L -0.42083 0.27306 " pathEditMode="relative" rAng="0" ptsTypes="AA">
                                      <p:cBhvr>
                                        <p:cTn id="71" dur="2000" fill="hold"/>
                                        <p:tgtEl>
                                          <p:spTgt spid="976906"/>
                                        </p:tgtEl>
                                        <p:attrNameLst>
                                          <p:attrName>ppt_x</p:attrName>
                                          <p:attrName>ppt_y</p:attrName>
                                        </p:attrNameLst>
                                      </p:cBhvr>
                                      <p:rCtr x="-210" y="136"/>
                                    </p:animMotion>
                                  </p:childTnLst>
                                </p:cTn>
                              </p:par>
                              <p:par>
                                <p:cTn id="72" presetID="0" presetClass="path" presetSubtype="0" accel="50000" decel="50000" fill="hold" grpId="1" nodeType="withEffect">
                                  <p:stCondLst>
                                    <p:cond delay="0"/>
                                  </p:stCondLst>
                                  <p:childTnLst>
                                    <p:animMotion origin="layout" path="M -3.33333E-6 2.02312E-6 L 0.2875 0.26196 " pathEditMode="relative" rAng="0" ptsTypes="AA">
                                      <p:cBhvr>
                                        <p:cTn id="73" dur="2000" fill="hold"/>
                                        <p:tgtEl>
                                          <p:spTgt spid="976913"/>
                                        </p:tgtEl>
                                        <p:attrNameLst>
                                          <p:attrName>ppt_x</p:attrName>
                                          <p:attrName>ppt_y</p:attrName>
                                        </p:attrNameLst>
                                      </p:cBhvr>
                                      <p:rCtr x="144" y="131"/>
                                    </p:animMotion>
                                  </p:childTnLst>
                                </p:cTn>
                              </p:par>
                              <p:par>
                                <p:cTn id="74" presetID="0" presetClass="path" presetSubtype="0" accel="50000" decel="50000" fill="hold" grpId="1" nodeType="withEffect">
                                  <p:stCondLst>
                                    <p:cond delay="0"/>
                                  </p:stCondLst>
                                  <p:childTnLst>
                                    <p:animMotion origin="layout" path="M 3.33333E-6 2.89017E-7 L -0.12084 0.27306 " pathEditMode="relative" rAng="0" ptsTypes="AA">
                                      <p:cBhvr>
                                        <p:cTn id="75" dur="2000" fill="hold"/>
                                        <p:tgtEl>
                                          <p:spTgt spid="976902"/>
                                        </p:tgtEl>
                                        <p:attrNameLst>
                                          <p:attrName>ppt_x</p:attrName>
                                          <p:attrName>ppt_y</p:attrName>
                                        </p:attrNameLst>
                                      </p:cBhvr>
                                      <p:rCtr x="-60" y="136"/>
                                    </p:animMotion>
                                  </p:childTnLst>
                                </p:cTn>
                              </p:par>
                              <p:par>
                                <p:cTn id="76" presetID="0" presetClass="path" presetSubtype="0" accel="50000" decel="50000" fill="hold" grpId="1" nodeType="withEffect">
                                  <p:stCondLst>
                                    <p:cond delay="0"/>
                                  </p:stCondLst>
                                  <p:childTnLst>
                                    <p:animMotion origin="layout" path="M 3.33333E-6 4.62428E-7 L -0.39584 -0.31514 " pathEditMode="relative" rAng="0" ptsTypes="AA">
                                      <p:cBhvr>
                                        <p:cTn id="77" dur="2000" fill="hold"/>
                                        <p:tgtEl>
                                          <p:spTgt spid="976916"/>
                                        </p:tgtEl>
                                        <p:attrNameLst>
                                          <p:attrName>ppt_x</p:attrName>
                                          <p:attrName>ppt_y</p:attrName>
                                        </p:attrNameLst>
                                      </p:cBhvr>
                                      <p:rCtr x="-198" y="-158"/>
                                    </p:animMotion>
                                  </p:childTnLst>
                                </p:cTn>
                              </p:par>
                              <p:par>
                                <p:cTn id="78" presetID="0" presetClass="path" presetSubtype="0" accel="50000" decel="50000" fill="hold" grpId="1" nodeType="withEffect">
                                  <p:stCondLst>
                                    <p:cond delay="0"/>
                                  </p:stCondLst>
                                  <p:childTnLst>
                                    <p:animMotion origin="layout" path="M 3.33333E-6 1.90751E-6 L -0.42084 -0.1133 " pathEditMode="relative" rAng="0" ptsTypes="AA">
                                      <p:cBhvr>
                                        <p:cTn id="79" dur="2000" fill="hold"/>
                                        <p:tgtEl>
                                          <p:spTgt spid="976912"/>
                                        </p:tgtEl>
                                        <p:attrNameLst>
                                          <p:attrName>ppt_x</p:attrName>
                                          <p:attrName>ppt_y</p:attrName>
                                        </p:attrNameLst>
                                      </p:cBhvr>
                                      <p:rCtr x="-210" y="-57"/>
                                    </p:animMotion>
                                  </p:childTnLst>
                                </p:cTn>
                              </p:par>
                              <p:par>
                                <p:cTn id="80" presetID="0" presetClass="path" presetSubtype="0" accel="50000" decel="50000" fill="hold" grpId="1" nodeType="withEffect">
                                  <p:stCondLst>
                                    <p:cond delay="0"/>
                                  </p:stCondLst>
                                  <p:childTnLst>
                                    <p:animMotion origin="layout" path="M 0 0 L 0.2 -0.06659 " pathEditMode="relative" ptsTypes="AA">
                                      <p:cBhvr>
                                        <p:cTn id="81" dur="2000" fill="hold"/>
                                        <p:tgtEl>
                                          <p:spTgt spid="976907"/>
                                        </p:tgtEl>
                                        <p:attrNameLst>
                                          <p:attrName>ppt_x</p:attrName>
                                          <p:attrName>ppt_y</p:attrName>
                                        </p:attrNameLst>
                                      </p:cBhvr>
                                    </p:animMotion>
                                  </p:childTnLst>
                                </p:cTn>
                              </p:par>
                              <p:par>
                                <p:cTn id="82" presetID="0" presetClass="path" presetSubtype="0" accel="50000" decel="50000" fill="hold" grpId="1" nodeType="withEffect">
                                  <p:stCondLst>
                                    <p:cond delay="0"/>
                                  </p:stCondLst>
                                  <p:childTnLst>
                                    <p:animMotion origin="layout" path="M 0 0 L 0.18334 0.08878 " pathEditMode="relative" ptsTypes="AA">
                                      <p:cBhvr>
                                        <p:cTn id="83" dur="2000" fill="hold"/>
                                        <p:tgtEl>
                                          <p:spTgt spid="976905"/>
                                        </p:tgtEl>
                                        <p:attrNameLst>
                                          <p:attrName>ppt_x</p:attrName>
                                          <p:attrName>ppt_y</p:attrName>
                                        </p:attrNameLst>
                                      </p:cBhvr>
                                    </p:animMotion>
                                  </p:childTnLst>
                                </p:cTn>
                              </p:par>
                              <p:par>
                                <p:cTn id="84" presetID="0" presetClass="path" presetSubtype="0" accel="50000" decel="50000" fill="hold" grpId="1" nodeType="withEffect">
                                  <p:stCondLst>
                                    <p:cond delay="0"/>
                                  </p:stCondLst>
                                  <p:childTnLst>
                                    <p:animMotion origin="layout" path="M -3.33333E-6 -1.6763E-6 L -0.07916 -0.23745 " pathEditMode="relative" rAng="0" ptsTypes="AA">
                                      <p:cBhvr>
                                        <p:cTn id="85" dur="2000" fill="hold"/>
                                        <p:tgtEl>
                                          <p:spTgt spid="976915"/>
                                        </p:tgtEl>
                                        <p:attrNameLst>
                                          <p:attrName>ppt_x</p:attrName>
                                          <p:attrName>ppt_y</p:attrName>
                                        </p:attrNameLst>
                                      </p:cBhvr>
                                      <p:rCtr x="-40" y="-119"/>
                                    </p:animMotion>
                                  </p:childTnLst>
                                </p:cTn>
                              </p:par>
                              <p:par>
                                <p:cTn id="86" presetID="0" presetClass="path" presetSubtype="0" accel="50000" decel="50000" fill="hold" grpId="1" nodeType="withEffect">
                                  <p:stCondLst>
                                    <p:cond delay="0"/>
                                  </p:stCondLst>
                                  <p:childTnLst>
                                    <p:animMotion origin="layout" path="M -3.33333E-6 -3.2948E-6 L -0.41666 0.04 " pathEditMode="relative" rAng="0" ptsTypes="AA">
                                      <p:cBhvr>
                                        <p:cTn id="87" dur="2000" fill="hold"/>
                                        <p:tgtEl>
                                          <p:spTgt spid="976911"/>
                                        </p:tgtEl>
                                        <p:attrNameLst>
                                          <p:attrName>ppt_x</p:attrName>
                                          <p:attrName>ppt_y</p:attrName>
                                        </p:attrNameLst>
                                      </p:cBhvr>
                                      <p:rCtr x="-208" y="20"/>
                                    </p:animMotion>
                                  </p:childTnLst>
                                </p:cTn>
                              </p:par>
                              <p:par>
                                <p:cTn id="88" presetID="0" presetClass="path" presetSubtype="0" accel="50000" decel="50000" fill="hold" grpId="1" nodeType="withEffect">
                                  <p:stCondLst>
                                    <p:cond delay="0"/>
                                  </p:stCondLst>
                                  <p:childTnLst>
                                    <p:animMotion origin="layout" path="M 3.33333E-6 -6.35838E-7 L -0.375 0.15098 " pathEditMode="relative" rAng="0" ptsTypes="AA">
                                      <p:cBhvr>
                                        <p:cTn id="89" dur="2000" fill="hold"/>
                                        <p:tgtEl>
                                          <p:spTgt spid="976908"/>
                                        </p:tgtEl>
                                        <p:attrNameLst>
                                          <p:attrName>ppt_x</p:attrName>
                                          <p:attrName>ppt_y</p:attrName>
                                        </p:attrNameLst>
                                      </p:cBhvr>
                                      <p:rCtr x="-188" y="75"/>
                                    </p:animMotion>
                                  </p:childTnLst>
                                </p:cTn>
                              </p:par>
                              <p:par>
                                <p:cTn id="90" presetID="0" presetClass="path" presetSubtype="0" accel="50000" decel="50000" fill="hold" grpId="1" nodeType="withEffect">
                                  <p:stCondLst>
                                    <p:cond delay="0"/>
                                  </p:stCondLst>
                                  <p:childTnLst>
                                    <p:animMotion origin="layout" path="M 0 0 L 0.06666 0.17757 " pathEditMode="relative" ptsTypes="AA">
                                      <p:cBhvr>
                                        <p:cTn id="91" dur="2000" fill="hold"/>
                                        <p:tgtEl>
                                          <p:spTgt spid="976904"/>
                                        </p:tgtEl>
                                        <p:attrNameLst>
                                          <p:attrName>ppt_x</p:attrName>
                                          <p:attrName>ppt_y</p:attrName>
                                        </p:attrNameLst>
                                      </p:cBhvr>
                                    </p:animMotion>
                                  </p:childTnLst>
                                </p:cTn>
                              </p:par>
                              <p:par>
                                <p:cTn id="92" presetID="0" presetClass="path" presetSubtype="0" accel="50000" decel="50000" fill="hold" grpId="1" nodeType="withEffect">
                                  <p:stCondLst>
                                    <p:cond delay="0"/>
                                  </p:stCondLst>
                                  <p:childTnLst>
                                    <p:animMotion origin="layout" path="M 0 0 L -0.075 0.06659 " pathEditMode="relative" ptsTypes="AA">
                                      <p:cBhvr>
                                        <p:cTn id="93" dur="2000" fill="hold"/>
                                        <p:tgtEl>
                                          <p:spTgt spid="976910"/>
                                        </p:tgtEl>
                                        <p:attrNameLst>
                                          <p:attrName>ppt_x</p:attrName>
                                          <p:attrName>ppt_y</p:attrName>
                                        </p:attrNameLst>
                                      </p:cBhvr>
                                    </p:animMotion>
                                  </p:childTnLst>
                                </p:cTn>
                              </p:par>
                            </p:childTnLst>
                          </p:cTn>
                        </p:par>
                      </p:childTnLst>
                    </p:cTn>
                  </p:par>
                  <p:par>
                    <p:cTn id="94" fill="hold">
                      <p:stCondLst>
                        <p:cond delay="indefinite"/>
                      </p:stCondLst>
                      <p:childTnLst>
                        <p:par>
                          <p:cTn id="95" fill="hold">
                            <p:stCondLst>
                              <p:cond delay="0"/>
                            </p:stCondLst>
                            <p:childTnLst>
                              <p:par>
                                <p:cTn id="96" presetID="9" presetClass="exit" presetSubtype="0" fill="hold" grpId="2" nodeType="clickEffect">
                                  <p:stCondLst>
                                    <p:cond delay="0"/>
                                  </p:stCondLst>
                                  <p:childTnLst>
                                    <p:animEffect transition="out" filter="dissolve">
                                      <p:cBhvr>
                                        <p:cTn id="97" dur="500"/>
                                        <p:tgtEl>
                                          <p:spTgt spid="976902"/>
                                        </p:tgtEl>
                                      </p:cBhvr>
                                    </p:animEffect>
                                    <p:set>
                                      <p:cBhvr>
                                        <p:cTn id="98" dur="1" fill="hold">
                                          <p:stCondLst>
                                            <p:cond delay="499"/>
                                          </p:stCondLst>
                                        </p:cTn>
                                        <p:tgtEl>
                                          <p:spTgt spid="976902"/>
                                        </p:tgtEl>
                                        <p:attrNameLst>
                                          <p:attrName>style.visibility</p:attrName>
                                        </p:attrNameLst>
                                      </p:cBhvr>
                                      <p:to>
                                        <p:strVal val="hidden"/>
                                      </p:to>
                                    </p:set>
                                  </p:childTnLst>
                                </p:cTn>
                              </p:par>
                              <p:par>
                                <p:cTn id="99" presetID="9" presetClass="exit" presetSubtype="0" fill="hold" grpId="2" nodeType="withEffect">
                                  <p:stCondLst>
                                    <p:cond delay="0"/>
                                  </p:stCondLst>
                                  <p:childTnLst>
                                    <p:animEffect transition="out" filter="dissolve">
                                      <p:cBhvr>
                                        <p:cTn id="100" dur="500"/>
                                        <p:tgtEl>
                                          <p:spTgt spid="976904"/>
                                        </p:tgtEl>
                                      </p:cBhvr>
                                    </p:animEffect>
                                    <p:set>
                                      <p:cBhvr>
                                        <p:cTn id="101" dur="1" fill="hold">
                                          <p:stCondLst>
                                            <p:cond delay="499"/>
                                          </p:stCondLst>
                                        </p:cTn>
                                        <p:tgtEl>
                                          <p:spTgt spid="976904"/>
                                        </p:tgtEl>
                                        <p:attrNameLst>
                                          <p:attrName>style.visibility</p:attrName>
                                        </p:attrNameLst>
                                      </p:cBhvr>
                                      <p:to>
                                        <p:strVal val="hidden"/>
                                      </p:to>
                                    </p:set>
                                  </p:childTnLst>
                                </p:cTn>
                              </p:par>
                              <p:par>
                                <p:cTn id="102" presetID="9" presetClass="exit" presetSubtype="0" fill="hold" grpId="2" nodeType="withEffect">
                                  <p:stCondLst>
                                    <p:cond delay="0"/>
                                  </p:stCondLst>
                                  <p:childTnLst>
                                    <p:animEffect transition="out" filter="dissolve">
                                      <p:cBhvr>
                                        <p:cTn id="103" dur="500"/>
                                        <p:tgtEl>
                                          <p:spTgt spid="976905"/>
                                        </p:tgtEl>
                                      </p:cBhvr>
                                    </p:animEffect>
                                    <p:set>
                                      <p:cBhvr>
                                        <p:cTn id="104" dur="1" fill="hold">
                                          <p:stCondLst>
                                            <p:cond delay="499"/>
                                          </p:stCondLst>
                                        </p:cTn>
                                        <p:tgtEl>
                                          <p:spTgt spid="976905"/>
                                        </p:tgtEl>
                                        <p:attrNameLst>
                                          <p:attrName>style.visibility</p:attrName>
                                        </p:attrNameLst>
                                      </p:cBhvr>
                                      <p:to>
                                        <p:strVal val="hidden"/>
                                      </p:to>
                                    </p:set>
                                  </p:childTnLst>
                                </p:cTn>
                              </p:par>
                              <p:par>
                                <p:cTn id="105" presetID="9" presetClass="exit" presetSubtype="0" fill="hold" grpId="2" nodeType="withEffect">
                                  <p:stCondLst>
                                    <p:cond delay="0"/>
                                  </p:stCondLst>
                                  <p:childTnLst>
                                    <p:animEffect transition="out" filter="dissolve">
                                      <p:cBhvr>
                                        <p:cTn id="106" dur="500"/>
                                        <p:tgtEl>
                                          <p:spTgt spid="976908"/>
                                        </p:tgtEl>
                                      </p:cBhvr>
                                    </p:animEffect>
                                    <p:set>
                                      <p:cBhvr>
                                        <p:cTn id="107" dur="1" fill="hold">
                                          <p:stCondLst>
                                            <p:cond delay="499"/>
                                          </p:stCondLst>
                                        </p:cTn>
                                        <p:tgtEl>
                                          <p:spTgt spid="976908"/>
                                        </p:tgtEl>
                                        <p:attrNameLst>
                                          <p:attrName>style.visibility</p:attrName>
                                        </p:attrNameLst>
                                      </p:cBhvr>
                                      <p:to>
                                        <p:strVal val="hidden"/>
                                      </p:to>
                                    </p:set>
                                  </p:childTnLst>
                                </p:cTn>
                              </p:par>
                              <p:par>
                                <p:cTn id="108" presetID="9" presetClass="exit" presetSubtype="0" fill="hold" grpId="2" nodeType="withEffect">
                                  <p:stCondLst>
                                    <p:cond delay="0"/>
                                  </p:stCondLst>
                                  <p:childTnLst>
                                    <p:animEffect transition="out" filter="dissolve">
                                      <p:cBhvr>
                                        <p:cTn id="109" dur="500"/>
                                        <p:tgtEl>
                                          <p:spTgt spid="976909"/>
                                        </p:tgtEl>
                                      </p:cBhvr>
                                    </p:animEffect>
                                    <p:set>
                                      <p:cBhvr>
                                        <p:cTn id="110" dur="1" fill="hold">
                                          <p:stCondLst>
                                            <p:cond delay="499"/>
                                          </p:stCondLst>
                                        </p:cTn>
                                        <p:tgtEl>
                                          <p:spTgt spid="976909"/>
                                        </p:tgtEl>
                                        <p:attrNameLst>
                                          <p:attrName>style.visibility</p:attrName>
                                        </p:attrNameLst>
                                      </p:cBhvr>
                                      <p:to>
                                        <p:strVal val="hidden"/>
                                      </p:to>
                                    </p:set>
                                  </p:childTnLst>
                                </p:cTn>
                              </p:par>
                              <p:par>
                                <p:cTn id="111" presetID="9" presetClass="exit" presetSubtype="0" fill="hold" grpId="2" nodeType="withEffect">
                                  <p:stCondLst>
                                    <p:cond delay="0"/>
                                  </p:stCondLst>
                                  <p:childTnLst>
                                    <p:animEffect transition="out" filter="dissolve">
                                      <p:cBhvr>
                                        <p:cTn id="112" dur="500"/>
                                        <p:tgtEl>
                                          <p:spTgt spid="976910"/>
                                        </p:tgtEl>
                                      </p:cBhvr>
                                    </p:animEffect>
                                    <p:set>
                                      <p:cBhvr>
                                        <p:cTn id="113" dur="1" fill="hold">
                                          <p:stCondLst>
                                            <p:cond delay="499"/>
                                          </p:stCondLst>
                                        </p:cTn>
                                        <p:tgtEl>
                                          <p:spTgt spid="976910"/>
                                        </p:tgtEl>
                                        <p:attrNameLst>
                                          <p:attrName>style.visibility</p:attrName>
                                        </p:attrNameLst>
                                      </p:cBhvr>
                                      <p:to>
                                        <p:strVal val="hidden"/>
                                      </p:to>
                                    </p:set>
                                  </p:childTnLst>
                                </p:cTn>
                              </p:par>
                              <p:par>
                                <p:cTn id="114" presetID="9" presetClass="exit" presetSubtype="0" fill="hold" grpId="2" nodeType="withEffect">
                                  <p:stCondLst>
                                    <p:cond delay="0"/>
                                  </p:stCondLst>
                                  <p:childTnLst>
                                    <p:animEffect transition="out" filter="dissolve">
                                      <p:cBhvr>
                                        <p:cTn id="115" dur="500"/>
                                        <p:tgtEl>
                                          <p:spTgt spid="976913"/>
                                        </p:tgtEl>
                                      </p:cBhvr>
                                    </p:animEffect>
                                    <p:set>
                                      <p:cBhvr>
                                        <p:cTn id="116" dur="1" fill="hold">
                                          <p:stCondLst>
                                            <p:cond delay="499"/>
                                          </p:stCondLst>
                                        </p:cTn>
                                        <p:tgtEl>
                                          <p:spTgt spid="976913"/>
                                        </p:tgtEl>
                                        <p:attrNameLst>
                                          <p:attrName>style.visibility</p:attrName>
                                        </p:attrNameLst>
                                      </p:cBhvr>
                                      <p:to>
                                        <p:strVal val="hidden"/>
                                      </p:to>
                                    </p:set>
                                  </p:childTnLst>
                                </p:cTn>
                              </p:par>
                              <p:par>
                                <p:cTn id="117" presetID="9" presetClass="exit" presetSubtype="0" fill="hold" grpId="1" nodeType="withEffect">
                                  <p:stCondLst>
                                    <p:cond delay="0"/>
                                  </p:stCondLst>
                                  <p:childTnLst>
                                    <p:animEffect transition="out" filter="dissolve">
                                      <p:cBhvr>
                                        <p:cTn id="118" dur="500"/>
                                        <p:tgtEl>
                                          <p:spTgt spid="976914"/>
                                        </p:tgtEl>
                                      </p:cBhvr>
                                    </p:animEffect>
                                    <p:set>
                                      <p:cBhvr>
                                        <p:cTn id="119" dur="1" fill="hold">
                                          <p:stCondLst>
                                            <p:cond delay="499"/>
                                          </p:stCondLst>
                                        </p:cTn>
                                        <p:tgtEl>
                                          <p:spTgt spid="976914"/>
                                        </p:tgtEl>
                                        <p:attrNameLst>
                                          <p:attrName>style.visibility</p:attrName>
                                        </p:attrNameLst>
                                      </p:cBhvr>
                                      <p:to>
                                        <p:strVal val="hidden"/>
                                      </p:to>
                                    </p:set>
                                  </p:childTnLst>
                                </p:cTn>
                              </p:par>
                              <p:par>
                                <p:cTn id="120" presetID="9" presetClass="exit" presetSubtype="0" fill="hold" grpId="2" nodeType="withEffect">
                                  <p:stCondLst>
                                    <p:cond delay="0"/>
                                  </p:stCondLst>
                                  <p:childTnLst>
                                    <p:animEffect transition="out" filter="dissolve">
                                      <p:cBhvr>
                                        <p:cTn id="121" dur="500"/>
                                        <p:tgtEl>
                                          <p:spTgt spid="976915"/>
                                        </p:tgtEl>
                                      </p:cBhvr>
                                    </p:animEffect>
                                    <p:set>
                                      <p:cBhvr>
                                        <p:cTn id="122" dur="1" fill="hold">
                                          <p:stCondLst>
                                            <p:cond delay="499"/>
                                          </p:stCondLst>
                                        </p:cTn>
                                        <p:tgtEl>
                                          <p:spTgt spid="976915"/>
                                        </p:tgtEl>
                                        <p:attrNameLst>
                                          <p:attrName>style.visibility</p:attrName>
                                        </p:attrNameLst>
                                      </p:cBhvr>
                                      <p:to>
                                        <p:strVal val="hidden"/>
                                      </p:to>
                                    </p:set>
                                  </p:childTnLst>
                                </p:cTn>
                              </p:par>
                              <p:par>
                                <p:cTn id="123" presetID="9" presetClass="exit" presetSubtype="0" fill="hold" grpId="2" nodeType="withEffect">
                                  <p:stCondLst>
                                    <p:cond delay="0"/>
                                  </p:stCondLst>
                                  <p:childTnLst>
                                    <p:animEffect transition="out" filter="dissolve">
                                      <p:cBhvr>
                                        <p:cTn id="124" dur="500"/>
                                        <p:tgtEl>
                                          <p:spTgt spid="976916"/>
                                        </p:tgtEl>
                                      </p:cBhvr>
                                    </p:animEffect>
                                    <p:set>
                                      <p:cBhvr>
                                        <p:cTn id="125" dur="1" fill="hold">
                                          <p:stCondLst>
                                            <p:cond delay="499"/>
                                          </p:stCondLst>
                                        </p:cTn>
                                        <p:tgtEl>
                                          <p:spTgt spid="976916"/>
                                        </p:tgtEl>
                                        <p:attrNameLst>
                                          <p:attrName>style.visibility</p:attrName>
                                        </p:attrNameLst>
                                      </p:cBhvr>
                                      <p:to>
                                        <p:strVal val="hidden"/>
                                      </p:to>
                                    </p:set>
                                  </p:childTnLst>
                                </p:cTn>
                              </p:par>
                              <p:par>
                                <p:cTn id="126" presetID="9" presetClass="exit" presetSubtype="0" fill="hold" grpId="2" nodeType="withEffect">
                                  <p:stCondLst>
                                    <p:cond delay="0"/>
                                  </p:stCondLst>
                                  <p:childTnLst>
                                    <p:animEffect transition="out" filter="dissolve">
                                      <p:cBhvr>
                                        <p:cTn id="127" dur="500"/>
                                        <p:tgtEl>
                                          <p:spTgt spid="976917"/>
                                        </p:tgtEl>
                                      </p:cBhvr>
                                    </p:animEffect>
                                    <p:set>
                                      <p:cBhvr>
                                        <p:cTn id="128" dur="1" fill="hold">
                                          <p:stCondLst>
                                            <p:cond delay="499"/>
                                          </p:stCondLst>
                                        </p:cTn>
                                        <p:tgtEl>
                                          <p:spTgt spid="976917"/>
                                        </p:tgtEl>
                                        <p:attrNameLst>
                                          <p:attrName>style.visibility</p:attrName>
                                        </p:attrNameLst>
                                      </p:cBhvr>
                                      <p:to>
                                        <p:strVal val="hidden"/>
                                      </p:to>
                                    </p:set>
                                  </p:childTnLst>
                                </p:cTn>
                              </p:par>
                              <p:par>
                                <p:cTn id="129" presetID="9" presetClass="exit" presetSubtype="0" fill="hold" grpId="2" nodeType="withEffect">
                                  <p:stCondLst>
                                    <p:cond delay="0"/>
                                  </p:stCondLst>
                                  <p:childTnLst>
                                    <p:animEffect transition="out" filter="dissolve">
                                      <p:cBhvr>
                                        <p:cTn id="130" dur="500"/>
                                        <p:tgtEl>
                                          <p:spTgt spid="976912"/>
                                        </p:tgtEl>
                                      </p:cBhvr>
                                    </p:animEffect>
                                    <p:set>
                                      <p:cBhvr>
                                        <p:cTn id="131" dur="1" fill="hold">
                                          <p:stCondLst>
                                            <p:cond delay="499"/>
                                          </p:stCondLst>
                                        </p:cTn>
                                        <p:tgtEl>
                                          <p:spTgt spid="976912"/>
                                        </p:tgtEl>
                                        <p:attrNameLst>
                                          <p:attrName>style.visibility</p:attrName>
                                        </p:attrNameLst>
                                      </p:cBhvr>
                                      <p:to>
                                        <p:strVal val="hidden"/>
                                      </p:to>
                                    </p:set>
                                  </p:childTnLst>
                                </p:cTn>
                              </p:par>
                              <p:par>
                                <p:cTn id="132" presetID="9" presetClass="exit" presetSubtype="0" fill="hold" grpId="2" nodeType="withEffect">
                                  <p:stCondLst>
                                    <p:cond delay="0"/>
                                  </p:stCondLst>
                                  <p:childTnLst>
                                    <p:animEffect transition="out" filter="dissolve">
                                      <p:cBhvr>
                                        <p:cTn id="133" dur="500"/>
                                        <p:tgtEl>
                                          <p:spTgt spid="976911"/>
                                        </p:tgtEl>
                                      </p:cBhvr>
                                    </p:animEffect>
                                    <p:set>
                                      <p:cBhvr>
                                        <p:cTn id="134" dur="1" fill="hold">
                                          <p:stCondLst>
                                            <p:cond delay="499"/>
                                          </p:stCondLst>
                                        </p:cTn>
                                        <p:tgtEl>
                                          <p:spTgt spid="976911"/>
                                        </p:tgtEl>
                                        <p:attrNameLst>
                                          <p:attrName>style.visibility</p:attrName>
                                        </p:attrNameLst>
                                      </p:cBhvr>
                                      <p:to>
                                        <p:strVal val="hidden"/>
                                      </p:to>
                                    </p:set>
                                  </p:childTnLst>
                                </p:cTn>
                              </p:par>
                              <p:par>
                                <p:cTn id="135" presetID="9" presetClass="exit" presetSubtype="0" fill="hold" grpId="2" nodeType="withEffect">
                                  <p:stCondLst>
                                    <p:cond delay="0"/>
                                  </p:stCondLst>
                                  <p:childTnLst>
                                    <p:animEffect transition="out" filter="dissolve">
                                      <p:cBhvr>
                                        <p:cTn id="136" dur="500"/>
                                        <p:tgtEl>
                                          <p:spTgt spid="976907"/>
                                        </p:tgtEl>
                                      </p:cBhvr>
                                    </p:animEffect>
                                    <p:set>
                                      <p:cBhvr>
                                        <p:cTn id="137" dur="1" fill="hold">
                                          <p:stCondLst>
                                            <p:cond delay="499"/>
                                          </p:stCondLst>
                                        </p:cTn>
                                        <p:tgtEl>
                                          <p:spTgt spid="976907"/>
                                        </p:tgtEl>
                                        <p:attrNameLst>
                                          <p:attrName>style.visibility</p:attrName>
                                        </p:attrNameLst>
                                      </p:cBhvr>
                                      <p:to>
                                        <p:strVal val="hidden"/>
                                      </p:to>
                                    </p:set>
                                  </p:childTnLst>
                                </p:cTn>
                              </p:par>
                              <p:par>
                                <p:cTn id="138" presetID="9" presetClass="exit" presetSubtype="0" fill="hold" grpId="2" nodeType="withEffect">
                                  <p:stCondLst>
                                    <p:cond delay="0"/>
                                  </p:stCondLst>
                                  <p:childTnLst>
                                    <p:animEffect transition="out" filter="dissolve">
                                      <p:cBhvr>
                                        <p:cTn id="139" dur="500"/>
                                        <p:tgtEl>
                                          <p:spTgt spid="976906"/>
                                        </p:tgtEl>
                                      </p:cBhvr>
                                    </p:animEffect>
                                    <p:set>
                                      <p:cBhvr>
                                        <p:cTn id="140" dur="1" fill="hold">
                                          <p:stCondLst>
                                            <p:cond delay="499"/>
                                          </p:stCondLst>
                                        </p:cTn>
                                        <p:tgtEl>
                                          <p:spTgt spid="976906"/>
                                        </p:tgtEl>
                                        <p:attrNameLst>
                                          <p:attrName>style.visibility</p:attrName>
                                        </p:attrNameLst>
                                      </p:cBhvr>
                                      <p:to>
                                        <p:strVal val="hidden"/>
                                      </p:to>
                                    </p:set>
                                  </p:childTnLst>
                                </p:cTn>
                              </p:par>
                            </p:childTnLst>
                          </p:cTn>
                        </p:par>
                        <p:par>
                          <p:cTn id="141" fill="hold">
                            <p:stCondLst>
                              <p:cond delay="500"/>
                            </p:stCondLst>
                            <p:childTnLst>
                              <p:par>
                                <p:cTn id="142" presetID="9" presetClass="entr" presetSubtype="0" fill="hold" grpId="0" nodeType="afterEffect">
                                  <p:stCondLst>
                                    <p:cond delay="0"/>
                                  </p:stCondLst>
                                  <p:childTnLst>
                                    <p:set>
                                      <p:cBhvr>
                                        <p:cTn id="143" dur="1" fill="hold">
                                          <p:stCondLst>
                                            <p:cond delay="0"/>
                                          </p:stCondLst>
                                        </p:cTn>
                                        <p:tgtEl>
                                          <p:spTgt spid="976918"/>
                                        </p:tgtEl>
                                        <p:attrNameLst>
                                          <p:attrName>style.visibility</p:attrName>
                                        </p:attrNameLst>
                                      </p:cBhvr>
                                      <p:to>
                                        <p:strVal val="visible"/>
                                      </p:to>
                                    </p:set>
                                    <p:animEffect transition="in" filter="dissolve">
                                      <p:cBhvr>
                                        <p:cTn id="144" dur="500"/>
                                        <p:tgtEl>
                                          <p:spTgt spid="976918"/>
                                        </p:tgtEl>
                                      </p:cBhvr>
                                    </p:animEffect>
                                  </p:childTnLst>
                                </p:cTn>
                              </p:par>
                            </p:childTnLst>
                          </p:cTn>
                        </p:par>
                      </p:childTnLst>
                    </p:cTn>
                  </p:par>
                  <p:par>
                    <p:cTn id="145" fill="hold">
                      <p:stCondLst>
                        <p:cond delay="indefinite"/>
                      </p:stCondLst>
                      <p:childTnLst>
                        <p:par>
                          <p:cTn id="146" fill="hold">
                            <p:stCondLst>
                              <p:cond delay="0"/>
                            </p:stCondLst>
                            <p:childTnLst>
                              <p:par>
                                <p:cTn id="147" presetID="9" presetClass="exit" presetSubtype="0" fill="hold" grpId="1" nodeType="clickEffect">
                                  <p:stCondLst>
                                    <p:cond delay="0"/>
                                  </p:stCondLst>
                                  <p:childTnLst>
                                    <p:animEffect transition="out" filter="dissolve">
                                      <p:cBhvr>
                                        <p:cTn id="148" dur="500"/>
                                        <p:tgtEl>
                                          <p:spTgt spid="976918"/>
                                        </p:tgtEl>
                                      </p:cBhvr>
                                    </p:animEffect>
                                    <p:set>
                                      <p:cBhvr>
                                        <p:cTn id="149" dur="1" fill="hold">
                                          <p:stCondLst>
                                            <p:cond delay="499"/>
                                          </p:stCondLst>
                                        </p:cTn>
                                        <p:tgtEl>
                                          <p:spTgt spid="976918"/>
                                        </p:tgtEl>
                                        <p:attrNameLst>
                                          <p:attrName>style.visibility</p:attrName>
                                        </p:attrNameLst>
                                      </p:cBhvr>
                                      <p:to>
                                        <p:strVal val="hidden"/>
                                      </p:to>
                                    </p:set>
                                  </p:childTnLst>
                                </p:cTn>
                              </p:par>
                            </p:childTnLst>
                          </p:cTn>
                        </p:par>
                        <p:par>
                          <p:cTn id="150" fill="hold">
                            <p:stCondLst>
                              <p:cond delay="500"/>
                            </p:stCondLst>
                            <p:childTnLst>
                              <p:par>
                                <p:cTn id="151" presetID="9" presetClass="entr" presetSubtype="0" fill="hold" grpId="0" nodeType="afterEffect">
                                  <p:stCondLst>
                                    <p:cond delay="0"/>
                                  </p:stCondLst>
                                  <p:childTnLst>
                                    <p:set>
                                      <p:cBhvr>
                                        <p:cTn id="152" dur="1" fill="hold">
                                          <p:stCondLst>
                                            <p:cond delay="0"/>
                                          </p:stCondLst>
                                        </p:cTn>
                                        <p:tgtEl>
                                          <p:spTgt spid="976920"/>
                                        </p:tgtEl>
                                        <p:attrNameLst>
                                          <p:attrName>style.visibility</p:attrName>
                                        </p:attrNameLst>
                                      </p:cBhvr>
                                      <p:to>
                                        <p:strVal val="visible"/>
                                      </p:to>
                                    </p:set>
                                    <p:animEffect transition="in" filter="dissolve">
                                      <p:cBhvr>
                                        <p:cTn id="153" dur="500"/>
                                        <p:tgtEl>
                                          <p:spTgt spid="976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2" grpId="0"/>
      <p:bldP spid="976902" grpId="1"/>
      <p:bldP spid="976902" grpId="2"/>
      <p:bldP spid="976904" grpId="0"/>
      <p:bldP spid="976904" grpId="1"/>
      <p:bldP spid="976904" grpId="2"/>
      <p:bldP spid="976905" grpId="0"/>
      <p:bldP spid="976905" grpId="1"/>
      <p:bldP spid="976905" grpId="2"/>
      <p:bldP spid="976906" grpId="0"/>
      <p:bldP spid="976906" grpId="1"/>
      <p:bldP spid="976906" grpId="2"/>
      <p:bldP spid="976907" grpId="0"/>
      <p:bldP spid="976907" grpId="1"/>
      <p:bldP spid="976907" grpId="2"/>
      <p:bldP spid="976908" grpId="0"/>
      <p:bldP spid="976908" grpId="1"/>
      <p:bldP spid="976908" grpId="2"/>
      <p:bldP spid="976909" grpId="0"/>
      <p:bldP spid="976909" grpId="1"/>
      <p:bldP spid="976909" grpId="2"/>
      <p:bldP spid="976910" grpId="0"/>
      <p:bldP spid="976910" grpId="1"/>
      <p:bldP spid="976910" grpId="2"/>
      <p:bldP spid="976911" grpId="0"/>
      <p:bldP spid="976911" grpId="1"/>
      <p:bldP spid="976911" grpId="2"/>
      <p:bldP spid="976912" grpId="0"/>
      <p:bldP spid="976912" grpId="1"/>
      <p:bldP spid="976912" grpId="2"/>
      <p:bldP spid="976913" grpId="0"/>
      <p:bldP spid="976913" grpId="1"/>
      <p:bldP spid="976913" grpId="2"/>
      <p:bldP spid="976914" grpId="0"/>
      <p:bldP spid="976914" grpId="1"/>
      <p:bldP spid="976915" grpId="0"/>
      <p:bldP spid="976915" grpId="1"/>
      <p:bldP spid="976915" grpId="2"/>
      <p:bldP spid="976916" grpId="0"/>
      <p:bldP spid="976916" grpId="1"/>
      <p:bldP spid="976916" grpId="2"/>
      <p:bldP spid="976917" grpId="0"/>
      <p:bldP spid="976917" grpId="1"/>
      <p:bldP spid="976917" grpId="2"/>
      <p:bldP spid="976918" grpId="0"/>
      <p:bldP spid="976918" grpId="1"/>
      <p:bldP spid="9769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1"/>
          </p:nvPr>
        </p:nvSpPr>
        <p:spPr/>
        <p:txBody>
          <a:bodyPr/>
          <a:lstStyle/>
          <a:p>
            <a:fld id="{974A4BF6-E469-42FF-B337-D06E5AC130B3}" type="slidenum">
              <a:rPr lang="en-US"/>
              <a:pPr/>
              <a:t>4</a:t>
            </a:fld>
            <a:endParaRPr lang="en-US"/>
          </a:p>
        </p:txBody>
      </p:sp>
      <p:sp>
        <p:nvSpPr>
          <p:cNvPr id="992258" name="Rectangle 2"/>
          <p:cNvSpPr>
            <a:spLocks noChangeArrowheads="1"/>
          </p:cNvSpPr>
          <p:nvPr/>
        </p:nvSpPr>
        <p:spPr bwMode="auto">
          <a:xfrm>
            <a:off x="2438400" y="3505200"/>
            <a:ext cx="4267200" cy="22098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992259" name="Rectangle 3"/>
          <p:cNvSpPr>
            <a:spLocks noGrp="1" noChangeArrowheads="1"/>
          </p:cNvSpPr>
          <p:nvPr>
            <p:ph type="title"/>
          </p:nvPr>
        </p:nvSpPr>
        <p:spPr>
          <a:xfrm>
            <a:off x="0" y="0"/>
            <a:ext cx="6934200" cy="1371600"/>
          </a:xfrm>
        </p:spPr>
        <p:txBody>
          <a:bodyPr/>
          <a:lstStyle/>
          <a:p>
            <a:r>
              <a:rPr lang="en-US" sz="4400">
                <a:solidFill>
                  <a:srgbClr val="FFFF00"/>
                </a:solidFill>
              </a:rPr>
              <a:t>Storm Surge Does Not Fit Into a Single Box</a:t>
            </a:r>
          </a:p>
        </p:txBody>
      </p:sp>
      <p:sp>
        <p:nvSpPr>
          <p:cNvPr id="992260" name="Rectangle 4"/>
          <p:cNvSpPr>
            <a:spLocks noChangeArrowheads="1"/>
          </p:cNvSpPr>
          <p:nvPr/>
        </p:nvSpPr>
        <p:spPr bwMode="auto">
          <a:xfrm>
            <a:off x="304800" y="3505200"/>
            <a:ext cx="3581400" cy="22098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992261" name="Rectangle 5"/>
          <p:cNvSpPr>
            <a:spLocks noChangeArrowheads="1"/>
          </p:cNvSpPr>
          <p:nvPr/>
        </p:nvSpPr>
        <p:spPr bwMode="auto">
          <a:xfrm>
            <a:off x="5105400" y="3495675"/>
            <a:ext cx="3581400" cy="22098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992262" name="Text Box 6"/>
          <p:cNvSpPr txBox="1">
            <a:spLocks noChangeArrowheads="1"/>
          </p:cNvSpPr>
          <p:nvPr/>
        </p:nvSpPr>
        <p:spPr bwMode="auto">
          <a:xfrm>
            <a:off x="609600" y="5943600"/>
            <a:ext cx="2743200" cy="396875"/>
          </a:xfrm>
          <a:prstGeom prst="rect">
            <a:avLst/>
          </a:prstGeom>
          <a:noFill/>
          <a:ln w="9525">
            <a:noFill/>
            <a:miter lim="800000"/>
            <a:headEnd/>
            <a:tailEnd/>
          </a:ln>
          <a:effectLst/>
        </p:spPr>
        <p:txBody>
          <a:bodyPr>
            <a:spAutoFit/>
          </a:bodyPr>
          <a:lstStyle/>
          <a:p>
            <a:pPr>
              <a:spcBef>
                <a:spcPct val="50000"/>
              </a:spcBef>
            </a:pPr>
            <a:r>
              <a:rPr lang="en-US" sz="2000"/>
              <a:t>Atmospheric Sciences</a:t>
            </a:r>
          </a:p>
        </p:txBody>
      </p:sp>
      <p:sp>
        <p:nvSpPr>
          <p:cNvPr id="992263" name="Text Box 7"/>
          <p:cNvSpPr txBox="1">
            <a:spLocks noChangeArrowheads="1"/>
          </p:cNvSpPr>
          <p:nvPr/>
        </p:nvSpPr>
        <p:spPr bwMode="auto">
          <a:xfrm>
            <a:off x="6172200" y="5867400"/>
            <a:ext cx="2743200" cy="396875"/>
          </a:xfrm>
          <a:prstGeom prst="rect">
            <a:avLst/>
          </a:prstGeom>
          <a:noFill/>
          <a:ln w="9525">
            <a:noFill/>
            <a:miter lim="800000"/>
            <a:headEnd/>
            <a:tailEnd/>
          </a:ln>
          <a:effectLst/>
        </p:spPr>
        <p:txBody>
          <a:bodyPr>
            <a:spAutoFit/>
          </a:bodyPr>
          <a:lstStyle/>
          <a:p>
            <a:pPr>
              <a:spcBef>
                <a:spcPct val="50000"/>
              </a:spcBef>
            </a:pPr>
            <a:r>
              <a:rPr lang="en-US" sz="2000"/>
              <a:t>Oceanography</a:t>
            </a:r>
          </a:p>
        </p:txBody>
      </p:sp>
      <p:sp>
        <p:nvSpPr>
          <p:cNvPr id="992264" name="Text Box 8"/>
          <p:cNvSpPr txBox="1">
            <a:spLocks noChangeArrowheads="1"/>
          </p:cNvSpPr>
          <p:nvPr/>
        </p:nvSpPr>
        <p:spPr bwMode="auto">
          <a:xfrm>
            <a:off x="2286000" y="1981200"/>
            <a:ext cx="4343400" cy="519113"/>
          </a:xfrm>
          <a:prstGeom prst="rect">
            <a:avLst/>
          </a:prstGeom>
          <a:noFill/>
          <a:ln w="9525">
            <a:noFill/>
            <a:miter lim="800000"/>
            <a:headEnd/>
            <a:tailEnd/>
          </a:ln>
          <a:effectLst/>
        </p:spPr>
        <p:txBody>
          <a:bodyPr>
            <a:spAutoFit/>
          </a:bodyPr>
          <a:lstStyle/>
          <a:p>
            <a:pPr>
              <a:spcBef>
                <a:spcPct val="50000"/>
              </a:spcBef>
            </a:pPr>
            <a:r>
              <a:rPr lang="en-US" sz="2800" dirty="0"/>
              <a:t>Storm surge/inundation</a:t>
            </a:r>
          </a:p>
        </p:txBody>
      </p:sp>
      <p:grpSp>
        <p:nvGrpSpPr>
          <p:cNvPr id="2" name="Group 9"/>
          <p:cNvGrpSpPr>
            <a:grpSpLocks/>
          </p:cNvGrpSpPr>
          <p:nvPr/>
        </p:nvGrpSpPr>
        <p:grpSpPr bwMode="auto">
          <a:xfrm>
            <a:off x="5105400" y="3505200"/>
            <a:ext cx="3581400" cy="2209800"/>
            <a:chOff x="3216" y="2208"/>
            <a:chExt cx="2256" cy="1392"/>
          </a:xfrm>
        </p:grpSpPr>
        <p:sp>
          <p:nvSpPr>
            <p:cNvPr id="992266" name="Line 10"/>
            <p:cNvSpPr>
              <a:spLocks noChangeShapeType="1"/>
            </p:cNvSpPr>
            <p:nvPr/>
          </p:nvSpPr>
          <p:spPr bwMode="auto">
            <a:xfrm flipV="1">
              <a:off x="3216" y="2208"/>
              <a:ext cx="2256" cy="1392"/>
            </a:xfrm>
            <a:prstGeom prst="line">
              <a:avLst/>
            </a:prstGeom>
            <a:noFill/>
            <a:ln w="38100">
              <a:solidFill>
                <a:srgbClr val="FF0000"/>
              </a:solidFill>
              <a:round/>
              <a:headEnd/>
              <a:tailEnd/>
            </a:ln>
            <a:effectLst/>
          </p:spPr>
          <p:txBody>
            <a:bodyPr/>
            <a:lstStyle/>
            <a:p>
              <a:endParaRPr lang="en-US"/>
            </a:p>
          </p:txBody>
        </p:sp>
        <p:sp>
          <p:nvSpPr>
            <p:cNvPr id="992267" name="Line 11"/>
            <p:cNvSpPr>
              <a:spLocks noChangeShapeType="1"/>
            </p:cNvSpPr>
            <p:nvPr/>
          </p:nvSpPr>
          <p:spPr bwMode="auto">
            <a:xfrm>
              <a:off x="3216" y="2208"/>
              <a:ext cx="2256" cy="1392"/>
            </a:xfrm>
            <a:prstGeom prst="line">
              <a:avLst/>
            </a:prstGeom>
            <a:noFill/>
            <a:ln w="38100">
              <a:solidFill>
                <a:srgbClr val="FF0000"/>
              </a:solidFill>
              <a:round/>
              <a:headEnd/>
              <a:tailEnd/>
            </a:ln>
            <a:effectLst/>
          </p:spPr>
          <p:txBody>
            <a:bodyPr/>
            <a:lstStyle/>
            <a:p>
              <a:endParaRPr lang="en-US"/>
            </a:p>
          </p:txBody>
        </p:sp>
      </p:grpSp>
      <p:grpSp>
        <p:nvGrpSpPr>
          <p:cNvPr id="3" name="Group 12"/>
          <p:cNvGrpSpPr>
            <a:grpSpLocks/>
          </p:cNvGrpSpPr>
          <p:nvPr/>
        </p:nvGrpSpPr>
        <p:grpSpPr bwMode="auto">
          <a:xfrm>
            <a:off x="304800" y="3505200"/>
            <a:ext cx="3581400" cy="2209800"/>
            <a:chOff x="3216" y="2208"/>
            <a:chExt cx="2256" cy="1392"/>
          </a:xfrm>
        </p:grpSpPr>
        <p:sp>
          <p:nvSpPr>
            <p:cNvPr id="992269" name="Line 13"/>
            <p:cNvSpPr>
              <a:spLocks noChangeShapeType="1"/>
            </p:cNvSpPr>
            <p:nvPr/>
          </p:nvSpPr>
          <p:spPr bwMode="auto">
            <a:xfrm flipV="1">
              <a:off x="3216" y="2208"/>
              <a:ext cx="2256" cy="1392"/>
            </a:xfrm>
            <a:prstGeom prst="line">
              <a:avLst/>
            </a:prstGeom>
            <a:noFill/>
            <a:ln w="38100">
              <a:solidFill>
                <a:srgbClr val="FF0000"/>
              </a:solidFill>
              <a:round/>
              <a:headEnd/>
              <a:tailEnd/>
            </a:ln>
            <a:effectLst/>
          </p:spPr>
          <p:txBody>
            <a:bodyPr/>
            <a:lstStyle/>
            <a:p>
              <a:endParaRPr lang="en-US"/>
            </a:p>
          </p:txBody>
        </p:sp>
        <p:sp>
          <p:nvSpPr>
            <p:cNvPr id="992270" name="Line 14"/>
            <p:cNvSpPr>
              <a:spLocks noChangeShapeType="1"/>
            </p:cNvSpPr>
            <p:nvPr/>
          </p:nvSpPr>
          <p:spPr bwMode="auto">
            <a:xfrm>
              <a:off x="3216" y="2208"/>
              <a:ext cx="2256" cy="1392"/>
            </a:xfrm>
            <a:prstGeom prst="line">
              <a:avLst/>
            </a:prstGeom>
            <a:noFill/>
            <a:ln w="38100">
              <a:solidFill>
                <a:srgbClr val="FF0000"/>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0.04583 0.01781 L 0.30417 0.35075 " pathEditMode="relative" rAng="0" ptsTypes="AA">
                                      <p:cBhvr>
                                        <p:cTn id="6" dur="2000" fill="hold"/>
                                        <p:tgtEl>
                                          <p:spTgt spid="992264"/>
                                        </p:tgtEl>
                                        <p:attrNameLst>
                                          <p:attrName>ppt_x</p:attrName>
                                          <p:attrName>ppt_y</p:attrName>
                                        </p:attrNameLst>
                                      </p:cBhvr>
                                      <p:rCtr x="129" y="166"/>
                                    </p:animMotion>
                                  </p:childTnLst>
                                </p:cTn>
                              </p:par>
                            </p:childTnLst>
                          </p:cTn>
                        </p:par>
                        <p:par>
                          <p:cTn id="7" fill="hold">
                            <p:stCondLst>
                              <p:cond delay="2000"/>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p:stCondLst>
                              <p:cond delay="2500"/>
                            </p:stCondLst>
                            <p:childTnLst>
                              <p:par>
                                <p:cTn id="12" presetID="0" presetClass="path" presetSubtype="0" accel="50000" decel="50000" fill="hold" grpId="1" nodeType="afterEffect">
                                  <p:stCondLst>
                                    <p:cond delay="0"/>
                                  </p:stCondLst>
                                  <p:childTnLst>
                                    <p:animMotion origin="layout" path="M 0.30417 0.35075 L 0.05417 0.0289 " pathEditMode="relative" rAng="0" ptsTypes="AA">
                                      <p:cBhvr>
                                        <p:cTn id="13" dur="2000" fill="hold"/>
                                        <p:tgtEl>
                                          <p:spTgt spid="992264"/>
                                        </p:tgtEl>
                                        <p:attrNameLst>
                                          <p:attrName>ppt_x</p:attrName>
                                          <p:attrName>ppt_y</p:attrName>
                                        </p:attrNameLst>
                                      </p:cBhvr>
                                      <p:rCtr x="-125" y="-161"/>
                                    </p:animMotion>
                                  </p:childTnLst>
                                </p:cTn>
                              </p:par>
                            </p:childTnLst>
                          </p:cTn>
                        </p:par>
                        <p:par>
                          <p:cTn id="14" fill="hold">
                            <p:stCondLst>
                              <p:cond delay="4500"/>
                            </p:stCondLst>
                            <p:childTnLst>
                              <p:par>
                                <p:cTn id="15" presetID="0" presetClass="path" presetSubtype="0" accel="50000" decel="50000" fill="hold" grpId="2" nodeType="afterEffect">
                                  <p:stCondLst>
                                    <p:cond delay="0"/>
                                  </p:stCondLst>
                                  <p:childTnLst>
                                    <p:animMotion origin="layout" path="M 0.04584 0.01781 L -0.2375 0.31746 " pathEditMode="relative" rAng="0" ptsTypes="AA">
                                      <p:cBhvr>
                                        <p:cTn id="16" dur="2000" fill="hold"/>
                                        <p:tgtEl>
                                          <p:spTgt spid="992264"/>
                                        </p:tgtEl>
                                        <p:attrNameLst>
                                          <p:attrName>ppt_x</p:attrName>
                                          <p:attrName>ppt_y</p:attrName>
                                        </p:attrNameLst>
                                      </p:cBhvr>
                                      <p:rCtr x="-142" y="150"/>
                                    </p:animMotion>
                                  </p:childTnLst>
                                </p:cTn>
                              </p:par>
                            </p:childTnLst>
                          </p:cTn>
                        </p:par>
                        <p:par>
                          <p:cTn id="17" fill="hold">
                            <p:stCondLst>
                              <p:cond delay="6500"/>
                            </p:stCondLst>
                            <p:childTnLst>
                              <p:par>
                                <p:cTn id="18" presetID="9"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par>
                          <p:cTn id="21" fill="hold">
                            <p:stCondLst>
                              <p:cond delay="7000"/>
                            </p:stCondLst>
                            <p:childTnLst>
                              <p:par>
                                <p:cTn id="22" presetID="0" presetClass="path" presetSubtype="0" accel="50000" decel="50000" fill="hold" grpId="3" nodeType="afterEffect">
                                  <p:stCondLst>
                                    <p:cond delay="0"/>
                                  </p:stCondLst>
                                  <p:childTnLst>
                                    <p:animMotion origin="layout" path="M -0.2375 0.31746 L 0.00417 0.00671 " pathEditMode="relative" rAng="0" ptsTypes="AA">
                                      <p:cBhvr>
                                        <p:cTn id="23" dur="2000" fill="hold"/>
                                        <p:tgtEl>
                                          <p:spTgt spid="992264"/>
                                        </p:tgtEl>
                                        <p:attrNameLst>
                                          <p:attrName>ppt_x</p:attrName>
                                          <p:attrName>ppt_y</p:attrName>
                                        </p:attrNameLst>
                                      </p:cBhvr>
                                      <p:rCtr x="121" y="-155"/>
                                    </p:animMotion>
                                  </p:childTnLst>
                                </p:cTn>
                              </p:par>
                            </p:childTnLst>
                          </p:cTn>
                        </p:par>
                        <p:par>
                          <p:cTn id="24" fill="hold">
                            <p:stCondLst>
                              <p:cond delay="9000"/>
                            </p:stCondLst>
                            <p:childTnLst>
                              <p:par>
                                <p:cTn id="25" presetID="0" presetClass="path" presetSubtype="0" accel="50000" decel="50000" fill="hold" grpId="4" nodeType="afterEffect">
                                  <p:stCondLst>
                                    <p:cond delay="0"/>
                                  </p:stCondLst>
                                  <p:childTnLst>
                                    <p:animMotion origin="layout" path="M 0.00417 0.0067 L 0.04167 0.33526 " pathEditMode="relative" rAng="0" ptsTypes="AA">
                                      <p:cBhvr>
                                        <p:cTn id="26" dur="2000" fill="hold"/>
                                        <p:tgtEl>
                                          <p:spTgt spid="992264"/>
                                        </p:tgtEl>
                                        <p:attrNameLst>
                                          <p:attrName>ppt_x</p:attrName>
                                          <p:attrName>ppt_y</p:attrName>
                                        </p:attrNameLst>
                                      </p:cBhvr>
                                      <p:rCtr x="19" y="164"/>
                                    </p:animMotion>
                                  </p:childTnLst>
                                </p:cTn>
                              </p:par>
                            </p:childTnLst>
                          </p:cTn>
                        </p:par>
                        <p:par>
                          <p:cTn id="27" fill="hold">
                            <p:stCondLst>
                              <p:cond delay="11000"/>
                            </p:stCondLst>
                            <p:childTnLst>
                              <p:par>
                                <p:cTn id="28" presetID="9" presetClass="exit" presetSubtype="0" fill="hold" nodeType="afterEffect">
                                  <p:stCondLst>
                                    <p:cond delay="0"/>
                                  </p:stCondLst>
                                  <p:childTnLst>
                                    <p:animEffect transition="out" filter="dissolv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par>
                          <p:cTn id="34" fill="hold">
                            <p:stCondLst>
                              <p:cond delay="11500"/>
                            </p:stCondLst>
                            <p:childTnLst>
                              <p:par>
                                <p:cTn id="35" presetID="0" presetClass="path" presetSubtype="0" accel="50000" decel="50000" fill="hold" grpId="0" nodeType="afterEffect">
                                  <p:stCondLst>
                                    <p:cond delay="0"/>
                                  </p:stCondLst>
                                  <p:childTnLst>
                                    <p:animMotion origin="layout" path="M -6.66667E-6 -7.39884E-6 L 0.09166 -7.39884E-6 " pathEditMode="relative" ptsTypes="AA">
                                      <p:cBhvr>
                                        <p:cTn id="36" dur="2000" fill="hold"/>
                                        <p:tgtEl>
                                          <p:spTgt spid="992260"/>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3.33333E-6 3.46821E-7 L -0.09584 0.00277 " pathEditMode="relative" rAng="0" ptsTypes="AA">
                                      <p:cBhvr>
                                        <p:cTn id="38" dur="2000" fill="hold"/>
                                        <p:tgtEl>
                                          <p:spTgt spid="992261"/>
                                        </p:tgtEl>
                                        <p:attrNameLst>
                                          <p:attrName>ppt_x</p:attrName>
                                          <p:attrName>ppt_y</p:attrName>
                                        </p:attrNameLst>
                                      </p:cBhvr>
                                      <p:rCtr x="-48" y="1"/>
                                    </p:animMotion>
                                  </p:childTnLst>
                                </p:cTn>
                              </p:par>
                            </p:childTnLst>
                          </p:cTn>
                        </p:par>
                        <p:par>
                          <p:cTn id="39" fill="hold">
                            <p:stCondLst>
                              <p:cond delay="13500"/>
                            </p:stCondLst>
                            <p:childTnLst>
                              <p:par>
                                <p:cTn id="40" presetID="9" presetClass="entr" presetSubtype="0" fill="hold" grpId="0" nodeType="afterEffect">
                                  <p:stCondLst>
                                    <p:cond delay="0"/>
                                  </p:stCondLst>
                                  <p:childTnLst>
                                    <p:set>
                                      <p:cBhvr>
                                        <p:cTn id="41" dur="1" fill="hold">
                                          <p:stCondLst>
                                            <p:cond delay="0"/>
                                          </p:stCondLst>
                                        </p:cTn>
                                        <p:tgtEl>
                                          <p:spTgt spid="992258"/>
                                        </p:tgtEl>
                                        <p:attrNameLst>
                                          <p:attrName>style.visibility</p:attrName>
                                        </p:attrNameLst>
                                      </p:cBhvr>
                                      <p:to>
                                        <p:strVal val="visible"/>
                                      </p:to>
                                    </p:set>
                                    <p:animEffect transition="in" filter="dissolve">
                                      <p:cBhvr>
                                        <p:cTn id="42" dur="500"/>
                                        <p:tgtEl>
                                          <p:spTgt spid="992258"/>
                                        </p:tgtEl>
                                      </p:cBhvr>
                                    </p:animEffect>
                                  </p:childTnLst>
                                </p:cTn>
                              </p:par>
                              <p:par>
                                <p:cTn id="43" presetID="9" presetClass="exit" presetSubtype="0" fill="hold" grpId="1" nodeType="withEffect">
                                  <p:stCondLst>
                                    <p:cond delay="0"/>
                                  </p:stCondLst>
                                  <p:childTnLst>
                                    <p:animEffect transition="out" filter="dissolve">
                                      <p:cBhvr>
                                        <p:cTn id="44" dur="500"/>
                                        <p:tgtEl>
                                          <p:spTgt spid="992261"/>
                                        </p:tgtEl>
                                      </p:cBhvr>
                                    </p:animEffect>
                                    <p:set>
                                      <p:cBhvr>
                                        <p:cTn id="45" dur="1" fill="hold">
                                          <p:stCondLst>
                                            <p:cond delay="499"/>
                                          </p:stCondLst>
                                        </p:cTn>
                                        <p:tgtEl>
                                          <p:spTgt spid="992261"/>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992260"/>
                                        </p:tgtEl>
                                      </p:cBhvr>
                                    </p:animEffect>
                                    <p:set>
                                      <p:cBhvr>
                                        <p:cTn id="48" dur="1" fill="hold">
                                          <p:stCondLst>
                                            <p:cond delay="499"/>
                                          </p:stCondLst>
                                        </p:cTn>
                                        <p:tgtEl>
                                          <p:spTgt spid="992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58" grpId="0" animBg="1"/>
      <p:bldP spid="992260" grpId="0" animBg="1"/>
      <p:bldP spid="992260" grpId="1" animBg="1"/>
      <p:bldP spid="992261" grpId="0" animBg="1"/>
      <p:bldP spid="992261" grpId="1" animBg="1"/>
      <p:bldP spid="992264" grpId="0"/>
      <p:bldP spid="992264" grpId="1"/>
      <p:bldP spid="992264" grpId="2"/>
      <p:bldP spid="992264" grpId="3"/>
      <p:bldP spid="992264" grpId="4"/>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solidFill>
                  <a:srgbClr val="FFFF00"/>
                </a:solidFill>
              </a:rPr>
              <a:t>Roadmap Goals</a:t>
            </a:r>
          </a:p>
        </p:txBody>
      </p:sp>
      <p:sp>
        <p:nvSpPr>
          <p:cNvPr id="19459" name="Content Placeholder 2"/>
          <p:cNvSpPr>
            <a:spLocks noGrp="1"/>
          </p:cNvSpPr>
          <p:nvPr>
            <p:ph idx="1"/>
          </p:nvPr>
        </p:nvSpPr>
        <p:spPr>
          <a:xfrm>
            <a:off x="304800" y="1676400"/>
            <a:ext cx="8839200" cy="5105400"/>
          </a:xfrm>
        </p:spPr>
        <p:txBody>
          <a:bodyPr/>
          <a:lstStyle/>
          <a:p>
            <a:r>
              <a:rPr lang="en-US" sz="2400" b="1" dirty="0" smtClean="0"/>
              <a:t>Total Water Level:</a:t>
            </a:r>
          </a:p>
          <a:p>
            <a:pPr lvl="1">
              <a:buFont typeface="Arial" pitchFamily="34" charset="0"/>
              <a:buChar char="•"/>
            </a:pPr>
            <a:r>
              <a:rPr lang="en-US" dirty="0" smtClean="0"/>
              <a:t>Establish observational networks that measure—and p</a:t>
            </a:r>
            <a:r>
              <a:rPr lang="en-US" dirty="0" smtClean="0"/>
              <a:t>roduce </a:t>
            </a:r>
            <a:r>
              <a:rPr lang="en-US" dirty="0" smtClean="0"/>
              <a:t>water level </a:t>
            </a:r>
            <a:r>
              <a:rPr lang="en-US" dirty="0" smtClean="0"/>
              <a:t>analyses and forecasts that include—all </a:t>
            </a:r>
            <a:r>
              <a:rPr lang="en-US" dirty="0" smtClean="0"/>
              <a:t>contributions to surge</a:t>
            </a:r>
          </a:p>
          <a:p>
            <a:pPr lvl="1">
              <a:buFont typeface="Arial" pitchFamily="34" charset="0"/>
              <a:buChar char="•"/>
            </a:pPr>
            <a:r>
              <a:rPr lang="en-US" dirty="0" smtClean="0"/>
              <a:t>Total water = Surge + tides + waves + fresh water + background water anomaly</a:t>
            </a:r>
          </a:p>
          <a:p>
            <a:r>
              <a:rPr lang="en-US" sz="2400" b="1" dirty="0" smtClean="0"/>
              <a:t>Inundation Products:</a:t>
            </a:r>
          </a:p>
          <a:p>
            <a:pPr lvl="1">
              <a:buFont typeface="Arial" pitchFamily="34" charset="0"/>
              <a:buChar char="•"/>
            </a:pPr>
            <a:r>
              <a:rPr lang="en-US" sz="2000" b="1" dirty="0" smtClean="0"/>
              <a:t> </a:t>
            </a:r>
            <a:r>
              <a:rPr lang="en-US" dirty="0" smtClean="0"/>
              <a:t>provide information about the water depth over the land (inundation)</a:t>
            </a:r>
          </a:p>
          <a:p>
            <a:r>
              <a:rPr lang="en-US" sz="2400" b="1" dirty="0" smtClean="0"/>
              <a:t>Communicate Actionable Information</a:t>
            </a:r>
            <a:endParaRPr lang="en-US" sz="2400" dirty="0" smtClean="0"/>
          </a:p>
          <a:p>
            <a:pPr lvl="1">
              <a:buFont typeface="Arial" pitchFamily="34" charset="0"/>
              <a:buChar char="•"/>
            </a:pPr>
            <a:r>
              <a:rPr lang="en-US" dirty="0" smtClean="0"/>
              <a:t>Addresses uncertainty, supports risk assessment, describes impacts</a:t>
            </a:r>
          </a:p>
          <a:p>
            <a:pPr lvl="2">
              <a:buFont typeface="Arial" pitchFamily="34" charset="0"/>
              <a:buChar char="•"/>
            </a:pPr>
            <a:endParaRPr lang="en-US" dirty="0" smtClean="0"/>
          </a:p>
          <a:p>
            <a:endParaRPr lang="en-US" dirty="0" smtClean="0"/>
          </a:p>
        </p:txBody>
      </p:sp>
      <p:sp>
        <p:nvSpPr>
          <p:cNvPr id="19460" name="Slide Number Placeholder 3"/>
          <p:cNvSpPr>
            <a:spLocks noGrp="1"/>
          </p:cNvSpPr>
          <p:nvPr>
            <p:ph type="sldNum" sz="quarter" idx="11"/>
          </p:nvPr>
        </p:nvSpPr>
        <p:spPr>
          <a:noFill/>
        </p:spPr>
        <p:txBody>
          <a:bodyPr/>
          <a:lstStyle/>
          <a:p>
            <a:fld id="{9077F4CF-70D3-4675-80FE-79C01108FA6A}" type="slidenum">
              <a:rPr lang="en-US" smtClean="0">
                <a:latin typeface="TradeGothicBold"/>
              </a:rPr>
              <a:pPr/>
              <a:t>5</a:t>
            </a:fld>
            <a:endParaRPr lang="en-US" smtClean="0">
              <a:latin typeface="TradeGothicBo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Total Water Level</a:t>
            </a:r>
            <a:endParaRPr lang="en-US" dirty="0">
              <a:solidFill>
                <a:srgbClr val="FFFF00"/>
              </a:solidFill>
            </a:endParaRPr>
          </a:p>
        </p:txBody>
      </p:sp>
      <p:sp>
        <p:nvSpPr>
          <p:cNvPr id="3" name="Content Placeholder 2"/>
          <p:cNvSpPr>
            <a:spLocks noGrp="1"/>
          </p:cNvSpPr>
          <p:nvPr>
            <p:ph idx="1"/>
          </p:nvPr>
        </p:nvSpPr>
        <p:spPr>
          <a:xfrm>
            <a:off x="304800" y="1447800"/>
            <a:ext cx="8839200" cy="5105400"/>
          </a:xfrm>
        </p:spPr>
        <p:txBody>
          <a:bodyPr/>
          <a:lstStyle/>
          <a:p>
            <a:r>
              <a:rPr lang="en-US" dirty="0" smtClean="0"/>
              <a:t>Current Technology: SLOSH</a:t>
            </a:r>
          </a:p>
          <a:p>
            <a:pPr lvl="1">
              <a:buFont typeface="Arial" pitchFamily="34" charset="0"/>
              <a:buChar char="•"/>
            </a:pPr>
            <a:r>
              <a:rPr lang="en-US" dirty="0" smtClean="0"/>
              <a:t>Predicts surge</a:t>
            </a:r>
          </a:p>
          <a:p>
            <a:pPr lvl="1">
              <a:buFont typeface="Arial" pitchFamily="34" charset="0"/>
              <a:buChar char="•"/>
            </a:pPr>
            <a:r>
              <a:rPr lang="en-US" dirty="0" smtClean="0"/>
              <a:t>Does not explicitly predict tide (must be added manually to SLOSH output by forecasters)</a:t>
            </a:r>
          </a:p>
          <a:p>
            <a:pPr lvl="1">
              <a:buFont typeface="Arial" pitchFamily="34" charset="0"/>
              <a:buChar char="•"/>
            </a:pPr>
            <a:r>
              <a:rPr lang="en-US" dirty="0" smtClean="0"/>
              <a:t>Does not explicitly resolves physics of waves</a:t>
            </a:r>
          </a:p>
          <a:p>
            <a:pPr lvl="1">
              <a:buFont typeface="Arial" pitchFamily="34" charset="0"/>
              <a:buChar char="•"/>
            </a:pPr>
            <a:r>
              <a:rPr lang="en-US" dirty="0" smtClean="0"/>
              <a:t>Does not incorporate fresh water input</a:t>
            </a:r>
          </a:p>
          <a:p>
            <a:pPr lvl="1">
              <a:buFont typeface="Arial" pitchFamily="34" charset="0"/>
              <a:buChar char="•"/>
            </a:pPr>
            <a:r>
              <a:rPr lang="en-US" dirty="0" smtClean="0"/>
              <a:t>No real time data assimilation (background water level anomaly must be added manually)</a:t>
            </a:r>
          </a:p>
          <a:p>
            <a:pPr>
              <a:buFont typeface="Arial" pitchFamily="34" charset="0"/>
              <a:buChar char="•"/>
            </a:pPr>
            <a:r>
              <a:rPr lang="en-US" dirty="0" smtClean="0"/>
              <a:t>Result:</a:t>
            </a:r>
          </a:p>
          <a:p>
            <a:pPr lvl="1">
              <a:buFont typeface="Arial" pitchFamily="34" charset="0"/>
              <a:buChar char="•"/>
            </a:pPr>
            <a:r>
              <a:rPr lang="en-US" dirty="0" smtClean="0"/>
              <a:t>Forecasters must add components of water level rise to SLOSH forecasts </a:t>
            </a:r>
          </a:p>
          <a:p>
            <a:pPr lvl="1">
              <a:buFont typeface="Arial" pitchFamily="34" charset="0"/>
              <a:buChar char="•"/>
            </a:pPr>
            <a:r>
              <a:rPr lang="en-US" dirty="0" smtClean="0"/>
              <a:t>Customers forced to piecemeal together real water level rise via multiple disjointed NOAA products</a:t>
            </a:r>
            <a:endParaRPr lang="en-US" dirty="0"/>
          </a:p>
        </p:txBody>
      </p:sp>
      <p:sp>
        <p:nvSpPr>
          <p:cNvPr id="4" name="Slide Number Placeholder 3"/>
          <p:cNvSpPr>
            <a:spLocks noGrp="1"/>
          </p:cNvSpPr>
          <p:nvPr>
            <p:ph type="sldNum" sz="quarter" idx="11"/>
          </p:nvPr>
        </p:nvSpPr>
        <p:spPr/>
        <p:txBody>
          <a:bodyPr/>
          <a:lstStyle/>
          <a:p>
            <a:pPr>
              <a:defRPr/>
            </a:pPr>
            <a:fld id="{E88B1ACF-B634-413F-B655-208666EF2CCF}"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Ongoing Efforts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Working with federal partners and academia to evaluate advanced SLOSH modeling system including:</a:t>
            </a:r>
          </a:p>
          <a:p>
            <a:pPr lvl="1">
              <a:buFont typeface="Arial" pitchFamily="34" charset="0"/>
              <a:buChar char="•"/>
            </a:pPr>
            <a:r>
              <a:rPr lang="en-US" dirty="0" smtClean="0"/>
              <a:t> DHS/JHU reengineered SLOSH code (object oriented C++)</a:t>
            </a:r>
          </a:p>
          <a:p>
            <a:pPr lvl="1">
              <a:buFont typeface="Arial" pitchFamily="34" charset="0"/>
              <a:buChar char="•"/>
            </a:pPr>
            <a:r>
              <a:rPr lang="en-US" dirty="0" smtClean="0"/>
              <a:t> Working with FEMA on SLOSH + Waves prototype</a:t>
            </a:r>
          </a:p>
          <a:p>
            <a:pPr lvl="1">
              <a:buFont typeface="Arial" pitchFamily="34" charset="0"/>
              <a:buChar char="•"/>
            </a:pPr>
            <a:r>
              <a:rPr lang="en-US" dirty="0" smtClean="0"/>
              <a:t> Working with NOS to add tidal constituents to SLOSH</a:t>
            </a:r>
          </a:p>
          <a:p>
            <a:pPr lvl="1">
              <a:buFont typeface="Arial" pitchFamily="34" charset="0"/>
              <a:buChar char="•"/>
            </a:pPr>
            <a:r>
              <a:rPr lang="en-US" dirty="0" smtClean="0"/>
              <a:t> Working with NWS WFOs to develop improved operational procedures for adding tide</a:t>
            </a:r>
          </a:p>
          <a:p>
            <a:pPr lvl="1">
              <a:buFont typeface="Arial" pitchFamily="34" charset="0"/>
              <a:buChar char="•"/>
            </a:pPr>
            <a:r>
              <a:rPr lang="en-US" dirty="0" smtClean="0"/>
              <a:t>Working with NOS to better define/estimate background water anomaly (impacts SLOSH initialization)</a:t>
            </a:r>
          </a:p>
          <a:p>
            <a:pPr>
              <a:buFont typeface="Arial" pitchFamily="34" charset="0"/>
              <a:buChar char="•"/>
            </a:pPr>
            <a:r>
              <a:rPr lang="en-US" dirty="0" smtClean="0"/>
              <a:t>Next generation storm surge prediction system</a:t>
            </a:r>
          </a:p>
          <a:p>
            <a:pPr lvl="1">
              <a:buFont typeface="Arial" pitchFamily="34" charset="0"/>
              <a:buChar char="•"/>
            </a:pPr>
            <a:r>
              <a:rPr lang="en-US" dirty="0" smtClean="0"/>
              <a:t>Ongoing research project for evaluating readiness of research models</a:t>
            </a:r>
          </a:p>
        </p:txBody>
      </p:sp>
      <p:sp>
        <p:nvSpPr>
          <p:cNvPr id="4" name="Slide Number Placeholder 3"/>
          <p:cNvSpPr>
            <a:spLocks noGrp="1"/>
          </p:cNvSpPr>
          <p:nvPr>
            <p:ph type="sldNum" sz="quarter" idx="11"/>
          </p:nvPr>
        </p:nvSpPr>
        <p:spPr/>
        <p:txBody>
          <a:bodyPr/>
          <a:lstStyle/>
          <a:p>
            <a:pPr>
              <a:defRPr/>
            </a:pPr>
            <a:fld id="{E88B1ACF-B634-413F-B655-208666EF2CCF}"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04800" y="152400"/>
            <a:ext cx="7543800" cy="990600"/>
          </a:xfrm>
          <a:prstGeom prst="rect">
            <a:avLst/>
          </a:prstGeom>
          <a:noFill/>
          <a:ln w="9525">
            <a:noFill/>
            <a:miter lim="800000"/>
            <a:headEnd/>
            <a:tailEnd/>
          </a:ln>
        </p:spPr>
        <p:txBody>
          <a:bodyPr anchor="ctr" anchorCtr="1"/>
          <a:lstStyle/>
          <a:p>
            <a:pPr algn="ctr" eaLnBrk="0" hangingPunct="0"/>
            <a:r>
              <a:rPr lang="en-US" sz="4000">
                <a:solidFill>
                  <a:srgbClr val="FFFF00"/>
                </a:solidFill>
              </a:rPr>
              <a:t>Height Above Reference Level</a:t>
            </a:r>
          </a:p>
        </p:txBody>
      </p:sp>
      <p:pic>
        <p:nvPicPr>
          <p:cNvPr id="8195" name="Picture 7" descr="Ike_BT_Sabine_TotalWater"/>
          <p:cNvPicPr>
            <a:picLocks noChangeAspect="1" noChangeArrowheads="1"/>
          </p:cNvPicPr>
          <p:nvPr/>
        </p:nvPicPr>
        <p:blipFill>
          <a:blip r:embed="rId2" cstate="print"/>
          <a:srcRect t="16026" b="8012"/>
          <a:stretch>
            <a:fillRect/>
          </a:stretch>
        </p:blipFill>
        <p:spPr bwMode="auto">
          <a:xfrm>
            <a:off x="0" y="1647825"/>
            <a:ext cx="9144000" cy="522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533400" y="-152400"/>
            <a:ext cx="7543800" cy="990600"/>
          </a:xfrm>
          <a:prstGeom prst="rect">
            <a:avLst/>
          </a:prstGeom>
          <a:noFill/>
          <a:ln w="9525">
            <a:noFill/>
            <a:miter lim="800000"/>
            <a:headEnd/>
            <a:tailEnd/>
          </a:ln>
        </p:spPr>
        <p:txBody>
          <a:bodyPr anchor="ctr" anchorCtr="1"/>
          <a:lstStyle/>
          <a:p>
            <a:pPr algn="ctr" eaLnBrk="0" hangingPunct="0"/>
            <a:r>
              <a:rPr lang="en-US" sz="4000">
                <a:solidFill>
                  <a:srgbClr val="FFFF00"/>
                </a:solidFill>
              </a:rPr>
              <a:t>Height Above Ground Level</a:t>
            </a:r>
          </a:p>
        </p:txBody>
      </p:sp>
      <p:sp>
        <p:nvSpPr>
          <p:cNvPr id="9219" name="Text Box 6"/>
          <p:cNvSpPr txBox="1">
            <a:spLocks noChangeArrowheads="1"/>
          </p:cNvSpPr>
          <p:nvPr/>
        </p:nvSpPr>
        <p:spPr bwMode="auto">
          <a:xfrm>
            <a:off x="838200" y="609600"/>
            <a:ext cx="3429000" cy="579438"/>
          </a:xfrm>
          <a:prstGeom prst="rect">
            <a:avLst/>
          </a:prstGeom>
          <a:noFill/>
          <a:ln w="9525">
            <a:noFill/>
            <a:miter lim="800000"/>
            <a:headEnd/>
            <a:tailEnd/>
          </a:ln>
        </p:spPr>
        <p:txBody>
          <a:bodyPr>
            <a:spAutoFit/>
          </a:bodyPr>
          <a:lstStyle/>
          <a:p>
            <a:pPr algn="ctr">
              <a:spcBef>
                <a:spcPct val="50000"/>
              </a:spcBef>
            </a:pPr>
            <a:r>
              <a:rPr lang="en-US" sz="3200">
                <a:solidFill>
                  <a:srgbClr val="FFFF00"/>
                </a:solidFill>
              </a:rPr>
              <a:t>(Inundation)</a:t>
            </a:r>
          </a:p>
        </p:txBody>
      </p:sp>
      <p:pic>
        <p:nvPicPr>
          <p:cNvPr id="9220" name="Picture 7" descr="Ike_BT_Sabine_Inundation"/>
          <p:cNvPicPr>
            <a:picLocks noChangeAspect="1" noChangeArrowheads="1"/>
          </p:cNvPicPr>
          <p:nvPr/>
        </p:nvPicPr>
        <p:blipFill>
          <a:blip r:embed="rId2" cstate="print"/>
          <a:srcRect t="16026" b="8012"/>
          <a:stretch>
            <a:fillRect/>
          </a:stretch>
        </p:blipFill>
        <p:spPr bwMode="auto">
          <a:xfrm>
            <a:off x="0" y="1633538"/>
            <a:ext cx="9144000" cy="5224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11851</TotalTime>
  <Words>1054</Words>
  <Application>Microsoft Office PowerPoint</Application>
  <PresentationFormat>On-screen Show (4:3)</PresentationFormat>
  <Paragraphs>152</Paragraphs>
  <Slides>21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Times New Roman</vt:lpstr>
      <vt:lpstr>TradeGothicBold</vt:lpstr>
      <vt:lpstr>Arial Unicode MS</vt:lpstr>
      <vt:lpstr>Weather</vt:lpstr>
      <vt:lpstr>TradeGothicCondEighteen</vt:lpstr>
      <vt:lpstr>Verdana</vt:lpstr>
      <vt:lpstr>TradeGothicBoldCondTwenty</vt:lpstr>
      <vt:lpstr>Default Design</vt:lpstr>
      <vt:lpstr>An Update on NHC’s          Storm Surge Program and Future Direction</vt:lpstr>
      <vt:lpstr>The Storm Surge Gordian Knot</vt:lpstr>
      <vt:lpstr>Ongoing Challenges</vt:lpstr>
      <vt:lpstr>Storm Surge Does Not Fit Into a Single Box</vt:lpstr>
      <vt:lpstr>Roadmap Goals</vt:lpstr>
      <vt:lpstr>Total Water Level</vt:lpstr>
      <vt:lpstr>Ongoing Efforts</vt:lpstr>
      <vt:lpstr>Slide 8</vt:lpstr>
      <vt:lpstr>Slide 9</vt:lpstr>
      <vt:lpstr>Slide 10</vt:lpstr>
      <vt:lpstr>Actionable Information: Storm Surge Warning</vt:lpstr>
      <vt:lpstr>Slide 12</vt:lpstr>
      <vt:lpstr>Progress on Warning</vt:lpstr>
      <vt:lpstr>NHC’s Vision</vt:lpstr>
      <vt:lpstr>NOAA Storm Surge Roadmap</vt:lpstr>
      <vt:lpstr>SLOSH Basin Update</vt:lpstr>
      <vt:lpstr>Probabilistic Surge Product</vt:lpstr>
      <vt:lpstr>Recent Accomplishments</vt:lpstr>
      <vt:lpstr>Current Efforts</vt:lpstr>
      <vt:lpstr>Experimental Outreach Tools</vt:lpstr>
      <vt:lpstr>Slide 21</vt:lpstr>
    </vt:vector>
  </TitlesOfParts>
  <Manager>Tim McClung</Manager>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jrhome</cp:lastModifiedBy>
  <cp:revision>274</cp:revision>
  <dcterms:created xsi:type="dcterms:W3CDTF">2007-02-12T21:03:51Z</dcterms:created>
  <dcterms:modified xsi:type="dcterms:W3CDTF">2010-03-03T02:55:37Z</dcterms:modified>
</cp:coreProperties>
</file>