
<file path=[Content_Types].xml><?xml version="1.0" encoding="utf-8"?>
<Types xmlns="http://schemas.openxmlformats.org/package/2006/content-types">
  <Override PartName="/ppt/tableStyles.xml" ContentType="application/vnd.openxmlformats-officedocument.presentationml.tableStyles+xml"/>
  <Override PartName="/ppt/slideLayouts/slideLayout12.xml" ContentType="application/vnd.openxmlformats-officedocument.presentationml.slideLayout+xml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Layouts/slideLayout21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s/slide10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27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Override PartName="/ppt/slides/slide4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41.xml" ContentType="application/vnd.openxmlformats-officedocument.presentationml.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3.xml" ContentType="application/vnd.openxmlformats-officedocument.presentationml.slideMaster+xml"/>
  <Default Extension="jpeg" ContentType="image/jpeg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50.xml" ContentType="application/vnd.openxmlformats-officedocument.presentationml.sl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slides/slide48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s/slide9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43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docProps/core.xml" ContentType="application/vnd.openxmlformats-package.core-properties+xml"/>
  <Override PartName="/ppt/slides/slide52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2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40.xml" ContentType="application/vnd.openxmlformats-officedocument.presentationml.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2.xml" ContentType="application/vnd.openxmlformats-officedocument.presentationml.slideLayout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5.xml" ContentType="application/vnd.openxmlformats-officedocument.presentationml.notesSlide+xml"/>
  <Override PartName="/ppt/slides/slide11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47.xml" ContentType="application/vnd.openxmlformats-officedocument.presentationml.slide+xml"/>
  <Override PartName="/ppt/slideLayouts/slideLayout1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34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2.xml" ContentType="application/vnd.openxmlformats-officedocument.presentationml.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Layouts/slideLayout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3.xml" ContentType="application/vnd.openxmlformats-officedocument.presentationml.slide+xml"/>
  <Default Extension="tiff" ContentType="image/tiff"/>
  <Override PartName="/ppt/slides/slide32.xml" ContentType="application/vnd.openxmlformats-officedocument.presentationml.slide+xml"/>
  <Override PartName="/ppt/slides/slide51.xml" ContentType="application/vnd.openxmlformats-officedocument.presentationml.slide+xml"/>
  <Override PartName="/ppt/theme/theme4.xml" ContentType="application/vnd.openxmlformats-officedocument.theme+xml"/>
  <Override PartName="/ppt/notesSlides/notesSlide2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7.xml" ContentType="application/vnd.openxmlformats-officedocument.presentationml.slideLayout+xml"/>
  <Override PartName="/docProps/app.xml" ContentType="application/vnd.openxmlformats-officedocument.extended-properties+xml"/>
  <Override PartName="/ppt/notesSlides/notesSlide12.xml" ContentType="application/vnd.openxmlformats-officedocument.presentationml.notesSlide+xml"/>
  <Override PartName="/ppt/slides/slide25.xml" ContentType="application/vnd.openxmlformats-officedocument.presentationml.slide+xml"/>
  <Override PartName="/ppt/slides/slide4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73" r:id="rId2"/>
    <p:sldMasterId id="2147483660" r:id="rId3"/>
  </p:sldMasterIdLst>
  <p:notesMasterIdLst>
    <p:notesMasterId r:id="rId56"/>
  </p:notesMasterIdLst>
  <p:sldIdLst>
    <p:sldId id="256" r:id="rId4"/>
    <p:sldId id="286" r:id="rId5"/>
    <p:sldId id="258" r:id="rId6"/>
    <p:sldId id="260" r:id="rId7"/>
    <p:sldId id="261" r:id="rId8"/>
    <p:sldId id="259" r:id="rId9"/>
    <p:sldId id="281" r:id="rId10"/>
    <p:sldId id="271" r:id="rId11"/>
    <p:sldId id="280" r:id="rId12"/>
    <p:sldId id="262" r:id="rId13"/>
    <p:sldId id="269" r:id="rId14"/>
    <p:sldId id="276" r:id="rId15"/>
    <p:sldId id="273" r:id="rId16"/>
    <p:sldId id="268" r:id="rId17"/>
    <p:sldId id="292" r:id="rId18"/>
    <p:sldId id="291" r:id="rId19"/>
    <p:sldId id="278" r:id="rId20"/>
    <p:sldId id="267" r:id="rId21"/>
    <p:sldId id="274" r:id="rId22"/>
    <p:sldId id="275" r:id="rId23"/>
    <p:sldId id="296" r:id="rId24"/>
    <p:sldId id="295" r:id="rId25"/>
    <p:sldId id="294" r:id="rId26"/>
    <p:sldId id="263" r:id="rId27"/>
    <p:sldId id="270" r:id="rId28"/>
    <p:sldId id="277" r:id="rId29"/>
    <p:sldId id="306" r:id="rId30"/>
    <p:sldId id="313" r:id="rId31"/>
    <p:sldId id="308" r:id="rId32"/>
    <p:sldId id="312" r:id="rId33"/>
    <p:sldId id="309" r:id="rId34"/>
    <p:sldId id="311" r:id="rId35"/>
    <p:sldId id="282" r:id="rId36"/>
    <p:sldId id="298" r:id="rId37"/>
    <p:sldId id="314" r:id="rId38"/>
    <p:sldId id="283" r:id="rId39"/>
    <p:sldId id="287" r:id="rId40"/>
    <p:sldId id="288" r:id="rId41"/>
    <p:sldId id="289" r:id="rId42"/>
    <p:sldId id="285" r:id="rId43"/>
    <p:sldId id="302" r:id="rId44"/>
    <p:sldId id="303" r:id="rId45"/>
    <p:sldId id="304" r:id="rId46"/>
    <p:sldId id="305" r:id="rId47"/>
    <p:sldId id="307" r:id="rId48"/>
    <p:sldId id="315" r:id="rId49"/>
    <p:sldId id="297" r:id="rId50"/>
    <p:sldId id="290" r:id="rId51"/>
    <p:sldId id="300" r:id="rId52"/>
    <p:sldId id="301" r:id="rId53"/>
    <p:sldId id="299" r:id="rId54"/>
    <p:sldId id="310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150" autoAdjust="0"/>
    <p:restoredTop sz="94660"/>
  </p:normalViewPr>
  <p:slideViewPr>
    <p:cSldViewPr snapToGrid="0" snapToObjects="1">
      <p:cViewPr>
        <p:scale>
          <a:sx n="115" d="100"/>
          <a:sy n="115" d="100"/>
        </p:scale>
        <p:origin x="-2296" y="-9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C6B03-D2A1-9C49-AC56-A3BB7DC126A4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FDFBD-440D-4F4B-B1BB-84BAE2A13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B43D69-8BD7-E04C-8CE3-26134C629D27}" type="slidenum">
              <a:rPr lang="en-GB"/>
              <a:pPr/>
              <a:t>2</a:t>
            </a:fld>
            <a:endParaRPr lang="en-GB"/>
          </a:p>
        </p:txBody>
      </p:sp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143259" y="685605"/>
            <a:ext cx="4573035" cy="342958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9739" tIns="44870" rIns="89739" bIns="4487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919" y="4344766"/>
            <a:ext cx="5029717" cy="411675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59FCB2-4F59-9040-8389-85EF07D67B3D}" type="slidenum">
              <a:rPr lang="en-GB"/>
              <a:pPr/>
              <a:t>43</a:t>
            </a:fld>
            <a:endParaRPr lang="en-GB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3881439" y="8686512"/>
            <a:ext cx="2966757" cy="456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r">
              <a:lnSpc>
                <a:spcPct val="93000"/>
              </a:lnSpc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fld id="{494F66F8-528A-D24F-A7E3-185A7B2DF99C}" type="slidenum">
              <a:rPr lang="en-GB" sz="130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pPr algn="r">
                <a:lnSpc>
                  <a:spcPct val="93000"/>
                </a:lnSpc>
                <a:tabLst>
                  <a:tab pos="0" algn="l"/>
                  <a:tab pos="410291" algn="l"/>
                  <a:tab pos="820583" algn="l"/>
                  <a:tab pos="1230874" algn="l"/>
                  <a:tab pos="1641165" algn="l"/>
                  <a:tab pos="2051456" algn="l"/>
                  <a:tab pos="2461748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5" algn="l"/>
                  <a:tab pos="5333787" algn="l"/>
                  <a:tab pos="5744078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</a:pPr>
              <a:t>43</a:t>
            </a:fld>
            <a:endParaRPr lang="en-GB" sz="1300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884240" y="8685068"/>
            <a:ext cx="2972360" cy="457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766" tIns="41998" rIns="80766" bIns="41998" anchor="b">
            <a:prstTxWarp prst="textNoShape">
              <a:avLst/>
            </a:prstTxWarp>
          </a:bodyPr>
          <a:lstStyle/>
          <a:p>
            <a:pPr algn="r">
              <a:lnSpc>
                <a:spcPct val="85000"/>
              </a:lnSpc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fld id="{EC22F214-EEA9-8946-B6AE-73ADEE2B7A95}" type="slidenum">
              <a:rPr lang="en-GB" sz="1100">
                <a:solidFill>
                  <a:srgbClr val="000000"/>
                </a:solidFill>
                <a:ea typeface="msgothic" charset="0"/>
                <a:cs typeface="msgothic" charset="0"/>
              </a:rPr>
              <a:pPr algn="r">
                <a:lnSpc>
                  <a:spcPct val="85000"/>
                </a:lnSpc>
                <a:tabLst>
                  <a:tab pos="0" algn="l"/>
                  <a:tab pos="410291" algn="l"/>
                  <a:tab pos="820583" algn="l"/>
                  <a:tab pos="1230874" algn="l"/>
                  <a:tab pos="1641165" algn="l"/>
                  <a:tab pos="2051456" algn="l"/>
                  <a:tab pos="2461748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5" algn="l"/>
                  <a:tab pos="5333787" algn="l"/>
                  <a:tab pos="5744078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</a:pPr>
              <a:t>43</a:t>
            </a:fld>
            <a:endParaRPr lang="en-GB" sz="1100" dirty="0">
              <a:solidFill>
                <a:srgbClr val="000000"/>
              </a:solidFill>
              <a:ea typeface="msgothic" charset="0"/>
              <a:cs typeface="msgothic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6875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-112" charset="0"/>
              <a:buNone/>
            </a:pPr>
            <a:fld id="{C07426A9-F4F5-CF4A-90BB-14713EFBF353}" type="slidenum">
              <a:rPr lang="en-GB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>
                <a:buFont typeface="Arial" pitchFamily="-112" charset="0"/>
                <a:buNone/>
              </a:pPr>
              <a:t>44</a:t>
            </a:fld>
            <a:endParaRPr lang="en-GB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12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-112" charset="0"/>
              <a:buNone/>
            </a:pPr>
            <a:fld id="{FB0139A3-B9AB-044F-85CB-59FECF06931C}" type="slidenum">
              <a:rPr lang="en-GB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>
                <a:buFont typeface="Arial" pitchFamily="-112" charset="0"/>
                <a:buNone/>
              </a:pPr>
              <a:t>45</a:t>
            </a:fld>
            <a:endParaRPr lang="en-GB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1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-112" charset="0"/>
              <a:buNone/>
            </a:pPr>
            <a:fld id="{FB0139A3-B9AB-044F-85CB-59FECF06931C}" type="slidenum">
              <a:rPr lang="en-GB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>
                <a:buFont typeface="Arial" pitchFamily="-112" charset="0"/>
                <a:buNone/>
              </a:pPr>
              <a:t>4</a:t>
            </a:fld>
            <a:endParaRPr lang="en-GB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1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-112" charset="0"/>
              <a:buNone/>
            </a:pPr>
            <a:fld id="{F89BDBF5-ED88-3A4E-848A-6F6DD0DCD018}" type="slidenum">
              <a:rPr lang="en-GB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>
                <a:buFont typeface="Arial" pitchFamily="-112" charset="0"/>
                <a:buNone/>
              </a:pPr>
              <a:t>5</a:t>
            </a:fld>
            <a:endParaRPr lang="en-GB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1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Rain Indicator (RI) – this is a product that has been developed at JPL as part of our AMSR rain retrieval algorithm.  It uses observed brightness temperatures to compute emission and scattering indices and combines them into a single measure, the RI, which serves three purposes: to discriminate rainy vs. non-rainy conditions; to give a first order estimation of rain intensity; to provide a measure of the spatial variability of the rain to help classify the rain type (e.g. convective vs.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stratiform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with the goal to help select the most appropriate database for use during rain retrieval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Hristova-Veleva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2009 - submitted to JAMC).  The RI is computed from brightness temperatures observed by TMI, AMSR-E and SSM/I.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FDFBD-440D-4F4B-B1BB-84BAE2A13A1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853B1A-4615-D543-A3DB-0B6163AFE820}" type="slidenum">
              <a:rPr lang="en-GB"/>
              <a:pPr/>
              <a:t>37</a:t>
            </a:fld>
            <a:endParaRPr lang="en-GB" dirty="0"/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881800" y="8686409"/>
            <a:ext cx="2966881" cy="4560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r" defTabSz="409747" hangingPunct="0">
              <a:lnSpc>
                <a:spcPct val="93000"/>
              </a:lnSpc>
              <a:buSzPct val="45000"/>
              <a:tabLst>
                <a:tab pos="0" algn="l"/>
                <a:tab pos="409747" algn="l"/>
                <a:tab pos="821052" algn="l"/>
                <a:tab pos="1230798" algn="l"/>
                <a:tab pos="1640546" algn="l"/>
                <a:tab pos="2051850" algn="l"/>
                <a:tab pos="2461597" algn="l"/>
                <a:tab pos="2871344" algn="l"/>
                <a:tab pos="3282649" algn="l"/>
                <a:tab pos="3692395" algn="l"/>
                <a:tab pos="4102142" algn="l"/>
                <a:tab pos="4513447" algn="l"/>
                <a:tab pos="4923193" algn="l"/>
                <a:tab pos="5332940" algn="l"/>
                <a:tab pos="5742687" algn="l"/>
                <a:tab pos="6153991" algn="l"/>
                <a:tab pos="6563739" algn="l"/>
                <a:tab pos="6973485" algn="l"/>
                <a:tab pos="7384790" algn="l"/>
                <a:tab pos="7794537" algn="l"/>
                <a:tab pos="8204283" algn="l"/>
              </a:tabLst>
            </a:pPr>
            <a:fld id="{50B50205-2DBC-9F4B-B4A3-02F7A858A256}" type="slidenum">
              <a:rPr lang="en-GB" sz="13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pPr algn="r" defTabSz="409747" hangingPunct="0">
                <a:lnSpc>
                  <a:spcPct val="93000"/>
                </a:lnSpc>
                <a:buSzPct val="45000"/>
                <a:tabLst>
                  <a:tab pos="0" algn="l"/>
                  <a:tab pos="409747" algn="l"/>
                  <a:tab pos="821052" algn="l"/>
                  <a:tab pos="1230798" algn="l"/>
                  <a:tab pos="1640546" algn="l"/>
                  <a:tab pos="2051850" algn="l"/>
                  <a:tab pos="2461597" algn="l"/>
                  <a:tab pos="2871344" algn="l"/>
                  <a:tab pos="3282649" algn="l"/>
                  <a:tab pos="3692395" algn="l"/>
                  <a:tab pos="4102142" algn="l"/>
                  <a:tab pos="4513447" algn="l"/>
                  <a:tab pos="4923193" algn="l"/>
                  <a:tab pos="5332940" algn="l"/>
                  <a:tab pos="5742687" algn="l"/>
                  <a:tab pos="6153991" algn="l"/>
                  <a:tab pos="6563739" algn="l"/>
                  <a:tab pos="6973485" algn="l"/>
                  <a:tab pos="7384790" algn="l"/>
                  <a:tab pos="7794537" algn="l"/>
                  <a:tab pos="8204283" algn="l"/>
                </a:tabLst>
              </a:pPr>
              <a:t>37</a:t>
            </a:fld>
            <a:endParaRPr lang="en-GB" sz="1300" dirty="0">
              <a:solidFill>
                <a:srgbClr val="00000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210053" y="693414"/>
            <a:ext cx="4436341" cy="342802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9739" tIns="44870" rIns="89739" bIns="4487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2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577" y="4343206"/>
            <a:ext cx="5477080" cy="411362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49" tIns="41024" rIns="82049" bIns="41024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996C4B-DDB7-F04F-A15D-D5F32E0582F4}" type="slidenum">
              <a:rPr lang="en-GB"/>
              <a:pPr/>
              <a:t>38</a:t>
            </a:fld>
            <a:endParaRPr lang="en-GB" dirty="0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881800" y="8686409"/>
            <a:ext cx="2966881" cy="4560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r" defTabSz="409747" hangingPunct="0">
              <a:lnSpc>
                <a:spcPct val="93000"/>
              </a:lnSpc>
              <a:buSzPct val="45000"/>
              <a:tabLst>
                <a:tab pos="0" algn="l"/>
                <a:tab pos="409747" algn="l"/>
                <a:tab pos="821052" algn="l"/>
                <a:tab pos="1230798" algn="l"/>
                <a:tab pos="1640546" algn="l"/>
                <a:tab pos="2051850" algn="l"/>
                <a:tab pos="2461597" algn="l"/>
                <a:tab pos="2871344" algn="l"/>
                <a:tab pos="3282649" algn="l"/>
                <a:tab pos="3692395" algn="l"/>
                <a:tab pos="4102142" algn="l"/>
                <a:tab pos="4513447" algn="l"/>
                <a:tab pos="4923193" algn="l"/>
                <a:tab pos="5332940" algn="l"/>
                <a:tab pos="5742687" algn="l"/>
                <a:tab pos="6153991" algn="l"/>
                <a:tab pos="6563739" algn="l"/>
                <a:tab pos="6973485" algn="l"/>
                <a:tab pos="7384790" algn="l"/>
                <a:tab pos="7794537" algn="l"/>
                <a:tab pos="8204283" algn="l"/>
              </a:tabLst>
            </a:pPr>
            <a:fld id="{84CD85AE-C8C4-CD4F-A5A9-DEB820F937A3}" type="slidenum">
              <a:rPr lang="en-GB" sz="13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pPr algn="r" defTabSz="409747" hangingPunct="0">
                <a:lnSpc>
                  <a:spcPct val="93000"/>
                </a:lnSpc>
                <a:buSzPct val="45000"/>
                <a:tabLst>
                  <a:tab pos="0" algn="l"/>
                  <a:tab pos="409747" algn="l"/>
                  <a:tab pos="821052" algn="l"/>
                  <a:tab pos="1230798" algn="l"/>
                  <a:tab pos="1640546" algn="l"/>
                  <a:tab pos="2051850" algn="l"/>
                  <a:tab pos="2461597" algn="l"/>
                  <a:tab pos="2871344" algn="l"/>
                  <a:tab pos="3282649" algn="l"/>
                  <a:tab pos="3692395" algn="l"/>
                  <a:tab pos="4102142" algn="l"/>
                  <a:tab pos="4513447" algn="l"/>
                  <a:tab pos="4923193" algn="l"/>
                  <a:tab pos="5332940" algn="l"/>
                  <a:tab pos="5742687" algn="l"/>
                  <a:tab pos="6153991" algn="l"/>
                  <a:tab pos="6563739" algn="l"/>
                  <a:tab pos="6973485" algn="l"/>
                  <a:tab pos="7384790" algn="l"/>
                  <a:tab pos="7794537" algn="l"/>
                  <a:tab pos="8204283" algn="l"/>
                </a:tabLst>
              </a:pPr>
              <a:t>38</a:t>
            </a:fld>
            <a:endParaRPr lang="en-GB" sz="1300" dirty="0">
              <a:solidFill>
                <a:srgbClr val="00000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210053" y="693414"/>
            <a:ext cx="4436341" cy="342802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9739" tIns="44870" rIns="89739" bIns="4487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580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577" y="4343206"/>
            <a:ext cx="5477080" cy="411362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49" tIns="41024" rIns="82049" bIns="41024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525CD-9193-5A46-87BE-E59D090F0107}" type="slidenum">
              <a:rPr lang="en-GB"/>
              <a:pPr/>
              <a:t>39</a:t>
            </a:fld>
            <a:endParaRPr lang="en-GB" dirty="0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881800" y="8686409"/>
            <a:ext cx="2966881" cy="4560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r" defTabSz="408189" hangingPunct="0">
              <a:lnSpc>
                <a:spcPct val="93000"/>
              </a:lnSpc>
              <a:buSzPct val="45000"/>
              <a:tabLst>
                <a:tab pos="0" algn="l"/>
                <a:tab pos="408189" algn="l"/>
                <a:tab pos="821052" algn="l"/>
                <a:tab pos="1230798" algn="l"/>
                <a:tab pos="1640546" algn="l"/>
                <a:tab pos="2051850" algn="l"/>
                <a:tab pos="2461597" algn="l"/>
                <a:tab pos="2871344" algn="l"/>
                <a:tab pos="3282649" algn="l"/>
                <a:tab pos="3692395" algn="l"/>
                <a:tab pos="4102142" algn="l"/>
                <a:tab pos="4513447" algn="l"/>
                <a:tab pos="4921636" algn="l"/>
                <a:tab pos="5332940" algn="l"/>
                <a:tab pos="5742687" algn="l"/>
                <a:tab pos="6153991" algn="l"/>
                <a:tab pos="6562180" algn="l"/>
                <a:tab pos="6973485" algn="l"/>
                <a:tab pos="7383232" algn="l"/>
                <a:tab pos="7794537" algn="l"/>
                <a:tab pos="8202726" algn="l"/>
              </a:tabLst>
            </a:pPr>
            <a:fld id="{1DDCFED2-D97C-844E-80A0-B006C4CD8989}" type="slidenum">
              <a:rPr lang="en-GB" sz="13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pPr algn="r" defTabSz="408189" hangingPunct="0">
                <a:lnSpc>
                  <a:spcPct val="93000"/>
                </a:lnSpc>
                <a:buSzPct val="45000"/>
                <a:tabLst>
                  <a:tab pos="0" algn="l"/>
                  <a:tab pos="408189" algn="l"/>
                  <a:tab pos="821052" algn="l"/>
                  <a:tab pos="1230798" algn="l"/>
                  <a:tab pos="1640546" algn="l"/>
                  <a:tab pos="2051850" algn="l"/>
                  <a:tab pos="2461597" algn="l"/>
                  <a:tab pos="2871344" algn="l"/>
                  <a:tab pos="3282649" algn="l"/>
                  <a:tab pos="3692395" algn="l"/>
                  <a:tab pos="4102142" algn="l"/>
                  <a:tab pos="4513447" algn="l"/>
                  <a:tab pos="4921636" algn="l"/>
                  <a:tab pos="5332940" algn="l"/>
                  <a:tab pos="5742687" algn="l"/>
                  <a:tab pos="6153991" algn="l"/>
                  <a:tab pos="6562180" algn="l"/>
                  <a:tab pos="6973485" algn="l"/>
                  <a:tab pos="7383232" algn="l"/>
                  <a:tab pos="7794537" algn="l"/>
                  <a:tab pos="8202726" algn="l"/>
                </a:tabLst>
              </a:pPr>
              <a:t>39</a:t>
            </a:fld>
            <a:endParaRPr lang="en-GB" sz="1300" dirty="0">
              <a:solidFill>
                <a:srgbClr val="00000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210053" y="693414"/>
            <a:ext cx="4436341" cy="342802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9739" tIns="44870" rIns="89739" bIns="44870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652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577" y="4343206"/>
            <a:ext cx="5477080" cy="411362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39" tIns="41020" rIns="82039" bIns="41020" anchor="ctr">
            <a:prstTxWarp prst="textNoShape">
              <a:avLst/>
            </a:prstTxWarp>
          </a:bodyPr>
          <a:lstStyle/>
          <a:p>
            <a:r>
              <a:rPr lang="en-US" dirty="0"/>
              <a:t>A very important component  of the TC-IDEAS is the set of analysis tools that will allow for comprehensive:</a:t>
            </a:r>
            <a:br>
              <a:rPr lang="en-US" dirty="0"/>
            </a:br>
            <a:r>
              <a:rPr lang="en-US" dirty="0"/>
              <a:t>- model-data comparison</a:t>
            </a:r>
          </a:p>
          <a:p>
            <a:r>
              <a:rPr lang="en-US" dirty="0"/>
              <a:t>-comparison between retrievals from   different observing  platforms and instruments</a:t>
            </a:r>
          </a:p>
          <a:p>
            <a:r>
              <a:rPr lang="en-US" dirty="0"/>
              <a:t>- development  of </a:t>
            </a:r>
            <a:r>
              <a:rPr lang="en-US" dirty="0" err="1"/>
              <a:t>mulltiparameter</a:t>
            </a:r>
            <a:r>
              <a:rPr lang="en-US"/>
              <a:t>  covariances   that are essential  for designing  effective data assimilation strategies.   </a:t>
            </a:r>
          </a:p>
          <a:p>
            <a:endParaRPr lang="en-US"/>
          </a:p>
          <a:p>
            <a:r>
              <a:rPr lang="en-US"/>
              <a:t>The current system supports the computation of   single-parameter   statistics.  During the four-year project which is just  starting , we will expand the analysis system to  include multiparameter  statistics, including covariances, and the ability to query the data.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59FCB2-4F59-9040-8389-85EF07D67B3D}" type="slidenum">
              <a:rPr lang="en-GB"/>
              <a:pPr/>
              <a:t>41</a:t>
            </a:fld>
            <a:endParaRPr lang="en-GB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3881439" y="8686512"/>
            <a:ext cx="2966757" cy="456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r">
              <a:lnSpc>
                <a:spcPct val="93000"/>
              </a:lnSpc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fld id="{494F66F8-528A-D24F-A7E3-185A7B2DF99C}" type="slidenum">
              <a:rPr lang="en-GB" sz="130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pPr algn="r">
                <a:lnSpc>
                  <a:spcPct val="93000"/>
                </a:lnSpc>
                <a:tabLst>
                  <a:tab pos="0" algn="l"/>
                  <a:tab pos="410291" algn="l"/>
                  <a:tab pos="820583" algn="l"/>
                  <a:tab pos="1230874" algn="l"/>
                  <a:tab pos="1641165" algn="l"/>
                  <a:tab pos="2051456" algn="l"/>
                  <a:tab pos="2461748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5" algn="l"/>
                  <a:tab pos="5333787" algn="l"/>
                  <a:tab pos="5744078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</a:pPr>
              <a:t>41</a:t>
            </a:fld>
            <a:endParaRPr lang="en-GB" sz="1300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884240" y="8685068"/>
            <a:ext cx="2972360" cy="457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766" tIns="41998" rIns="80766" bIns="41998" anchor="b">
            <a:prstTxWarp prst="textNoShape">
              <a:avLst/>
            </a:prstTxWarp>
          </a:bodyPr>
          <a:lstStyle/>
          <a:p>
            <a:pPr algn="r">
              <a:lnSpc>
                <a:spcPct val="85000"/>
              </a:lnSpc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fld id="{EC22F214-EEA9-8946-B6AE-73ADEE2B7A95}" type="slidenum">
              <a:rPr lang="en-GB" sz="1100">
                <a:solidFill>
                  <a:srgbClr val="000000"/>
                </a:solidFill>
                <a:ea typeface="msgothic" charset="0"/>
                <a:cs typeface="msgothic" charset="0"/>
              </a:rPr>
              <a:pPr algn="r">
                <a:lnSpc>
                  <a:spcPct val="85000"/>
                </a:lnSpc>
                <a:tabLst>
                  <a:tab pos="0" algn="l"/>
                  <a:tab pos="410291" algn="l"/>
                  <a:tab pos="820583" algn="l"/>
                  <a:tab pos="1230874" algn="l"/>
                  <a:tab pos="1641165" algn="l"/>
                  <a:tab pos="2051456" algn="l"/>
                  <a:tab pos="2461748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5" algn="l"/>
                  <a:tab pos="5333787" algn="l"/>
                  <a:tab pos="5744078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</a:pPr>
              <a:t>41</a:t>
            </a:fld>
            <a:endParaRPr lang="en-GB" sz="1100" dirty="0">
              <a:solidFill>
                <a:srgbClr val="000000"/>
              </a:solidFill>
              <a:ea typeface="msgothic" charset="0"/>
              <a:cs typeface="msgothic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6875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59FCB2-4F59-9040-8389-85EF07D67B3D}" type="slidenum">
              <a:rPr lang="en-GB"/>
              <a:pPr/>
              <a:t>42</a:t>
            </a:fld>
            <a:endParaRPr lang="en-GB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3881439" y="8686512"/>
            <a:ext cx="2966757" cy="456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r">
              <a:lnSpc>
                <a:spcPct val="93000"/>
              </a:lnSpc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fld id="{494F66F8-528A-D24F-A7E3-185A7B2DF99C}" type="slidenum">
              <a:rPr lang="en-GB" sz="130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pPr algn="r">
                <a:lnSpc>
                  <a:spcPct val="93000"/>
                </a:lnSpc>
                <a:tabLst>
                  <a:tab pos="0" algn="l"/>
                  <a:tab pos="410291" algn="l"/>
                  <a:tab pos="820583" algn="l"/>
                  <a:tab pos="1230874" algn="l"/>
                  <a:tab pos="1641165" algn="l"/>
                  <a:tab pos="2051456" algn="l"/>
                  <a:tab pos="2461748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5" algn="l"/>
                  <a:tab pos="5333787" algn="l"/>
                  <a:tab pos="5744078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</a:pPr>
              <a:t>42</a:t>
            </a:fld>
            <a:endParaRPr lang="en-GB" sz="1300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884240" y="8685068"/>
            <a:ext cx="2972360" cy="457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766" tIns="41998" rIns="80766" bIns="41998" anchor="b">
            <a:prstTxWarp prst="textNoShape">
              <a:avLst/>
            </a:prstTxWarp>
          </a:bodyPr>
          <a:lstStyle/>
          <a:p>
            <a:pPr algn="r">
              <a:lnSpc>
                <a:spcPct val="85000"/>
              </a:lnSpc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fld id="{EC22F214-EEA9-8946-B6AE-73ADEE2B7A95}" type="slidenum">
              <a:rPr lang="en-GB" sz="1100">
                <a:solidFill>
                  <a:srgbClr val="000000"/>
                </a:solidFill>
                <a:ea typeface="msgothic" charset="0"/>
                <a:cs typeface="msgothic" charset="0"/>
              </a:rPr>
              <a:pPr algn="r">
                <a:lnSpc>
                  <a:spcPct val="85000"/>
                </a:lnSpc>
                <a:tabLst>
                  <a:tab pos="0" algn="l"/>
                  <a:tab pos="410291" algn="l"/>
                  <a:tab pos="820583" algn="l"/>
                  <a:tab pos="1230874" algn="l"/>
                  <a:tab pos="1641165" algn="l"/>
                  <a:tab pos="2051456" algn="l"/>
                  <a:tab pos="2461748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5" algn="l"/>
                  <a:tab pos="5333787" algn="l"/>
                  <a:tab pos="5744078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</a:pPr>
              <a:t>42</a:t>
            </a:fld>
            <a:endParaRPr lang="en-GB" sz="1100" dirty="0">
              <a:solidFill>
                <a:srgbClr val="000000"/>
              </a:solidFill>
              <a:ea typeface="msgothic" charset="0"/>
              <a:cs typeface="msgothic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6875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5A8EF3-017E-7940-9E55-489378FEB5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DDB3075-0740-C44F-9E65-D51B04143CA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39A07FD-CD72-B842-94EA-5BC5F9FBD9E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37322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9013" y="1371600"/>
            <a:ext cx="37338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1CEB00-5B69-AF43-B5BC-6AB6EB28589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271E0B-3103-9C44-92EF-36EB090734F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8A852D-BAD0-2C48-BF18-3A07AF01DEB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B4A5F3-A8BB-B34C-B34D-C3F0A81E202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4A3793-0238-4C4A-AF4B-88706D327FF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38B621-B724-E649-A355-4CA8A31A39D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5686B6-E5AD-FB4F-B0FC-34A25E8E32E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20650"/>
            <a:ext cx="1941513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20650"/>
            <a:ext cx="56769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67DE0A-C643-B842-B89F-AF981780823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0650"/>
            <a:ext cx="7237413" cy="519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172200" y="6629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8610600" y="6629400"/>
            <a:ext cx="531813" cy="455613"/>
          </a:xfrm>
        </p:spPr>
        <p:txBody>
          <a:bodyPr/>
          <a:lstStyle>
            <a:lvl1pPr>
              <a:defRPr smtClean="0"/>
            </a:lvl1pPr>
          </a:lstStyle>
          <a:p>
            <a:fld id="{55AFCC33-A92B-AA4C-8352-2349E2A0DAA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5A8EF3-017E-7940-9E55-489378FEB5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DDB3075-0740-C44F-9E65-D51B04143CA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39A07FD-CD72-B842-94EA-5BC5F9FBD9E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37322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9013" y="1371600"/>
            <a:ext cx="37338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1CEB00-5B69-AF43-B5BC-6AB6EB28589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271E0B-3103-9C44-92EF-36EB090734F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8A852D-BAD0-2C48-BF18-3A07AF01DEB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B4A5F3-A8BB-B34C-B34D-C3F0A81E202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4A3793-0238-4C4A-AF4B-88706D327FF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38B621-B724-E649-A355-4CA8A31A39D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5686B6-E5AD-FB4F-B0FC-34A25E8E32E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20650"/>
            <a:ext cx="1941513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20650"/>
            <a:ext cx="56769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67DE0A-C643-B842-B89F-AF981780823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0650"/>
            <a:ext cx="7237413" cy="519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172200" y="6629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8610600" y="6629400"/>
            <a:ext cx="531813" cy="455613"/>
          </a:xfrm>
        </p:spPr>
        <p:txBody>
          <a:bodyPr/>
          <a:lstStyle>
            <a:lvl1pPr>
              <a:defRPr smtClean="0"/>
            </a:lvl1pPr>
          </a:lstStyle>
          <a:p>
            <a:fld id="{55AFCC33-A92B-AA4C-8352-2349E2A0DAA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1758" y="0"/>
            <a:ext cx="7685042" cy="773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30FAB-791A-294C-9949-56A53D6D0E67}" type="datetimeFigureOut">
              <a:rPr lang="en-US" smtClean="0"/>
              <a:pPr/>
              <a:t>3/3/10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3C097-C8DF-2046-988D-D5E32F5556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0416" y="6413863"/>
            <a:ext cx="699491" cy="43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101" descr="grip_patch.jp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143829" y="6126163"/>
            <a:ext cx="1001759" cy="6912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120650"/>
            <a:ext cx="723741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76184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629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Arial" pitchFamily="-112" charset="0"/>
                <a:cs typeface="Arial" pitchFamily="-112" charset="0"/>
              </a:defRPr>
            </a:lvl1pPr>
          </a:lstStyle>
          <a:p>
            <a:endParaRPr lang="en-GB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0" y="6629400"/>
            <a:ext cx="47244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629400"/>
            <a:ext cx="5318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Arial" pitchFamily="-112" charset="0"/>
                <a:cs typeface="Arial" pitchFamily="-112" charset="0"/>
              </a:defRPr>
            </a:lvl1pPr>
          </a:lstStyle>
          <a:p>
            <a:fld id="{B2014486-681F-EA4B-AB65-212A84293253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2pPr>
      <a:lvl3pPr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3pPr>
      <a:lvl4pPr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4pPr>
      <a:lvl5pPr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5pPr>
      <a:lvl6pPr marL="457200"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6pPr>
      <a:lvl7pPr marL="914400"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7pPr>
      <a:lvl8pPr marL="1371600"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8pPr>
      <a:lvl9pPr marL="1828800"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9pPr>
    </p:titleStyle>
    <p:bodyStyle>
      <a:lvl1pPr marL="341313" indent="-341313" algn="l" defTabSz="457200" rtl="0" fontAlgn="base">
        <a:lnSpc>
          <a:spcPct val="9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fontAlgn="base">
        <a:lnSpc>
          <a:spcPct val="9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–"/>
        <a:defRPr sz="2000" b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9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•"/>
        <a:defRPr sz="2000" b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–"/>
        <a:defRPr b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»"/>
        <a:defRPr b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»"/>
        <a:defRPr b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»"/>
        <a:defRPr b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»"/>
        <a:defRPr b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»"/>
        <a:defRPr b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120650"/>
            <a:ext cx="723741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76184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629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Arial" pitchFamily="-112" charset="0"/>
                <a:cs typeface="Arial" pitchFamily="-112" charset="0"/>
              </a:defRPr>
            </a:lvl1pPr>
          </a:lstStyle>
          <a:p>
            <a:endParaRPr lang="en-GB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0" y="6629400"/>
            <a:ext cx="47244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629400"/>
            <a:ext cx="5318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Arial" pitchFamily="-112" charset="0"/>
                <a:cs typeface="Arial" pitchFamily="-112" charset="0"/>
              </a:defRPr>
            </a:lvl1pPr>
          </a:lstStyle>
          <a:p>
            <a:fld id="{B2014486-681F-EA4B-AB65-212A84293253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2pPr>
      <a:lvl3pPr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3pPr>
      <a:lvl4pPr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4pPr>
      <a:lvl5pPr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5pPr>
      <a:lvl6pPr marL="457200"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6pPr>
      <a:lvl7pPr marL="914400"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7pPr>
      <a:lvl8pPr marL="1371600"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8pPr>
      <a:lvl9pPr marL="1828800" algn="l" defTabSz="457200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defRPr sz="2800" b="1">
          <a:solidFill>
            <a:srgbClr val="000000"/>
          </a:solidFill>
          <a:latin typeface="Arial" pitchFamily="-112" charset="0"/>
          <a:ea typeface="MS Gothic" pitchFamily="49" charset="-128"/>
          <a:cs typeface="MS Gothic" pitchFamily="49" charset="-128"/>
        </a:defRPr>
      </a:lvl9pPr>
    </p:titleStyle>
    <p:bodyStyle>
      <a:lvl1pPr marL="341313" indent="-341313" algn="l" defTabSz="457200" rtl="0" fontAlgn="base">
        <a:lnSpc>
          <a:spcPct val="9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fontAlgn="base">
        <a:lnSpc>
          <a:spcPct val="9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–"/>
        <a:defRPr sz="2000" b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9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•"/>
        <a:defRPr sz="2000" b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–"/>
        <a:defRPr b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»"/>
        <a:defRPr b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»"/>
        <a:defRPr b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»"/>
        <a:defRPr b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»"/>
        <a:defRPr b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6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pitchFamily="-112" charset="0"/>
        <a:buChar char="»"/>
        <a:defRPr b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://tropicalcyclone.jpl.nasa.gov/grip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://tropicalcyclone.jpl.nasa.gov/grip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tropicalcyclone.jpl.nasa.gov/grip" TargetMode="External"/><Relationship Id="rId4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://tropicalcyclone.jpl.nasa.gov/grip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://tropicalcyclone.jpl.nasa.gov/grip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hristova/Documents/papers_ours/HSRP_2010_STmeeting/Figures/IR-Track-FRED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36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37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hristova/Documents/papers_ours/HSRP_2010_STmeeting/Figures/RI-Track-FRED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Relationship Id="rId3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ropicalcyclone.jpl.nasa.gov/grip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609" y="1766006"/>
            <a:ext cx="8470348" cy="147002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Satellite and Model Database in </a:t>
            </a:r>
            <a:br>
              <a:rPr lang="en-US" sz="4000" dirty="0" smtClean="0"/>
            </a:br>
            <a:r>
              <a:rPr lang="en-US" sz="4000" dirty="0" smtClean="0"/>
              <a:t>Support of the NASA GRIP Field Campaign and for Improved </a:t>
            </a:r>
            <a:br>
              <a:rPr lang="en-US" sz="4000" dirty="0" smtClean="0"/>
            </a:br>
            <a:r>
              <a:rPr lang="en-US" sz="4000" dirty="0" smtClean="0"/>
              <a:t>Operational Hurricane Forecasting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174" y="3765816"/>
            <a:ext cx="8326783" cy="238539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S.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Hristova-Veleva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P. P. Li</a:t>
            </a:r>
            <a:r>
              <a:rPr lang="en-US" sz="2400" b="1" baseline="400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F. J. Turk, 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B.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Knosp</a:t>
            </a:r>
            <a:r>
              <a:rPr lang="en-US" sz="2400" b="1" baseline="300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Q. Vu, W.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Poulsen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S. Licata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  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B.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Lambrigtsen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Y. Chao, Z. Haddad, D. Vane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H. Su, S.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Tanelli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en-US" b="1" baseline="30000" dirty="0" smtClean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13011" y="135599"/>
            <a:ext cx="583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Interdepartmental Hurricane Conference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1826" y="6304002"/>
            <a:ext cx="153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3,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163039"/>
            <a:ext cx="7685042" cy="773066"/>
          </a:xfrm>
        </p:spPr>
        <p:txBody>
          <a:bodyPr>
            <a:normAutofit fontScale="90000"/>
          </a:bodyPr>
          <a:lstStyle/>
          <a:p>
            <a:r>
              <a:rPr lang="en-US" dirty="0"/>
              <a:t>NRT Satellite/Model Data </a:t>
            </a:r>
            <a:r>
              <a:rPr lang="en-US" dirty="0" smtClean="0"/>
              <a:t>– DESIGN</a:t>
            </a:r>
            <a:br>
              <a:rPr lang="en-US" dirty="0" smtClean="0"/>
            </a:br>
            <a:r>
              <a:rPr lang="en-US" sz="3111" u="sng" dirty="0">
                <a:hlinkClick r:id="rId2"/>
              </a:rPr>
              <a:t>http://tropicalcyclone.jpl.nasa.gov/grip</a:t>
            </a:r>
            <a:endParaRPr lang="en-US" sz="311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5215" y="22087"/>
          <a:ext cx="9055100" cy="68445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5657"/>
                <a:gridCol w="2011367"/>
                <a:gridCol w="1811902"/>
                <a:gridCol w="1975141"/>
                <a:gridCol w="1371033"/>
              </a:tblGrid>
              <a:tr h="58811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Products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Instruments</a:t>
                      </a:r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Satellites</a:t>
                      </a:r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Source</a:t>
                      </a:r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Latency</a:t>
                      </a:r>
                      <a:endParaRPr lang="en-US" sz="18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303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1KM Sea</a:t>
                      </a:r>
                      <a:r>
                        <a:rPr lang="en-US" sz="1400" baseline="0" dirty="0" smtClean="0"/>
                        <a:t> Surface Temperature (SST)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GHRSST</a:t>
                      </a:r>
                      <a:r>
                        <a:rPr lang="en-US" sz="1400" baseline="0" dirty="0" smtClean="0"/>
                        <a:t> L2P from PODAAC and in-situ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MODIS,</a:t>
                      </a:r>
                      <a:r>
                        <a:rPr lang="en-US" sz="1400" baseline="0" dirty="0" smtClean="0"/>
                        <a:t> AVHRR, GOES11+12, TMI, AMSR-E, SEVIRI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JPL derived product</a:t>
                      </a:r>
                      <a:endParaRPr lang="en-US" sz="1400" baseline="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</a:t>
                      </a:r>
                      <a:r>
                        <a:rPr lang="en-US" sz="1400" baseline="0" dirty="0" smtClean="0"/>
                        <a:t> hrs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303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Precipitable</a:t>
                      </a:r>
                      <a:r>
                        <a:rPr lang="en-US" sz="1400" baseline="0" dirty="0" smtClean="0"/>
                        <a:t> Water (TPW)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AMSU-A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NOAA-15/16/17/18/ 19</a:t>
                      </a:r>
                      <a:r>
                        <a:rPr lang="en-US" sz="1400" baseline="0" dirty="0" smtClean="0"/>
                        <a:t> and </a:t>
                      </a:r>
                      <a:r>
                        <a:rPr lang="en-US" sz="1400" baseline="0" dirty="0" err="1" smtClean="0"/>
                        <a:t>MetOp</a:t>
                      </a:r>
                      <a:r>
                        <a:rPr lang="en-US" sz="1400" baseline="0" dirty="0" smtClean="0"/>
                        <a:t>-A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NOAA-NESDIS</a:t>
                      </a:r>
                    </a:p>
                    <a:p>
                      <a:r>
                        <a:rPr lang="en-US" sz="1400" dirty="0" err="1" smtClean="0"/>
                        <a:t>Realtime</a:t>
                      </a:r>
                      <a:r>
                        <a:rPr lang="en-US" sz="1400" dirty="0" smtClean="0"/>
                        <a:t> DDS data server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hrs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303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 GHz Brightness</a:t>
                      </a:r>
                    </a:p>
                    <a:p>
                      <a:r>
                        <a:rPr lang="en-US" sz="1400" dirty="0" smtClean="0"/>
                        <a:t>temperature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SSMI, SSMIS, AMSR-E, TRMM TMI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DMSP F-15/16/17,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AQUA</a:t>
                      </a:r>
                      <a:r>
                        <a:rPr lang="en-US" sz="1400" dirty="0" smtClean="0"/>
                        <a:t>, TRMM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NOAA-NESDIS,</a:t>
                      </a:r>
                    </a:p>
                    <a:p>
                      <a:r>
                        <a:rPr lang="en-US" sz="1400" dirty="0" smtClean="0"/>
                        <a:t>LANCE</a:t>
                      </a:r>
                    </a:p>
                    <a:p>
                      <a:r>
                        <a:rPr lang="en-US" sz="1400" dirty="0" smtClean="0"/>
                        <a:t>NASA</a:t>
                      </a:r>
                      <a:r>
                        <a:rPr lang="en-US" sz="1400" baseline="0" dirty="0" smtClean="0"/>
                        <a:t> GSFC PPS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hrs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221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Rain</a:t>
                      </a:r>
                      <a:r>
                        <a:rPr lang="en-US" sz="1400" baseline="0" dirty="0" smtClean="0"/>
                        <a:t> Indicator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SSMI, SSMIS, AMSR-E, TRMM TMI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DMSP F-15/16/17,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AQUA, </a:t>
                      </a:r>
                      <a:r>
                        <a:rPr lang="en-US" sz="1400" dirty="0" smtClean="0"/>
                        <a:t>TRMM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JPL derived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hrs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1730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IR, VIS and WV hourly</a:t>
                      </a:r>
                      <a:r>
                        <a:rPr lang="en-US" sz="1400" baseline="0" dirty="0" smtClean="0"/>
                        <a:t> composite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GOES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Naval Research Lab – Monterey (NRL)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 hrs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303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Surface Wind vector plots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QuikSCAT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QuikSCAT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JPL </a:t>
                      </a:r>
                      <a:r>
                        <a:rPr lang="en-US" sz="1400" dirty="0" err="1" smtClean="0"/>
                        <a:t>PoDAAC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Stopped operation since</a:t>
                      </a:r>
                      <a:r>
                        <a:rPr lang="en-US" sz="1400" baseline="0" dirty="0" smtClean="0"/>
                        <a:t> 11/23/2009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303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AIRS CAPE</a:t>
                      </a:r>
                      <a:r>
                        <a:rPr lang="en-US" sz="1400" baseline="0" dirty="0" smtClean="0"/>
                        <a:t> (Convective Available Potential Energy)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Aqua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NASA</a:t>
                      </a:r>
                      <a:r>
                        <a:rPr lang="en-US" sz="1400" baseline="0" dirty="0" smtClean="0"/>
                        <a:t> GSFC/JPL AIRS Science Facility</a:t>
                      </a:r>
                      <a:endParaRPr lang="en-US" sz="1400" dirty="0" smtClean="0"/>
                    </a:p>
                    <a:p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221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AIRS Lifting</a:t>
                      </a:r>
                      <a:r>
                        <a:rPr lang="en-US" sz="1400" baseline="0" dirty="0" smtClean="0"/>
                        <a:t> Index (LI) and </a:t>
                      </a:r>
                      <a:r>
                        <a:rPr lang="en-US" sz="1400" baseline="0" dirty="0" err="1" smtClean="0"/>
                        <a:t>SkewT</a:t>
                      </a:r>
                      <a:r>
                        <a:rPr lang="en-US" sz="1400" baseline="0" dirty="0" smtClean="0"/>
                        <a:t> diagrams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Aqua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NASA</a:t>
                      </a:r>
                      <a:r>
                        <a:rPr lang="en-US" sz="1400" baseline="0" dirty="0" smtClean="0"/>
                        <a:t> GSFC/JPL AIRS Science Facility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303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Radar</a:t>
                      </a:r>
                      <a:r>
                        <a:rPr lang="en-US" sz="1400" baseline="0" dirty="0" smtClean="0"/>
                        <a:t> Reflectivity converted from L1B Received Echo Poser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CloudSat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CloudSat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Colorado</a:t>
                      </a:r>
                      <a:r>
                        <a:rPr lang="en-US" sz="1400" baseline="0" dirty="0" smtClean="0"/>
                        <a:t> State </a:t>
                      </a:r>
                      <a:r>
                        <a:rPr lang="en-US" sz="1400" baseline="0" dirty="0" err="1" smtClean="0"/>
                        <a:t>CloudSat</a:t>
                      </a:r>
                      <a:r>
                        <a:rPr lang="en-US" sz="1400" baseline="0" dirty="0" smtClean="0"/>
                        <a:t> Data Processing Center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42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Best Track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JPL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 hr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0965" y="1217225"/>
            <a:ext cx="7002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GOES and </a:t>
            </a:r>
            <a:r>
              <a:rPr lang="en-US" sz="2400" b="1" dirty="0" err="1" smtClean="0"/>
              <a:t>Meteosat</a:t>
            </a:r>
            <a:r>
              <a:rPr lang="en-US" sz="2400" b="1" dirty="0" smtClean="0"/>
              <a:t> IR – 4km resolution; NRL product </a:t>
            </a:r>
            <a:endParaRPr lang="en-US" sz="2400" b="1" dirty="0"/>
          </a:p>
        </p:txBody>
      </p:sp>
      <p:pic>
        <p:nvPicPr>
          <p:cNvPr id="7" name="Picture 6" descr="FRED_2009-09-08_0900_IR_BT_grid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1658"/>
            <a:ext cx="9144000" cy="515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0965" y="1217225"/>
            <a:ext cx="7944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SST – 1km resolution;  Observations-based; JPL </a:t>
            </a:r>
            <a:r>
              <a:rPr lang="en-US" sz="2400" b="1" dirty="0"/>
              <a:t>d</a:t>
            </a:r>
            <a:r>
              <a:rPr lang="en-US" sz="2400" b="1" dirty="0" smtClean="0"/>
              <a:t>aily product</a:t>
            </a:r>
            <a:endParaRPr lang="en-US" sz="2400" b="1" dirty="0"/>
          </a:p>
        </p:txBody>
      </p:sp>
      <p:pic>
        <p:nvPicPr>
          <p:cNvPr id="7" name="Picture 6" descr="FRED_2009-09-12_1100_SST_B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0375"/>
            <a:ext cx="9144000" cy="5191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Picture 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527"/>
            <a:ext cx="9144000" cy="5220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965" y="1217225"/>
            <a:ext cx="7382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Total </a:t>
            </a:r>
            <a:r>
              <a:rPr lang="en-US" sz="2400" b="1" dirty="0" err="1" smtClean="0"/>
              <a:t>Precipitable</a:t>
            </a:r>
            <a:r>
              <a:rPr lang="en-US" sz="2400" b="1" dirty="0" smtClean="0"/>
              <a:t> Water (TPW) from AMSU observations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462"/>
            <a:ext cx="9144000" cy="5212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3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267" y="947586"/>
            <a:ext cx="9030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Lifted Index (LI); </a:t>
            </a:r>
          </a:p>
          <a:p>
            <a:pPr algn="ctr"/>
            <a:r>
              <a:rPr lang="en-US" sz="2400" b="1" dirty="0" smtClean="0"/>
              <a:t>JPL product from AIRS retrievals of Temperature and humidity profiles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267" y="947586"/>
            <a:ext cx="9030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Convective Available Potential Energy (CAPE); </a:t>
            </a:r>
          </a:p>
          <a:p>
            <a:pPr algn="ctr"/>
            <a:r>
              <a:rPr lang="en-US" sz="2400" b="1" dirty="0" smtClean="0"/>
              <a:t>JPL product from AIRS retrievals of Temperature and humidity profiles</a:t>
            </a:r>
            <a:endParaRPr lang="en-US" sz="2400" b="1" dirty="0"/>
          </a:p>
        </p:txBody>
      </p:sp>
      <p:pic>
        <p:nvPicPr>
          <p:cNvPr id="7" name="Picture 6" descr="FRED_2009-09-10_0900_IR_TPW_CAPE_noMar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137"/>
            <a:ext cx="9144000" cy="5151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267" y="947586"/>
            <a:ext cx="9030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Convective Available Potential Energy (CAPE); </a:t>
            </a:r>
          </a:p>
          <a:p>
            <a:pPr algn="ctr"/>
            <a:r>
              <a:rPr lang="en-US" sz="2400" b="1" dirty="0" smtClean="0"/>
              <a:t>JPL product from AIRS retrievals of Temperature and humidity profiles</a:t>
            </a:r>
            <a:endParaRPr lang="en-US" sz="2400" b="1" dirty="0"/>
          </a:p>
        </p:txBody>
      </p:sp>
      <p:pic>
        <p:nvPicPr>
          <p:cNvPr id="7" name="Picture 6" descr="FRED_2009-09-10_0900_IR_TPW_CAP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583"/>
            <a:ext cx="9144000" cy="5145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267" y="947586"/>
            <a:ext cx="9030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Skew-T; </a:t>
            </a:r>
          </a:p>
          <a:p>
            <a:pPr algn="ctr"/>
            <a:r>
              <a:rPr lang="en-US" sz="2400" b="1" dirty="0" smtClean="0"/>
              <a:t>JPL product from AIRS retrievals of Temperature and humidity profiles</a:t>
            </a:r>
            <a:endParaRPr lang="en-US" sz="2400" b="1" dirty="0"/>
          </a:p>
        </p:txBody>
      </p:sp>
      <p:pic>
        <p:nvPicPr>
          <p:cNvPr id="5" name="Picture 4" descr="FRED_2009-09-10_0900_Skew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584"/>
            <a:ext cx="9144000" cy="5079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462"/>
            <a:ext cx="9144000" cy="5212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3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0965" y="1217225"/>
            <a:ext cx="7453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Near-surface wind retrieved from </a:t>
            </a:r>
            <a:r>
              <a:rPr lang="en-US" sz="2400" b="1" dirty="0" err="1" smtClean="0"/>
              <a:t>QuikSCAT</a:t>
            </a:r>
            <a:r>
              <a:rPr lang="en-US" sz="2400" b="1" dirty="0" smtClean="0"/>
              <a:t> observations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7698"/>
            <a:ext cx="9144001" cy="56503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err="1" smtClean="0"/>
              <a:t>Vorticity</a:t>
            </a:r>
            <a:r>
              <a:rPr lang="en-US" sz="3111" dirty="0" smtClean="0"/>
              <a:t> computed from </a:t>
            </a:r>
            <a:r>
              <a:rPr lang="en-US" sz="3111" dirty="0" err="1" smtClean="0"/>
              <a:t>QuikSCAT</a:t>
            </a:r>
            <a:r>
              <a:rPr lang="en-US" sz="3111" dirty="0" smtClean="0"/>
              <a:t> winds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295400" y="120650"/>
            <a:ext cx="75438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ts val="1250"/>
              </a:spcBef>
              <a:buFont typeface="Arial" pitchFamily="-11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700" b="1" dirty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Tropical Cyclone – Integrated Data Exchange and Analysis System (TC-IDEAS)‏</a:t>
            </a:r>
            <a:endParaRPr lang="en-GB" sz="2800" b="1" dirty="0">
              <a:solidFill>
                <a:srgbClr val="000000"/>
              </a:solidFill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90600" y="989499"/>
            <a:ext cx="81534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buFont typeface="Arial" pitchFamily="-11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>
                <a:solidFill>
                  <a:srgbClr val="FF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Joint NASA Jet Propulsion Lab and Marshall Space Flight </a:t>
            </a:r>
            <a:r>
              <a:rPr lang="en-GB" sz="1800" b="1" dirty="0" err="1">
                <a:solidFill>
                  <a:srgbClr val="FF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Center</a:t>
            </a:r>
            <a:r>
              <a:rPr lang="en-GB" sz="1800" b="1" dirty="0">
                <a:solidFill>
                  <a:srgbClr val="FF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 </a:t>
            </a:r>
            <a:r>
              <a:rPr lang="en-GB" sz="1800" b="1" dirty="0" smtClean="0">
                <a:solidFill>
                  <a:srgbClr val="FF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Project</a:t>
            </a:r>
          </a:p>
          <a:p>
            <a:pPr algn="ctr">
              <a:lnSpc>
                <a:spcPct val="100000"/>
              </a:lnSpc>
              <a:buFont typeface="Arial" pitchFamily="-11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FF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Funded by the Hurricane Science Research Program</a:t>
            </a:r>
            <a:r>
              <a:rPr lang="en-GB" sz="1800" b="1" dirty="0" smtClean="0">
                <a:solidFill>
                  <a:srgbClr val="FF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 </a:t>
            </a:r>
            <a:endParaRPr lang="en-GB" sz="1800" b="1" dirty="0">
              <a:solidFill>
                <a:srgbClr val="FF0000"/>
              </a:solidFill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3886200" cy="423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959350"/>
            <a:ext cx="3200400" cy="159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572000" y="1584117"/>
            <a:ext cx="4572000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buFont typeface="Arial" pitchFamily="-11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Objective: To provide fusion of multi-parameter hurricane observations (satellite, airborne and </a:t>
            </a:r>
            <a:r>
              <a:rPr lang="en-GB" sz="1800" b="1" i="1" dirty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in-situ</a:t>
            </a:r>
            <a:r>
              <a:rPr lang="en-GB" sz="1800" b="1" dirty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) and model simulations with the purpose of: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724400" y="2743200"/>
            <a:ext cx="38100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724400" y="2743200"/>
            <a:ext cx="37338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724400" y="2742783"/>
            <a:ext cx="4267200" cy="2064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168275" indent="-168275">
              <a:lnSpc>
                <a:spcPct val="100000"/>
              </a:lnSpc>
              <a:buFont typeface="Arial" pitchFamily="-112" charset="0"/>
              <a:buChar char="–"/>
              <a:tabLst>
                <a:tab pos="168275" algn="l"/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supporting both research and field campaigns (incorporating RTMM)</a:t>
            </a:r>
            <a:r>
              <a:rPr lang="ar-sa" sz="1600" b="1" dirty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‏</a:t>
            </a:r>
            <a:endParaRPr lang="en-GB" sz="1600" b="1" dirty="0">
              <a:solidFill>
                <a:srgbClr val="000000"/>
              </a:solidFill>
              <a:latin typeface="Arial" pitchFamily="-112" charset="0"/>
              <a:ea typeface="Arial" pitchFamily="-112" charset="0"/>
              <a:cs typeface="Arial" pitchFamily="-112" charset="0"/>
            </a:endParaRPr>
          </a:p>
          <a:p>
            <a:pPr marL="168275" indent="-168275">
              <a:lnSpc>
                <a:spcPct val="100000"/>
              </a:lnSpc>
              <a:buFont typeface="Arial" pitchFamily="-112" charset="0"/>
              <a:buChar char="–"/>
              <a:tabLst>
                <a:tab pos="168275" algn="l"/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understanding the physical processes</a:t>
            </a:r>
          </a:p>
          <a:p>
            <a:pPr marL="168275" indent="-168275">
              <a:lnSpc>
                <a:spcPct val="100000"/>
              </a:lnSpc>
              <a:buFont typeface="Arial" pitchFamily="-112" charset="0"/>
              <a:buChar char="–"/>
              <a:tabLst>
                <a:tab pos="168275" algn="l"/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improving hurricane forecast by facilitating model validation and data assimilation</a:t>
            </a:r>
          </a:p>
          <a:p>
            <a:pPr marL="168275" indent="-168275">
              <a:lnSpc>
                <a:spcPct val="100000"/>
              </a:lnSpc>
              <a:buFont typeface="Arial" pitchFamily="-112" charset="0"/>
              <a:buChar char="–"/>
              <a:tabLst>
                <a:tab pos="168275" algn="l"/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enabling the development of new algorithms, sensors and missions.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81000" y="5867400"/>
            <a:ext cx="3886200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buFont typeface="Arial" pitchFamily="-11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Select by basin, name, or category with</a:t>
            </a:r>
          </a:p>
          <a:p>
            <a:pPr algn="ctr">
              <a:lnSpc>
                <a:spcPct val="100000"/>
              </a:lnSpc>
              <a:buFont typeface="Arial" pitchFamily="-11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corresponding data availability timelines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4953000" y="6553200"/>
            <a:ext cx="31242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Arial" pitchFamily="-11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ER-2 /AMPR data over GOES IR</a:t>
            </a:r>
          </a:p>
        </p:txBody>
      </p:sp>
      <p:sp>
        <p:nvSpPr>
          <p:cNvPr id="4108" name="Freeform 12"/>
          <p:cNvSpPr>
            <a:spLocks noChangeArrowheads="1"/>
          </p:cNvSpPr>
          <p:nvPr/>
        </p:nvSpPr>
        <p:spPr bwMode="auto">
          <a:xfrm>
            <a:off x="1951038" y="4618038"/>
            <a:ext cx="3001962" cy="1935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72" y="1200"/>
              </a:cxn>
              <a:cxn ang="0">
                <a:pos x="1872" y="192"/>
              </a:cxn>
              <a:cxn ang="0">
                <a:pos x="0" y="0"/>
              </a:cxn>
            </a:cxnLst>
            <a:rect l="0" t="0" r="r" b="b"/>
            <a:pathLst>
              <a:path w="1872" h="1200">
                <a:moveTo>
                  <a:pt x="0" y="0"/>
                </a:moveTo>
                <a:lnTo>
                  <a:pt x="1872" y="1200"/>
                </a:lnTo>
                <a:lnTo>
                  <a:pt x="1872" y="192"/>
                </a:lnTo>
                <a:lnTo>
                  <a:pt x="0" y="0"/>
                </a:lnTo>
                <a:close/>
              </a:path>
            </a:pathLst>
          </a:custGeom>
          <a:solidFill>
            <a:srgbClr val="C6E0E2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4800600" y="4876800"/>
            <a:ext cx="3124200" cy="1981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CC002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7893050" y="5562600"/>
            <a:ext cx="946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0029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RTMM</a:t>
            </a: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 flipV="1">
            <a:off x="1905000" y="4572000"/>
            <a:ext cx="3048000" cy="304800"/>
          </a:xfrm>
          <a:prstGeom prst="line">
            <a:avLst/>
          </a:prstGeom>
          <a:noFill/>
          <a:ln w="9525">
            <a:solidFill>
              <a:srgbClr val="CC0029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H="1" flipV="1">
            <a:off x="1828800" y="4572000"/>
            <a:ext cx="3124200" cy="2286000"/>
          </a:xfrm>
          <a:prstGeom prst="line">
            <a:avLst/>
          </a:prstGeom>
          <a:noFill/>
          <a:ln w="9525">
            <a:solidFill>
              <a:srgbClr val="CC0029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rocess 18"/>
          <p:cNvSpPr/>
          <p:nvPr/>
        </p:nvSpPr>
        <p:spPr>
          <a:xfrm>
            <a:off x="214" y="6395968"/>
            <a:ext cx="1048690" cy="44291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Process 20"/>
          <p:cNvSpPr/>
          <p:nvPr/>
        </p:nvSpPr>
        <p:spPr>
          <a:xfrm>
            <a:off x="8095310" y="6110286"/>
            <a:ext cx="1048690" cy="71755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7698"/>
            <a:ext cx="9144000" cy="56503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Divergence computed from </a:t>
            </a:r>
            <a:r>
              <a:rPr lang="en-US" sz="3111" dirty="0" err="1" smtClean="0"/>
              <a:t>QuikSCAT</a:t>
            </a:r>
            <a:r>
              <a:rPr lang="en-US" sz="3111" dirty="0" smtClean="0"/>
              <a:t> winds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0965" y="1217225"/>
            <a:ext cx="6546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Overlay of IR and 85 GHz brightness temperatures</a:t>
            </a:r>
            <a:endParaRPr lang="en-US" sz="2400" b="1" dirty="0"/>
          </a:p>
        </p:txBody>
      </p:sp>
      <p:pic>
        <p:nvPicPr>
          <p:cNvPr id="5" name="Picture 4" descr="FRED_2009-09-08_1100_IR_85GHz_wind_B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423"/>
            <a:ext cx="9144000" cy="5161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0965" y="1217225"/>
            <a:ext cx="6546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Overlay of IR and 85 GHz brightness temperatures</a:t>
            </a:r>
            <a:endParaRPr lang="en-US" sz="2400" b="1" dirty="0"/>
          </a:p>
        </p:txBody>
      </p:sp>
      <p:pic>
        <p:nvPicPr>
          <p:cNvPr id="5" name="Picture 4" descr="FRED_2009-09-10_0700_IR_85GHz_B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8681"/>
            <a:ext cx="9144000" cy="5169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393526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3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0965" y="879747"/>
            <a:ext cx="8519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Overlay of IR, </a:t>
            </a:r>
          </a:p>
          <a:p>
            <a:pPr algn="ctr"/>
            <a:r>
              <a:rPr lang="en-US" sz="2400" b="1" dirty="0" smtClean="0"/>
              <a:t>Rain Indicator (JPL multi-frequency product)  and </a:t>
            </a:r>
            <a:r>
              <a:rPr lang="en-US" sz="2400" b="1" dirty="0" err="1" smtClean="0"/>
              <a:t>CloudSAT</a:t>
            </a:r>
            <a:r>
              <a:rPr lang="en-US" sz="2400" b="1" dirty="0" smtClean="0"/>
              <a:t> tracks</a:t>
            </a:r>
            <a:endParaRPr lang="en-US" sz="2400" b="1" dirty="0"/>
          </a:p>
        </p:txBody>
      </p:sp>
      <p:pic>
        <p:nvPicPr>
          <p:cNvPr id="7" name="Picture 6" descr="FRED_2009-09-10_0700_IR_RI_CloudSAT_BT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0136"/>
            <a:ext cx="9144000" cy="5167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459"/>
            <a:ext cx="9144000" cy="5233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3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5041" y="879747"/>
            <a:ext cx="8331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Overlay of IR, </a:t>
            </a:r>
          </a:p>
          <a:p>
            <a:pPr algn="ctr"/>
            <a:r>
              <a:rPr lang="en-US" sz="2400" b="1" dirty="0" smtClean="0"/>
              <a:t>Rain Indicator (JPL multi-frequency product)  and </a:t>
            </a:r>
            <a:r>
              <a:rPr lang="en-US" sz="2400" b="1" dirty="0" err="1" smtClean="0"/>
              <a:t>CloudSAT</a:t>
            </a:r>
            <a:r>
              <a:rPr lang="en-US" sz="2400" b="1" dirty="0" smtClean="0"/>
              <a:t> data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1950"/>
            <a:ext cx="9144000" cy="5207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3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4296" y="879747"/>
            <a:ext cx="7392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Overlay of Rain Indicator (JPL multi-frequency product)  </a:t>
            </a:r>
          </a:p>
          <a:p>
            <a:pPr algn="ctr"/>
            <a:r>
              <a:rPr lang="en-US" sz="2400" b="1" dirty="0" err="1" smtClean="0"/>
              <a:t>CloudSAT</a:t>
            </a:r>
            <a:r>
              <a:rPr lang="en-US" sz="2400" b="1" dirty="0" smtClean="0"/>
              <a:t> reflectivity profile and </a:t>
            </a:r>
            <a:r>
              <a:rPr lang="en-US" sz="2400" b="1" dirty="0" err="1" smtClean="0"/>
              <a:t>QuikSCAT</a:t>
            </a:r>
            <a:r>
              <a:rPr lang="en-US" sz="2400" b="1" dirty="0" smtClean="0"/>
              <a:t> surface winds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163039"/>
            <a:ext cx="7685042" cy="773066"/>
          </a:xfrm>
        </p:spPr>
        <p:txBody>
          <a:bodyPr>
            <a:normAutofit fontScale="90000"/>
          </a:bodyPr>
          <a:lstStyle/>
          <a:p>
            <a:r>
              <a:rPr lang="en-US" dirty="0"/>
              <a:t>NRT Satellite/Model Data </a:t>
            </a:r>
            <a:r>
              <a:rPr lang="en-US" dirty="0" smtClean="0"/>
              <a:t>– Data Types</a:t>
            </a:r>
            <a:br>
              <a:rPr lang="en-US" dirty="0" smtClean="0"/>
            </a:br>
            <a:r>
              <a:rPr lang="en-US" sz="3111" u="sng" dirty="0">
                <a:hlinkClick r:id="rId2"/>
              </a:rPr>
              <a:t>http://tropicalcyclone.jpl.nasa.gov/grip</a:t>
            </a:r>
            <a:endParaRPr lang="en-US" sz="311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16" y="1368297"/>
            <a:ext cx="8702261" cy="4525963"/>
          </a:xfrm>
        </p:spPr>
        <p:txBody>
          <a:bodyPr>
            <a:noAutofit/>
          </a:bodyPr>
          <a:lstStyle/>
          <a:p>
            <a:r>
              <a:rPr lang="en-US" b="1" dirty="0" smtClean="0"/>
              <a:t> COMMING SOON</a:t>
            </a:r>
          </a:p>
          <a:p>
            <a:pPr lvl="1"/>
            <a:r>
              <a:rPr lang="en-US" b="1" dirty="0" smtClean="0"/>
              <a:t>SATELLITE DATA</a:t>
            </a:r>
          </a:p>
          <a:p>
            <a:pPr lvl="2"/>
            <a:r>
              <a:rPr lang="en-US" sz="2800" dirty="0" smtClean="0"/>
              <a:t>TRMM-PR vertical profiles of reflectivity </a:t>
            </a:r>
          </a:p>
          <a:p>
            <a:pPr lvl="2"/>
            <a:r>
              <a:rPr lang="en-US" sz="2800" dirty="0" smtClean="0"/>
              <a:t>2D maps of Relative humidity at several levels</a:t>
            </a:r>
          </a:p>
          <a:p>
            <a:pPr lvl="2"/>
            <a:r>
              <a:rPr lang="en-US" sz="2800" dirty="0" smtClean="0"/>
              <a:t>Near-surface winds from ASCAT and ISRO’s OceanSAT-2</a:t>
            </a:r>
          </a:p>
          <a:p>
            <a:pPr lvl="2"/>
            <a:r>
              <a:rPr lang="en-US" sz="2800" dirty="0" smtClean="0"/>
              <a:t>CALIPSO</a:t>
            </a:r>
          </a:p>
          <a:p>
            <a:pPr lvl="2"/>
            <a:r>
              <a:rPr lang="en-US" sz="2800" dirty="0" smtClean="0"/>
              <a:t>GOES VIS and </a:t>
            </a:r>
            <a:r>
              <a:rPr lang="en-US" sz="2800" dirty="0" smtClean="0"/>
              <a:t>WV</a:t>
            </a:r>
          </a:p>
          <a:p>
            <a:pPr lvl="2"/>
            <a:r>
              <a:rPr lang="en-US" sz="2800" dirty="0" smtClean="0"/>
              <a:t>Ocean Heat Content</a:t>
            </a:r>
            <a:endParaRPr lang="en-US" sz="2800" dirty="0" smtClean="0"/>
          </a:p>
          <a:p>
            <a:pPr lvl="2"/>
            <a:r>
              <a:rPr lang="en-US" sz="2800" dirty="0" smtClean="0"/>
              <a:t>Storm Tracks from hurricane forecast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Coming soon – GOES </a:t>
            </a:r>
            <a:r>
              <a:rPr lang="en-US" dirty="0" smtClean="0"/>
              <a:t>Visible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VIS-GOES12_201003021430_2010030215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696"/>
            <a:ext cx="9121354" cy="4329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Coming soon – GOES Water Vapor</a:t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VAPOR-GOES12_201003021430_2010030215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00696"/>
            <a:ext cx="9144001" cy="4329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163039"/>
            <a:ext cx="7685042" cy="773066"/>
          </a:xfrm>
        </p:spPr>
        <p:txBody>
          <a:bodyPr>
            <a:normAutofit fontScale="90000"/>
          </a:bodyPr>
          <a:lstStyle/>
          <a:p>
            <a:r>
              <a:rPr lang="en-US" dirty="0"/>
              <a:t>NRT Satellite/Model Data </a:t>
            </a:r>
            <a:r>
              <a:rPr lang="en-US" dirty="0" smtClean="0"/>
              <a:t>– Data Types</a:t>
            </a:r>
            <a:br>
              <a:rPr lang="en-US" dirty="0" smtClean="0"/>
            </a:br>
            <a:r>
              <a:rPr lang="en-US" sz="3111" u="sng" dirty="0">
                <a:hlinkClick r:id="rId2"/>
              </a:rPr>
              <a:t>http://tropicalcyclone.jpl.nasa.gov/grip</a:t>
            </a:r>
            <a:endParaRPr lang="en-US" sz="311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16" y="1368297"/>
            <a:ext cx="8702261" cy="452596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 COMING SOON </a:t>
            </a:r>
            <a:r>
              <a:rPr lang="en-US" sz="2800" b="1" dirty="0" smtClean="0">
                <a:solidFill>
                  <a:srgbClr val="FF0000"/>
                </a:solidFill>
              </a:rPr>
              <a:t>in collaboration with PREDICT, IFEX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Large-Scale and Regional MODEL fields</a:t>
            </a:r>
          </a:p>
          <a:p>
            <a:pPr lvl="2"/>
            <a:r>
              <a:rPr lang="en-US" sz="2800" dirty="0" smtClean="0"/>
              <a:t>GFS, UK Met, HWRF, </a:t>
            </a:r>
            <a:r>
              <a:rPr lang="en-US" sz="2800" dirty="0" smtClean="0">
                <a:solidFill>
                  <a:srgbClr val="376092"/>
                </a:solidFill>
              </a:rPr>
              <a:t>possibly ECMWF 0.25deg</a:t>
            </a:r>
          </a:p>
          <a:p>
            <a:pPr lvl="2"/>
            <a:r>
              <a:rPr lang="en-US" sz="2800" dirty="0" smtClean="0"/>
              <a:t>PARAMETERS- Geopotential Height, Vorticity , OW, Earth-relative and wave-relative Horizontal wind, Relative Humidity, Temperature</a:t>
            </a:r>
          </a:p>
          <a:p>
            <a:pPr lvl="2"/>
            <a:r>
              <a:rPr lang="en-US" sz="2800" dirty="0" smtClean="0"/>
              <a:t>LEVELS - 925mb, 850, 700, 500, 400, 250</a:t>
            </a:r>
          </a:p>
          <a:p>
            <a:pPr lvl="2"/>
            <a:r>
              <a:rPr lang="en-US" sz="2800" dirty="0" smtClean="0"/>
              <a:t>OTHER  parameters -  SLP, SST, Shear, TPW, Liquid and Ice Water Path, Tropopause – temperature, height, Cloud Top Height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ched Right Arrow 5"/>
          <p:cNvSpPr/>
          <p:nvPr/>
        </p:nvSpPr>
        <p:spPr>
          <a:xfrm>
            <a:off x="5203740" y="2420821"/>
            <a:ext cx="566338" cy="343229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3180000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>
            <a:off x="2857432" y="3721652"/>
            <a:ext cx="566338" cy="343229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10734000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otched Right Arrow 11"/>
          <p:cNvSpPr/>
          <p:nvPr/>
        </p:nvSpPr>
        <p:spPr>
          <a:xfrm>
            <a:off x="3457236" y="2392766"/>
            <a:ext cx="566338" cy="343229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7260000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Notched Right Arrow 12"/>
          <p:cNvSpPr/>
          <p:nvPr/>
        </p:nvSpPr>
        <p:spPr>
          <a:xfrm>
            <a:off x="5206537" y="5025543"/>
            <a:ext cx="566338" cy="343229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18780000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Notched Right Arrow 13"/>
          <p:cNvSpPr/>
          <p:nvPr/>
        </p:nvSpPr>
        <p:spPr>
          <a:xfrm>
            <a:off x="3501071" y="5047629"/>
            <a:ext cx="566338" cy="343229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13980000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lternate Process 19"/>
          <p:cNvSpPr/>
          <p:nvPr/>
        </p:nvSpPr>
        <p:spPr>
          <a:xfrm>
            <a:off x="1295251" y="1275986"/>
            <a:ext cx="2194560" cy="100584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RTMM</a:t>
            </a:r>
            <a:endParaRPr lang="en-US" sz="2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Alternate Process 21"/>
          <p:cNvSpPr/>
          <p:nvPr/>
        </p:nvSpPr>
        <p:spPr>
          <a:xfrm>
            <a:off x="5714863" y="1275986"/>
            <a:ext cx="2194560" cy="100584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Remote Presence</a:t>
            </a:r>
          </a:p>
        </p:txBody>
      </p:sp>
      <p:sp>
        <p:nvSpPr>
          <p:cNvPr id="23" name="Alternate Process 22"/>
          <p:cNvSpPr/>
          <p:nvPr/>
        </p:nvSpPr>
        <p:spPr>
          <a:xfrm>
            <a:off x="131930" y="3424957"/>
            <a:ext cx="2194560" cy="100584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45720" rtlCol="0" anchor="ctr"/>
          <a:lstStyle/>
          <a:p>
            <a:pPr algn="ctr"/>
            <a:r>
              <a:rPr lang="en-US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Waypoint</a:t>
            </a:r>
          </a:p>
          <a:p>
            <a:pPr algn="ctr"/>
            <a:r>
              <a:rPr lang="en-US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/>
              </a:rPr>
              <a:t>Planning</a:t>
            </a:r>
            <a:endParaRPr lang="en-US" sz="2200" b="1" dirty="0">
              <a:solidFill>
                <a:schemeClr val="accent5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24" name="Alternate Process 23"/>
          <p:cNvSpPr/>
          <p:nvPr/>
        </p:nvSpPr>
        <p:spPr>
          <a:xfrm>
            <a:off x="5714863" y="5527025"/>
            <a:ext cx="2194560" cy="100584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sz="2200" b="1" dirty="0" smtClean="0">
                <a:solidFill>
                  <a:srgbClr val="FFFF66"/>
                </a:solidFill>
              </a:rPr>
              <a:t>Archive &amp; Analysis System</a:t>
            </a:r>
            <a:endParaRPr lang="en-US" sz="2200" b="1" dirty="0">
              <a:solidFill>
                <a:srgbClr val="FFFF66"/>
              </a:solidFill>
            </a:endParaRPr>
          </a:p>
        </p:txBody>
      </p:sp>
      <p:sp>
        <p:nvSpPr>
          <p:cNvPr id="25" name="Alternate Process 24"/>
          <p:cNvSpPr/>
          <p:nvPr/>
        </p:nvSpPr>
        <p:spPr>
          <a:xfrm>
            <a:off x="1262676" y="5527025"/>
            <a:ext cx="2194560" cy="100584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5720" rtlCol="0" anchor="ctr"/>
          <a:lstStyle/>
          <a:p>
            <a:pPr algn="ctr"/>
            <a:r>
              <a:rPr lang="en-US" sz="2200" b="1" dirty="0" smtClean="0">
                <a:solidFill>
                  <a:srgbClr val="FFFF66"/>
                </a:solidFill>
              </a:rPr>
              <a:t>NRT </a:t>
            </a:r>
          </a:p>
          <a:p>
            <a:pPr algn="ctr"/>
            <a:r>
              <a:rPr lang="en-US" sz="2200" b="1" dirty="0" smtClean="0">
                <a:solidFill>
                  <a:srgbClr val="FFFF66"/>
                </a:solidFill>
              </a:rPr>
              <a:t>Satellite/Model </a:t>
            </a:r>
            <a:endParaRPr lang="en-US" sz="2200" b="1" dirty="0">
              <a:solidFill>
                <a:srgbClr val="FFFF66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3489811" y="2894976"/>
            <a:ext cx="2225052" cy="1995567"/>
          </a:xfrm>
          <a:prstGeom prst="hexagon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GRIP Data System</a:t>
            </a:r>
            <a:endParaRPr lang="en-US" sz="2800" b="1" dirty="0"/>
          </a:p>
        </p:txBody>
      </p:sp>
      <p:sp>
        <p:nvSpPr>
          <p:cNvPr id="30" name="Alternate Process 29"/>
          <p:cNvSpPr/>
          <p:nvPr/>
        </p:nvSpPr>
        <p:spPr>
          <a:xfrm>
            <a:off x="6485680" y="3424957"/>
            <a:ext cx="2194560" cy="100584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Collaborative Portal</a:t>
            </a:r>
            <a:endParaRPr lang="en-US" sz="2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Notched Right Arrow 30"/>
          <p:cNvSpPr/>
          <p:nvPr/>
        </p:nvSpPr>
        <p:spPr>
          <a:xfrm>
            <a:off x="5812048" y="3721652"/>
            <a:ext cx="566338" cy="343229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317891" y="33117"/>
            <a:ext cx="7774609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Arial" pitchFamily="-11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Joint NASA</a:t>
            </a:r>
            <a:r>
              <a:rPr lang="en-GB" sz="3600" b="1" dirty="0" smtClean="0">
                <a:solidFill>
                  <a:srgbClr val="000000"/>
                </a:solidFill>
                <a:latin typeface="Arial" pitchFamily="-112" charset="0"/>
                <a:ea typeface="Arial" pitchFamily="-112" charset="0"/>
                <a:cs typeface="Arial" pitchFamily="-112" charset="0"/>
              </a:rPr>
              <a:t> JPL and MSFC Project </a:t>
            </a:r>
            <a:endParaRPr lang="en-GB" sz="3600" b="1" dirty="0">
              <a:solidFill>
                <a:srgbClr val="000000"/>
              </a:solidFill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7" y="429050"/>
            <a:ext cx="7954503" cy="623644"/>
          </a:xfrm>
        </p:spPr>
        <p:txBody>
          <a:bodyPr>
            <a:normAutofit fontScale="90000"/>
          </a:bodyPr>
          <a:lstStyle/>
          <a:p>
            <a:r>
              <a:rPr lang="en-US" sz="3111" dirty="0" smtClean="0"/>
              <a:t>Coming soon – MODEL </a:t>
            </a:r>
            <a:r>
              <a:rPr lang="en-US" sz="3111" dirty="0" smtClean="0"/>
              <a:t>DATA - 700mb Earth-relative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streamline-GE.p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0" y="1391478"/>
            <a:ext cx="7254375" cy="5466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01757" y="429050"/>
            <a:ext cx="7954503" cy="623644"/>
          </a:xfrm>
        </p:spPr>
        <p:txBody>
          <a:bodyPr>
            <a:normAutofit fontScale="90000"/>
          </a:bodyPr>
          <a:lstStyle/>
          <a:p>
            <a:r>
              <a:rPr lang="en-US" sz="3111" dirty="0" smtClean="0"/>
              <a:t>Coming soon – MODEL </a:t>
            </a:r>
            <a:r>
              <a:rPr lang="en-US" sz="3111" dirty="0" smtClean="0"/>
              <a:t>DATA - 700mb Co-moving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5509" y="879747"/>
            <a:ext cx="414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COMING SOON – MODEL fields</a:t>
            </a:r>
          </a:p>
        </p:txBody>
      </p:sp>
      <p:pic>
        <p:nvPicPr>
          <p:cNvPr id="6" name="Picture 5" descr="IR700-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59" y="629478"/>
            <a:ext cx="7239715" cy="6228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5509" y="879747"/>
            <a:ext cx="414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COMING SOON – MODEL fields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01757" y="429050"/>
            <a:ext cx="7954503" cy="623644"/>
          </a:xfrm>
        </p:spPr>
        <p:txBody>
          <a:bodyPr>
            <a:normAutofit fontScale="90000"/>
          </a:bodyPr>
          <a:lstStyle/>
          <a:p>
            <a:r>
              <a:rPr lang="en-US" sz="3111" dirty="0" smtClean="0"/>
              <a:t>Coming soon – MODEL </a:t>
            </a:r>
            <a:r>
              <a:rPr lang="en-US" sz="3111" dirty="0" smtClean="0"/>
              <a:t>DATA - 925mb Co-moving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TPW925-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57" y="629478"/>
            <a:ext cx="7239715" cy="6228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163039"/>
            <a:ext cx="7685042" cy="773066"/>
          </a:xfrm>
        </p:spPr>
        <p:txBody>
          <a:bodyPr>
            <a:normAutofit fontScale="90000"/>
          </a:bodyPr>
          <a:lstStyle/>
          <a:p>
            <a:r>
              <a:rPr lang="en-US" dirty="0"/>
              <a:t>NRT Satellite/Model</a:t>
            </a:r>
            <a:r>
              <a:rPr lang="en-US" dirty="0" smtClean="0"/>
              <a:t> - ADVANTAGES</a:t>
            </a:r>
            <a:br>
              <a:rPr lang="en-US" dirty="0" smtClean="0"/>
            </a:br>
            <a:r>
              <a:rPr lang="en-US" sz="3111" u="sng" dirty="0">
                <a:hlinkClick r:id="rId2"/>
              </a:rPr>
              <a:t>http://tropicalcyclone.jpl.nasa.gov/grip</a:t>
            </a:r>
            <a:endParaRPr lang="en-US" sz="311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7302"/>
            <a:ext cx="9088777" cy="5411302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Features </a:t>
            </a:r>
          </a:p>
          <a:p>
            <a:pPr lvl="1"/>
            <a:r>
              <a:rPr lang="en-US" sz="3200" b="1" dirty="0" smtClean="0"/>
              <a:t>basin-scale view</a:t>
            </a:r>
          </a:p>
          <a:p>
            <a:pPr lvl="1"/>
            <a:r>
              <a:rPr lang="en-US" sz="3200" b="1" dirty="0" smtClean="0"/>
              <a:t>large-scale and storm-scale data </a:t>
            </a:r>
          </a:p>
          <a:p>
            <a:pPr lvl="1"/>
            <a:r>
              <a:rPr lang="en-US" sz="3200" b="1" dirty="0" smtClean="0"/>
              <a:t>includes 3D data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(2D and curtain plots)</a:t>
            </a:r>
            <a:r>
              <a:rPr lang="en-US" sz="3200" b="1" dirty="0" smtClean="0"/>
              <a:t> </a:t>
            </a:r>
          </a:p>
          <a:p>
            <a:pPr lvl="1"/>
            <a:r>
              <a:rPr lang="en-US" sz="3200" b="1" dirty="0" smtClean="0"/>
              <a:t>analysis </a:t>
            </a:r>
            <a:r>
              <a:rPr lang="en-US" sz="3027" b="1" dirty="0" smtClean="0">
                <a:solidFill>
                  <a:schemeClr val="accent1">
                    <a:lumMod val="75000"/>
                  </a:schemeClr>
                </a:solidFill>
              </a:rPr>
              <a:t>(LI, CAPE, Skew-T ,RI , vorticity , divergence)</a:t>
            </a:r>
            <a:r>
              <a:rPr lang="en-US" sz="3200" b="1" dirty="0" smtClean="0"/>
              <a:t> </a:t>
            </a:r>
          </a:p>
          <a:p>
            <a:pPr lvl="1"/>
            <a:r>
              <a:rPr lang="en-US" sz="3200" b="1" dirty="0" smtClean="0"/>
              <a:t>“Best Track”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(possibly also forecast tracks)</a:t>
            </a:r>
          </a:p>
          <a:p>
            <a:pPr lvl="1"/>
            <a:r>
              <a:rPr lang="en-US" sz="3200" b="1" dirty="0" smtClean="0"/>
              <a:t>overlays on demand, transparency </a:t>
            </a:r>
          </a:p>
          <a:p>
            <a:pPr lvl="1"/>
            <a:r>
              <a:rPr lang="en-US" sz="3200" b="1" dirty="0" smtClean="0"/>
              <a:t>Animations, calendar, with hurricane days marked</a:t>
            </a:r>
          </a:p>
          <a:p>
            <a:pPr lvl="1"/>
            <a:r>
              <a:rPr lang="en-US" sz="3200" b="1" dirty="0" smtClean="0"/>
              <a:t>uses Google Earth – ability to zoom and navigate 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903304" y="1027055"/>
            <a:ext cx="4211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s</a:t>
            </a:r>
            <a:r>
              <a:rPr lang="en-US" sz="2800" b="1" dirty="0" err="1" smtClean="0">
                <a:solidFill>
                  <a:srgbClr val="FF0000"/>
                </a:solidFill>
              </a:rPr>
              <a:t>vetla.veleva@jpl.nasa.gov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R-Track-FRED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163039"/>
            <a:ext cx="7685042" cy="773066"/>
          </a:xfrm>
        </p:spPr>
        <p:txBody>
          <a:bodyPr>
            <a:normAutofit fontScale="90000"/>
          </a:bodyPr>
          <a:lstStyle/>
          <a:p>
            <a:r>
              <a:rPr lang="en-US" dirty="0"/>
              <a:t>NRT Satellite/Model</a:t>
            </a:r>
            <a:r>
              <a:rPr lang="en-US" dirty="0" smtClean="0"/>
              <a:t> - ADVANTAGES</a:t>
            </a:r>
            <a:br>
              <a:rPr lang="en-US" dirty="0" smtClean="0"/>
            </a:br>
            <a:r>
              <a:rPr lang="en-US" sz="3111" u="sng" dirty="0">
                <a:hlinkClick r:id="rId2"/>
              </a:rPr>
              <a:t>http://tropicalcyclone.jpl.nasa.gov/grip</a:t>
            </a:r>
            <a:endParaRPr lang="en-US" sz="311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953" y="1071221"/>
            <a:ext cx="8764090" cy="5521738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Can accommodate the displaying of new data </a:t>
            </a:r>
          </a:p>
          <a:p>
            <a:pPr lvl="1"/>
            <a:r>
              <a:rPr lang="en-US" dirty="0" smtClean="0"/>
              <a:t>Dropsondes</a:t>
            </a:r>
          </a:p>
          <a:p>
            <a:pPr lvl="1"/>
            <a:r>
              <a:rPr lang="en-US" dirty="0" smtClean="0"/>
              <a:t>Airborne radar data</a:t>
            </a:r>
          </a:p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Responsive also to some of the requirements expressed during a recent PREDICT telecon</a:t>
            </a:r>
          </a:p>
          <a:p>
            <a:pPr lvl="1"/>
            <a:r>
              <a:rPr lang="en-US" dirty="0" smtClean="0"/>
              <a:t>Satellite data with overlays</a:t>
            </a:r>
          </a:p>
          <a:p>
            <a:pPr lvl="1"/>
            <a:r>
              <a:rPr lang="en-US" dirty="0" smtClean="0"/>
              <a:t>Inclusion of Invests - Have all data, including all “INVEST” data</a:t>
            </a:r>
          </a:p>
          <a:p>
            <a:pPr lvl="1"/>
            <a:r>
              <a:rPr lang="en-US" dirty="0" smtClean="0"/>
              <a:t>Planned inclusion of large-scale Model data (however, envisioned is the use of GFS instead of ECMWF)</a:t>
            </a:r>
          </a:p>
          <a:p>
            <a:pPr lvl="1"/>
            <a:r>
              <a:rPr lang="en-US" dirty="0" smtClean="0"/>
              <a:t>Planned inclusion of hurricane model forecasted tracks. 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57200" y="6246813"/>
            <a:ext cx="2119313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14338" hangingPunct="0">
              <a:lnSpc>
                <a:spcPct val="93000"/>
              </a:lnSpc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endParaRPr lang="en-US" sz="1300" dirty="0">
              <a:solidFill>
                <a:srgbClr val="00000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127375" y="6246813"/>
            <a:ext cx="2889250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3000"/>
              </a:lnSpc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fld id="{A6977DF4-A938-2646-8635-A467A0610641}" type="slidenum">
              <a:rPr lang="en-GB" sz="13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pPr algn="ctr" defTabSz="414338" hangingPunct="0">
                <a:lnSpc>
                  <a:spcPct val="93000"/>
                </a:lnSpc>
                <a:buSzPct val="45000"/>
                <a:buFont typeface="Wingdings" pitchFamily="-112" charset="2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t>37</a:t>
            </a:fld>
            <a:endParaRPr lang="en-GB" sz="1300" dirty="0">
              <a:solidFill>
                <a:srgbClr val="00000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2189163" y="887413"/>
            <a:ext cx="4860925" cy="5956300"/>
          </a:xfrm>
          <a:prstGeom prst="roundRect">
            <a:avLst>
              <a:gd name="adj" fmla="val 28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6300" y="34925"/>
            <a:ext cx="57340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2695575" y="3663950"/>
            <a:ext cx="1739900" cy="301625"/>
          </a:xfrm>
          <a:prstGeom prst="ellipse">
            <a:avLst/>
          </a:prstGeom>
          <a:noFill/>
          <a:ln w="36703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5529263" y="3663950"/>
            <a:ext cx="1739900" cy="276225"/>
          </a:xfrm>
          <a:prstGeom prst="ellipse">
            <a:avLst/>
          </a:prstGeom>
          <a:noFill/>
          <a:ln w="36703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0" y="2211388"/>
            <a:ext cx="1970088" cy="322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defTabSz="414338" hangingPunct="0"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1600" dirty="0">
                <a:solidFill>
                  <a:schemeClr val="accent2"/>
                </a:solidFill>
                <a:latin typeface="Arial" pitchFamily="-112" charset="0"/>
              </a:rPr>
              <a:t>2 main components</a:t>
            </a:r>
          </a:p>
          <a:p>
            <a:pPr defTabSz="414338" hangingPunct="0"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1600" dirty="0">
                <a:solidFill>
                  <a:schemeClr val="accent2"/>
                </a:solidFill>
                <a:latin typeface="Arial" pitchFamily="-112" charset="0"/>
              </a:rPr>
              <a:t>In the current </a:t>
            </a:r>
          </a:p>
          <a:p>
            <a:pPr defTabSz="414338" hangingPunct="0"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1600" dirty="0">
                <a:solidFill>
                  <a:schemeClr val="accent2"/>
                </a:solidFill>
                <a:latin typeface="Arial" pitchFamily="-112" charset="0"/>
              </a:rPr>
              <a:t>JPL</a:t>
            </a:r>
            <a:r>
              <a:rPr lang="en-GB" sz="1600" dirty="0" smtClean="0">
                <a:solidFill>
                  <a:schemeClr val="accent2"/>
                </a:solidFill>
                <a:latin typeface="Arial" pitchFamily="-112" charset="0"/>
              </a:rPr>
              <a:t> TCIS</a:t>
            </a:r>
            <a:endParaRPr lang="en-GB" sz="1600" dirty="0">
              <a:solidFill>
                <a:schemeClr val="accent2"/>
              </a:solidFill>
              <a:latin typeface="Arial" pitchFamily="-112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341438" y="3035300"/>
            <a:ext cx="1579562" cy="625475"/>
          </a:xfrm>
          <a:prstGeom prst="line">
            <a:avLst/>
          </a:prstGeom>
          <a:noFill/>
          <a:ln w="36703">
            <a:solidFill>
              <a:schemeClr val="accent2"/>
            </a:solidFill>
            <a:miter lim="800000"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1374775" y="3035300"/>
            <a:ext cx="4229100" cy="671513"/>
          </a:xfrm>
          <a:prstGeom prst="line">
            <a:avLst/>
          </a:prstGeom>
          <a:noFill/>
          <a:ln w="36703">
            <a:solidFill>
              <a:schemeClr val="accent2"/>
            </a:solidFill>
            <a:miter lim="800000"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57200" y="6246813"/>
            <a:ext cx="2119313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14338" hangingPunct="0">
              <a:lnSpc>
                <a:spcPct val="93000"/>
              </a:lnSpc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1300" dirty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1/8/09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127375" y="6246813"/>
            <a:ext cx="2889250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3000"/>
              </a:lnSpc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fld id="{4A01C897-B630-9B47-ACBF-DC0464E3E385}" type="slidenum">
              <a:rPr lang="en-GB" sz="13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pPr algn="ctr" defTabSz="414338" hangingPunct="0">
                <a:lnSpc>
                  <a:spcPct val="93000"/>
                </a:lnSpc>
                <a:buSzPct val="45000"/>
                <a:buFont typeface="Wingdings" pitchFamily="-112" charset="2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t>38</a:t>
            </a:fld>
            <a:endParaRPr lang="en-GB" sz="1300" dirty="0">
              <a:solidFill>
                <a:srgbClr val="000000"/>
              </a:solidFill>
              <a:ea typeface="Arial" pitchFamily="-112" charset="0"/>
              <a:cs typeface="Arial" pitchFamily="-112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6963" y="760413"/>
            <a:ext cx="2128837" cy="235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8138" y="3111500"/>
            <a:ext cx="2455862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663" y="1030288"/>
            <a:ext cx="5392737" cy="559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63" y="4460875"/>
            <a:ext cx="2489200" cy="239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61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120314"/>
            <a:ext cx="7237413" cy="519112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Tropical Cyclone Data Portal – Current Status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57200" y="6246813"/>
            <a:ext cx="2119313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14338" hangingPunct="0">
              <a:lnSpc>
                <a:spcPct val="93000"/>
              </a:lnSpc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9563" algn="l"/>
                <a:tab pos="5805488" algn="l"/>
                <a:tab pos="6221413" algn="l"/>
                <a:tab pos="6635750" algn="l"/>
                <a:tab pos="7048500" algn="l"/>
                <a:tab pos="7462838" algn="l"/>
                <a:tab pos="7880350" algn="l"/>
                <a:tab pos="8294688" algn="l"/>
              </a:tabLst>
            </a:pPr>
            <a:endParaRPr lang="en-US" sz="1300" dirty="0">
              <a:solidFill>
                <a:srgbClr val="00000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127375" y="6246813"/>
            <a:ext cx="2889250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3000"/>
              </a:lnSpc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9563" algn="l"/>
                <a:tab pos="5805488" algn="l"/>
                <a:tab pos="6221413" algn="l"/>
                <a:tab pos="6635750" algn="l"/>
                <a:tab pos="7048500" algn="l"/>
                <a:tab pos="7462838" algn="l"/>
                <a:tab pos="7880350" algn="l"/>
                <a:tab pos="8294688" algn="l"/>
              </a:tabLst>
            </a:pPr>
            <a:endParaRPr lang="en-US" sz="1300" dirty="0">
              <a:solidFill>
                <a:srgbClr val="000000"/>
              </a:solidFill>
              <a:ea typeface="Arial" pitchFamily="-112" charset="0"/>
              <a:cs typeface="Arial" pitchFamily="-112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3" y="1241425"/>
            <a:ext cx="4319587" cy="4854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8338" y="1236663"/>
            <a:ext cx="4581525" cy="4859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703513" y="76200"/>
            <a:ext cx="4916487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40816" rIns="81631" bIns="40816">
            <a:prstTxWarp prst="textNoShape">
              <a:avLst/>
            </a:prstTxWarp>
          </a:bodyPr>
          <a:lstStyle/>
          <a:p>
            <a:pPr algn="ctr" defTabSz="414338" hangingPunct="0"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9563" algn="l"/>
                <a:tab pos="5805488" algn="l"/>
                <a:tab pos="6221413" algn="l"/>
                <a:tab pos="6635750" algn="l"/>
                <a:tab pos="7048500" algn="l"/>
                <a:tab pos="7462838" algn="l"/>
                <a:tab pos="7880350" algn="l"/>
                <a:tab pos="8294688" algn="l"/>
              </a:tabLst>
            </a:pPr>
            <a:r>
              <a:rPr lang="en-GB" sz="3600" b="1" dirty="0">
                <a:solidFill>
                  <a:schemeClr val="tx1"/>
                </a:solidFill>
                <a:latin typeface="Arial" pitchFamily="-112" charset="0"/>
              </a:rPr>
              <a:t>Analysis Tools – Current Status </a:t>
            </a:r>
          </a:p>
          <a:p>
            <a:pPr algn="ctr" defTabSz="414338" hangingPunct="0">
              <a:buSzPct val="45000"/>
              <a:buFont typeface="Wingdings" pitchFamily="-11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9563" algn="l"/>
                <a:tab pos="5805488" algn="l"/>
                <a:tab pos="6221413" algn="l"/>
                <a:tab pos="6635750" algn="l"/>
                <a:tab pos="7048500" algn="l"/>
                <a:tab pos="7462838" algn="l"/>
                <a:tab pos="7880350" algn="l"/>
                <a:tab pos="8294688" algn="l"/>
              </a:tabLst>
            </a:pPr>
            <a:r>
              <a:rPr lang="en-GB" sz="3600" b="1" dirty="0">
                <a:solidFill>
                  <a:schemeClr val="tx1"/>
                </a:solidFill>
                <a:latin typeface="Arial" pitchFamily="-112" charset="0"/>
              </a:rPr>
              <a:t>Single Parameter Statistics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9144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GRIP Scientific </a:t>
            </a:r>
            <a:r>
              <a:rPr lang="en-GB" dirty="0"/>
              <a:t>Questions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3822" y="799522"/>
            <a:ext cx="8466693" cy="6014306"/>
          </a:xfrm>
        </p:spPr>
        <p:txBody>
          <a:bodyPr>
            <a:normAutofit fontScale="62500" lnSpcReduction="20000"/>
          </a:bodyPr>
          <a:lstStyle/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Font typeface="Times New Roman" pitchFamily="-112" charset="0"/>
              <a:buNone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880" dirty="0">
                <a:latin typeface="Times New Roman" pitchFamily="-112" charset="0"/>
              </a:rPr>
              <a:t>	Do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environmental stability and moisture </a:t>
            </a:r>
            <a:r>
              <a:rPr lang="en-GB" sz="2880" dirty="0">
                <a:latin typeface="Times New Roman" pitchFamily="-112" charset="0"/>
              </a:rPr>
              <a:t>play key roles in determining whether disturbances develop or fail to develop into tropical cyclones? Or is the key factor related to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dynamic processes </a:t>
            </a:r>
            <a:r>
              <a:rPr lang="en-GB" sz="2880" dirty="0">
                <a:solidFill>
                  <a:srgbClr val="FF0000"/>
                </a:solidFill>
                <a:latin typeface="Times New Roman" pitchFamily="-112" charset="0"/>
              </a:rPr>
              <a:t>and interaction with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environmental vertical wind shear</a:t>
            </a:r>
            <a:r>
              <a:rPr lang="en-GB" sz="2880" dirty="0">
                <a:latin typeface="Times New Roman" pitchFamily="-112" charset="0"/>
              </a:rPr>
              <a:t>?</a:t>
            </a:r>
            <a:r>
              <a:rPr lang="en-GB" sz="2880" dirty="0" smtClean="0">
                <a:latin typeface="Times New Roman" pitchFamily="-112" charset="0"/>
              </a:rPr>
              <a:t>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880" dirty="0">
                <a:latin typeface="Times New Roman" pitchFamily="-112" charset="0"/>
              </a:rPr>
              <a:t>What environmental (e.g.,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vertical wind shear, upper-level outflow jets, low to mid-level moisture, upper-level troughs</a:t>
            </a:r>
            <a:r>
              <a:rPr lang="en-GB" sz="2880" dirty="0">
                <a:latin typeface="Times New Roman" pitchFamily="-112" charset="0"/>
              </a:rPr>
              <a:t>), oceanic (e.g.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warm ocean eddies</a:t>
            </a:r>
            <a:r>
              <a:rPr lang="en-GB" sz="2880" dirty="0">
                <a:latin typeface="Times New Roman" pitchFamily="-112" charset="0"/>
              </a:rPr>
              <a:t>) and inner core (e.g.,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hot towers</a:t>
            </a:r>
            <a:r>
              <a:rPr lang="en-GB" sz="2880" dirty="0">
                <a:latin typeface="Times New Roman" pitchFamily="-112" charset="0"/>
              </a:rPr>
              <a:t>) factors govern rapid intensification?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880" dirty="0">
                <a:latin typeface="Times New Roman" pitchFamily="-112" charset="0"/>
              </a:rPr>
              <a:t>Do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hot towers and convective bursts play a major role </a:t>
            </a:r>
            <a:r>
              <a:rPr lang="en-GB" sz="2880" dirty="0">
                <a:latin typeface="Times New Roman" pitchFamily="-112" charset="0"/>
              </a:rPr>
              <a:t>or are they merely an indicator of energy conversion processes (e.g., associated with movement over a warm ocean eddy)?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Clr>
                <a:srgbClr val="333399"/>
              </a:buClr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What is the predictability of rapid intensification and what observations are most critical to its prediction</a:t>
            </a:r>
            <a:r>
              <a:rPr lang="en-GB" sz="2880" dirty="0">
                <a:latin typeface="Times New Roman" pitchFamily="-112" charset="0"/>
              </a:rPr>
              <a:t>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880" dirty="0">
                <a:latin typeface="Times New Roman" pitchFamily="-112" charset="0"/>
              </a:rPr>
              <a:t>What is the role of the Saharan Air Layer, in terms of the impact of its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mid-level dry air, mid-level easterly jet and suspended African dust </a:t>
            </a:r>
            <a:r>
              <a:rPr lang="en-GB" sz="2880" dirty="0">
                <a:latin typeface="Times New Roman" pitchFamily="-112" charset="0"/>
              </a:rPr>
              <a:t>on intensification?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880" dirty="0">
                <a:latin typeface="Times New Roman" pitchFamily="-112" charset="0"/>
              </a:rPr>
              <a:t>What is the role of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internal structure changes, including </a:t>
            </a:r>
            <a:r>
              <a:rPr lang="en-GB" sz="2880" b="1" dirty="0" err="1">
                <a:solidFill>
                  <a:srgbClr val="FF0000"/>
                </a:solidFill>
                <a:latin typeface="Times New Roman" pitchFamily="-112" charset="0"/>
              </a:rPr>
              <a:t>rainbands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, </a:t>
            </a:r>
            <a:r>
              <a:rPr lang="en-GB" sz="2880" b="1" dirty="0" err="1">
                <a:solidFill>
                  <a:srgbClr val="FF0000"/>
                </a:solidFill>
                <a:latin typeface="Times New Roman" pitchFamily="-112" charset="0"/>
              </a:rPr>
              <a:t>eyewall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 replacement cycles, and storm asymmetries on tropical cyclone intensity change</a:t>
            </a:r>
            <a:r>
              <a:rPr lang="en-GB" sz="2880" dirty="0">
                <a:latin typeface="Times New Roman" pitchFamily="-112" charset="0"/>
              </a:rPr>
              <a:t>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7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880" dirty="0">
                <a:latin typeface="Times New Roman" pitchFamily="-112" charset="0"/>
              </a:rPr>
              <a:t>Does the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formation of cyclonic </a:t>
            </a:r>
            <a:r>
              <a:rPr lang="en-GB" sz="2880" b="1" dirty="0" err="1">
                <a:solidFill>
                  <a:srgbClr val="FF0000"/>
                </a:solidFill>
                <a:latin typeface="Times New Roman" pitchFamily="-112" charset="0"/>
              </a:rPr>
              <a:t>vorticity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 at the surface</a:t>
            </a:r>
            <a:r>
              <a:rPr lang="en-GB" sz="2880" dirty="0">
                <a:latin typeface="Times New Roman" pitchFamily="-112" charset="0"/>
              </a:rPr>
              <a:t> originate from midlevel cyclonic </a:t>
            </a:r>
            <a:r>
              <a:rPr lang="en-GB" sz="2880" dirty="0" err="1">
                <a:latin typeface="Times New Roman" pitchFamily="-112" charset="0"/>
              </a:rPr>
              <a:t>vorticity</a:t>
            </a:r>
            <a:r>
              <a:rPr lang="en-GB" sz="2880" dirty="0">
                <a:latin typeface="Times New Roman" pitchFamily="-112" charset="0"/>
              </a:rPr>
              <a:t> that builds downward, or does it originate at low levels and grow </a:t>
            </a:r>
            <a:r>
              <a:rPr lang="en-GB" sz="2880" dirty="0" smtClean="0">
                <a:latin typeface="Times New Roman" pitchFamily="-112" charset="0"/>
              </a:rPr>
              <a:t>upward?  </a:t>
            </a:r>
            <a:r>
              <a:rPr lang="en-GB" sz="2880" b="1" dirty="0" smtClean="0">
                <a:solidFill>
                  <a:srgbClr val="FF0000"/>
                </a:solidFill>
                <a:latin typeface="Times New Roman" pitchFamily="-112" charset="0"/>
              </a:rPr>
              <a:t>What </a:t>
            </a: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is the role of deep convection</a:t>
            </a:r>
            <a:r>
              <a:rPr lang="en-GB" sz="2880" dirty="0">
                <a:latin typeface="Times New Roman" pitchFamily="-112" charset="0"/>
              </a:rPr>
              <a:t> in this process?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7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880" b="1" dirty="0">
                <a:solidFill>
                  <a:srgbClr val="FF0000"/>
                </a:solidFill>
                <a:latin typeface="Times New Roman" pitchFamily="-112" charset="0"/>
              </a:rPr>
              <a:t>How does the thermal structure within the vortex evolve</a:t>
            </a:r>
            <a:r>
              <a:rPr lang="en-GB" sz="2880" dirty="0">
                <a:latin typeface="Times New Roman" pitchFamily="-112" charset="0"/>
              </a:rPr>
              <a:t> from cold to warm core? What physical processes are important for generating and maintaining the warm anomaly?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Times New Roman" pitchFamily="-112" charset="0"/>
              <a:buNone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endParaRPr lang="en-GB" sz="2800" dirty="0">
              <a:latin typeface="Times New Roman" pitchFamily="-112" charset="0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Times New Roman" pitchFamily="-112" charset="0"/>
              <a:buNone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endParaRPr lang="en-GB" sz="2800" dirty="0">
              <a:latin typeface="Times New Roman" pitchFamily="-11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317" y="163039"/>
            <a:ext cx="7685042" cy="773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TC-IDEAS – historical database and analysis</a:t>
            </a:r>
            <a:br>
              <a:rPr lang="en-US" dirty="0" smtClean="0"/>
            </a:br>
            <a:r>
              <a:rPr lang="en-US" sz="3111" u="sng" dirty="0"/>
              <a:t>http://</a:t>
            </a:r>
            <a:r>
              <a:rPr lang="en-US" sz="3111" u="sng" dirty="0" err="1"/>
              <a:t>tropicalcyclone.jpl.nasa.gov</a:t>
            </a:r>
            <a:r>
              <a:rPr lang="en-US" sz="3111" u="sng" dirty="0" smtClean="0"/>
              <a:t>/hurricane</a:t>
            </a:r>
            <a:endParaRPr lang="en-US" sz="311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952" y="1071221"/>
            <a:ext cx="8693407" cy="5521738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Data Portal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Data organized by year, basin, storm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 wider variety of data types (MLS, OMI, ARGO floats, Ocean Heat Potential, Multi-frequency brightness temperatures, full set of radar observations, retrieved precipitation parameters, Aerosol Optical Depth)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Analysis System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Will communicate with satellite and airborne data 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Space and time sub-sectioning and aggregation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Stability, Skew-T,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EOFs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 WRF simulations, instrument simulators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456480" y="0"/>
            <a:ext cx="8229600" cy="7013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>
            <a:prstTxWarp prst="textNoShape">
              <a:avLst/>
            </a:prstTxWarp>
          </a:bodyPr>
          <a:lstStyle/>
          <a:p>
            <a:pPr algn="ctr">
              <a:buClr>
                <a:srgbClr val="333399"/>
              </a:buCl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3600" b="1" dirty="0">
                <a:effectLst>
                  <a:outerShdw blurRad="38100" dist="38100" dir="2700000" algn="tl">
                    <a:srgbClr val="DDDDDD"/>
                  </a:outerShdw>
                </a:effectLst>
                <a:ea typeface="msgothic" charset="0"/>
                <a:cs typeface="msgothic" charset="0"/>
              </a:rPr>
              <a:t>How it all started</a:t>
            </a:r>
            <a:r>
              <a:rPr lang="en-GB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msgothic" charset="0"/>
                <a:cs typeface="msgothic" charset="0"/>
              </a:rPr>
              <a:t> …</a:t>
            </a:r>
            <a:endParaRPr lang="en-GB" sz="2900" dirty="0">
              <a:solidFill>
                <a:srgbClr val="2300DC"/>
              </a:solidFill>
              <a:effectLst>
                <a:outerShdw blurRad="38100" dist="38100" dir="2700000" algn="tl">
                  <a:srgbClr val="DDDDDD"/>
                </a:outerShdw>
              </a:effectLst>
              <a:ea typeface="msgothic" charset="0"/>
              <a:cs typeface="msgothic" charset="0"/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1071216"/>
            <a:ext cx="9144000" cy="4873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marL="381606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The Hurricane Group</a:t>
            </a:r>
          </a:p>
          <a:p>
            <a:pPr marL="838806" lvl="1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Awareness phase: - Sept. 06-Dec. 06 </a:t>
            </a:r>
          </a:p>
          <a:p>
            <a:pPr marL="773292" lvl="1" indent="-256324">
              <a:lnSpc>
                <a:spcPct val="150000"/>
              </a:lnSpc>
              <a:spcBef>
                <a:spcPts val="544"/>
              </a:spcBef>
              <a:buFont typeface="Symbol" charset="2"/>
              <a:buChar char="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Helvetica" charset="0"/>
                <a:ea typeface="msgothic" charset="0"/>
                <a:cs typeface="msgothic" charset="0"/>
              </a:rPr>
              <a:t>Multiple </a:t>
            </a:r>
            <a:r>
              <a:rPr lang="en-GB" sz="2200" dirty="0">
                <a:solidFill>
                  <a:srgbClr val="000000"/>
                </a:solidFill>
                <a:latin typeface="Helvetica" charset="0"/>
                <a:ea typeface="msgothic" charset="0"/>
                <a:cs typeface="msgothic" charset="0"/>
              </a:rPr>
              <a:t>JPL satellite missions measure various aspects of hurricanes</a:t>
            </a:r>
          </a:p>
          <a:p>
            <a:pPr marL="773292" lvl="1" indent="-256324">
              <a:lnSpc>
                <a:spcPct val="150000"/>
              </a:lnSpc>
              <a:spcBef>
                <a:spcPts val="544"/>
              </a:spcBef>
              <a:buFont typeface="Symbol" charset="2"/>
              <a:buChar char="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>
                <a:solidFill>
                  <a:srgbClr val="000000"/>
                </a:solidFill>
                <a:latin typeface="Helvetica" charset="0"/>
                <a:ea typeface="msgothic" charset="0"/>
                <a:cs typeface="msgothic" charset="0"/>
              </a:rPr>
              <a:t>Several NRC decadal survey recommended mission concepts are related to hurricanes</a:t>
            </a:r>
          </a:p>
          <a:p>
            <a:pPr marL="773292" lvl="1" indent="-256324">
              <a:lnSpc>
                <a:spcPct val="150000"/>
              </a:lnSpc>
              <a:spcBef>
                <a:spcPts val="544"/>
              </a:spcBef>
              <a:buFont typeface="Symbol" charset="2"/>
              <a:buChar char="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>
                <a:solidFill>
                  <a:srgbClr val="000000"/>
                </a:solidFill>
                <a:latin typeface="Helvetica" charset="0"/>
                <a:ea typeface="msgothic" charset="0"/>
                <a:cs typeface="msgothic" charset="0"/>
              </a:rPr>
              <a:t>Three groups run hurricane models</a:t>
            </a:r>
          </a:p>
          <a:p>
            <a:pPr marL="838806" lvl="1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Formulation phase - Jan. </a:t>
            </a: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07 – Yi Chao </a:t>
            </a:r>
            <a:endParaRPr lang="en-GB" sz="2200" dirty="0">
              <a:solidFill>
                <a:srgbClr val="280099"/>
              </a:solidFill>
              <a:latin typeface="Helvetica" charset="0"/>
              <a:ea typeface="msgothic" charset="0"/>
              <a:cs typeface="msgothic" charset="0"/>
            </a:endParaRPr>
          </a:p>
          <a:p>
            <a:pPr marL="1230492" lvl="2" indent="-256324">
              <a:lnSpc>
                <a:spcPct val="150000"/>
              </a:lnSpc>
              <a:spcBef>
                <a:spcPts val="544"/>
              </a:spcBef>
              <a:buFont typeface="Symbol" charset="2"/>
              <a:buChar char="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>
                <a:solidFill>
                  <a:srgbClr val="000000"/>
                </a:solidFill>
                <a:latin typeface="Helvetica" charset="0"/>
                <a:ea typeface="msgothic" charset="0"/>
                <a:cs typeface="msgothic" charset="0"/>
              </a:rPr>
              <a:t>A virtual group has been established with bi-weekly meetings </a:t>
            </a:r>
          </a:p>
          <a:p>
            <a:pPr marL="1230492" lvl="2" indent="-256324">
              <a:lnSpc>
                <a:spcPct val="150000"/>
              </a:lnSpc>
              <a:spcBef>
                <a:spcPts val="544"/>
              </a:spcBef>
              <a:buFont typeface="Symbol" charset="2"/>
              <a:buChar char="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>
                <a:solidFill>
                  <a:srgbClr val="000000"/>
                </a:solidFill>
                <a:latin typeface="Helvetica" charset="0"/>
                <a:ea typeface="msgothic" charset="0"/>
                <a:cs typeface="msgothic" charset="0"/>
              </a:rPr>
              <a:t>Hurricane Lecture Series</a:t>
            </a:r>
            <a:endParaRPr lang="en-GB" sz="2200" dirty="0" smtClean="0">
              <a:solidFill>
                <a:srgbClr val="000000"/>
              </a:solidFill>
              <a:latin typeface="Helvetica" charset="0"/>
              <a:ea typeface="msgothic" charset="0"/>
              <a:cs typeface="msgothic" charset="0"/>
            </a:endParaRPr>
          </a:p>
          <a:p>
            <a:pPr marL="773292" lvl="1" indent="-256324">
              <a:lnSpc>
                <a:spcPct val="150000"/>
              </a:lnSpc>
              <a:spcBef>
                <a:spcPts val="544"/>
              </a:spcBef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endParaRPr lang="en-GB" sz="2200" dirty="0">
              <a:solidFill>
                <a:srgbClr val="000080"/>
              </a:solidFill>
              <a:latin typeface="Helvetica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456480" y="0"/>
            <a:ext cx="8229600" cy="7013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>
            <a:prstTxWarp prst="textNoShape">
              <a:avLst/>
            </a:prstTxWarp>
          </a:bodyPr>
          <a:lstStyle/>
          <a:p>
            <a:pPr algn="ctr">
              <a:buClr>
                <a:srgbClr val="333399"/>
              </a:buCl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3600" b="1" dirty="0">
                <a:effectLst>
                  <a:outerShdw blurRad="38100" dist="38100" dir="2700000" algn="tl">
                    <a:srgbClr val="DDDDDD"/>
                  </a:outerShdw>
                </a:effectLst>
                <a:ea typeface="msgothic" charset="0"/>
                <a:cs typeface="msgothic" charset="0"/>
              </a:rPr>
              <a:t>How it all started</a:t>
            </a:r>
            <a:r>
              <a:rPr lang="en-GB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msgothic" charset="0"/>
                <a:cs typeface="msgothic" charset="0"/>
              </a:rPr>
              <a:t> …</a:t>
            </a:r>
            <a:endParaRPr lang="en-GB" sz="2900" dirty="0">
              <a:solidFill>
                <a:srgbClr val="2300DC"/>
              </a:solidFill>
              <a:effectLst>
                <a:outerShdw blurRad="38100" dist="38100" dir="2700000" algn="tl">
                  <a:srgbClr val="DDDDDD"/>
                </a:outerShdw>
              </a:effectLst>
              <a:ea typeface="msgothic" charset="0"/>
              <a:cs typeface="msgothic" charset="0"/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-1" y="1071216"/>
            <a:ext cx="9144001" cy="4873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marL="381606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000090"/>
                </a:solidFill>
                <a:latin typeface="Helvetica" charset="0"/>
                <a:ea typeface="msgothic" charset="0"/>
                <a:cs typeface="msgothic" charset="0"/>
              </a:rPr>
              <a:t>The TCIS and GRIP portals</a:t>
            </a:r>
          </a:p>
          <a:p>
            <a:pPr marL="838806" lvl="1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000090"/>
                </a:solidFill>
                <a:latin typeface="Helvetica" charset="0"/>
                <a:ea typeface="msgothic" charset="0"/>
                <a:cs typeface="msgothic" charset="0"/>
              </a:rPr>
              <a:t>Design </a:t>
            </a:r>
            <a:r>
              <a:rPr lang="en-GB" sz="2200" dirty="0">
                <a:solidFill>
                  <a:srgbClr val="000090"/>
                </a:solidFill>
                <a:latin typeface="Helvetica" charset="0"/>
                <a:ea typeface="msgothic" charset="0"/>
                <a:cs typeface="msgothic" charset="0"/>
              </a:rPr>
              <a:t>phase</a:t>
            </a:r>
          </a:p>
          <a:p>
            <a:pPr marL="1230492" lvl="2" indent="-256324">
              <a:lnSpc>
                <a:spcPct val="150000"/>
              </a:lnSpc>
              <a:spcBef>
                <a:spcPts val="544"/>
              </a:spcBef>
              <a:buFont typeface="Symbol" charset="2"/>
              <a:buChar char="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>
                <a:solidFill>
                  <a:srgbClr val="000090"/>
                </a:solidFill>
                <a:latin typeface="Helvetica" charset="0"/>
                <a:ea typeface="msgothic" charset="0"/>
                <a:cs typeface="msgothic" charset="0"/>
              </a:rPr>
              <a:t>May 07: ISC R&amp;TD proposal submitted and funded</a:t>
            </a:r>
          </a:p>
          <a:p>
            <a:pPr marL="1230492" lvl="2" indent="-256324">
              <a:lnSpc>
                <a:spcPct val="150000"/>
              </a:lnSpc>
              <a:spcBef>
                <a:spcPts val="544"/>
              </a:spcBef>
              <a:buFont typeface="Symbol" charset="2"/>
              <a:buChar char="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>
                <a:solidFill>
                  <a:srgbClr val="000090"/>
                </a:solidFill>
                <a:latin typeface="Helvetica" charset="0"/>
                <a:ea typeface="msgothic" charset="0"/>
                <a:cs typeface="msgothic" charset="0"/>
              </a:rPr>
              <a:t>Sept. 07: Successfully delivered the database/web-portal prototype and submitted the ISC R&amp;TD final report and poster</a:t>
            </a:r>
          </a:p>
          <a:p>
            <a:pPr marL="838806" lvl="1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>
                <a:solidFill>
                  <a:srgbClr val="000090"/>
                </a:solidFill>
                <a:latin typeface="Helvetica" charset="0"/>
                <a:ea typeface="msgothic" charset="0"/>
                <a:cs typeface="msgothic" charset="0"/>
              </a:rPr>
              <a:t>Development </a:t>
            </a:r>
            <a:r>
              <a:rPr lang="en-GB" sz="2200" dirty="0" smtClean="0">
                <a:solidFill>
                  <a:srgbClr val="000090"/>
                </a:solidFill>
                <a:latin typeface="Helvetica" charset="0"/>
                <a:ea typeface="msgothic" charset="0"/>
                <a:cs typeface="msgothic" charset="0"/>
              </a:rPr>
              <a:t>phase</a:t>
            </a:r>
          </a:p>
          <a:p>
            <a:pPr marL="1230492" lvl="2" indent="-256324">
              <a:lnSpc>
                <a:spcPct val="150000"/>
              </a:lnSpc>
              <a:spcBef>
                <a:spcPts val="544"/>
              </a:spcBef>
              <a:buFont typeface="Symbol" charset="2"/>
              <a:buChar char="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000090"/>
                </a:solidFill>
                <a:latin typeface="Helvetica" charset="0"/>
                <a:ea typeface="msgothic" charset="0"/>
                <a:cs typeface="msgothic" charset="0"/>
              </a:rPr>
              <a:t>Dec. 08: Released the portal for public use with one full year of globally observed tropical cyclones.</a:t>
            </a:r>
          </a:p>
          <a:p>
            <a:pPr marL="1230492" lvl="2" indent="-256324">
              <a:lnSpc>
                <a:spcPct val="150000"/>
              </a:lnSpc>
              <a:spcBef>
                <a:spcPts val="544"/>
              </a:spcBef>
              <a:buFont typeface="Symbol" charset="2"/>
              <a:buChar char="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000090"/>
                </a:solidFill>
                <a:latin typeface="Helvetica" charset="0"/>
                <a:ea typeface="msgothic" charset="0"/>
                <a:cs typeface="msgothic" charset="0"/>
              </a:rPr>
              <a:t>Dec. 09: GRIP portal became operational, populated with graphics covering the period since September 09.</a:t>
            </a:r>
          </a:p>
          <a:p>
            <a:pPr marL="838806" lvl="1" indent="-286565">
              <a:lnSpc>
                <a:spcPct val="150000"/>
              </a:lnSpc>
              <a:spcBef>
                <a:spcPts val="544"/>
              </a:spcBef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endParaRPr lang="en-GB" sz="2200" dirty="0" smtClean="0">
              <a:solidFill>
                <a:srgbClr val="000090"/>
              </a:solidFill>
              <a:latin typeface="Helvetica" charset="0"/>
              <a:ea typeface="msgothic" charset="0"/>
              <a:cs typeface="msgothic" charset="0"/>
            </a:endParaRPr>
          </a:p>
          <a:p>
            <a:pPr marL="1230492" lvl="2" indent="-256324">
              <a:lnSpc>
                <a:spcPct val="150000"/>
              </a:lnSpc>
              <a:spcBef>
                <a:spcPts val="544"/>
              </a:spcBef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endParaRPr lang="en-GB" sz="2200" dirty="0">
              <a:solidFill>
                <a:srgbClr val="000090"/>
              </a:solidFill>
              <a:latin typeface="Helvetica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456480" y="0"/>
            <a:ext cx="8229600" cy="7013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>
            <a:prstTxWarp prst="textNoShape">
              <a:avLst/>
            </a:prstTxWarp>
          </a:bodyPr>
          <a:lstStyle/>
          <a:p>
            <a:pPr algn="ctr">
              <a:buClr>
                <a:srgbClr val="333399"/>
              </a:buCl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3600" b="1" dirty="0">
                <a:effectLst>
                  <a:outerShdw blurRad="38100" dist="38100" dir="2700000" algn="tl">
                    <a:srgbClr val="DDDDDD"/>
                  </a:outerShdw>
                </a:effectLst>
                <a:ea typeface="msgothic" charset="0"/>
                <a:cs typeface="msgothic" charset="0"/>
              </a:rPr>
              <a:t>How it all started</a:t>
            </a:r>
            <a:r>
              <a:rPr lang="en-GB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msgothic" charset="0"/>
                <a:cs typeface="msgothic" charset="0"/>
              </a:rPr>
              <a:t> …</a:t>
            </a:r>
            <a:endParaRPr lang="en-GB" sz="2900" dirty="0">
              <a:solidFill>
                <a:srgbClr val="2300DC"/>
              </a:solidFill>
              <a:effectLst>
                <a:outerShdw blurRad="38100" dist="38100" dir="2700000" algn="tl">
                  <a:srgbClr val="DDDDDD"/>
                </a:outerShdw>
              </a:effectLst>
              <a:ea typeface="msgothic" charset="0"/>
              <a:cs typeface="msgothic" charset="0"/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1071216"/>
            <a:ext cx="9144000" cy="4873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marL="838806" lvl="1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Funding</a:t>
            </a:r>
          </a:p>
          <a:p>
            <a:pPr marL="1296006" lvl="2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4-year funding under the ROSES08-Hurricane Science Research program.</a:t>
            </a:r>
          </a:p>
          <a:p>
            <a:pPr marL="1296006" lvl="2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Internal JPL support – THANK you ALL !!</a:t>
            </a:r>
          </a:p>
          <a:p>
            <a:pPr marL="1753206" lvl="3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ISC R&amp;TD</a:t>
            </a:r>
          </a:p>
          <a:p>
            <a:pPr marL="1753206" lvl="3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Funding support from the </a:t>
            </a:r>
            <a:r>
              <a:rPr lang="en-GB" sz="2200" dirty="0" err="1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CloudSAT</a:t>
            </a: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 project</a:t>
            </a:r>
          </a:p>
          <a:p>
            <a:pPr marL="1753206" lvl="3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Hardware and IT support from AIRS</a:t>
            </a:r>
          </a:p>
          <a:p>
            <a:pPr marL="1753206" lvl="3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New funding support from MLS</a:t>
            </a:r>
          </a:p>
          <a:p>
            <a:pPr marL="1753206" lvl="3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Heritage from the </a:t>
            </a:r>
            <a:r>
              <a:rPr lang="en-GB" sz="2200" dirty="0" err="1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QuikSCAT</a:t>
            </a:r>
            <a:r>
              <a:rPr lang="en-GB" sz="2200" dirty="0" smtClean="0">
                <a:solidFill>
                  <a:srgbClr val="280099"/>
                </a:solidFill>
                <a:latin typeface="Helvetica" charset="0"/>
                <a:ea typeface="msgothic" charset="0"/>
                <a:cs typeface="msgothic" charset="0"/>
              </a:rPr>
              <a:t> hurricane portal</a:t>
            </a:r>
          </a:p>
          <a:p>
            <a:pPr marL="1753206" lvl="3" indent="-286565">
              <a:lnSpc>
                <a:spcPct val="15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endParaRPr lang="en-GB" sz="2200" dirty="0" smtClean="0">
              <a:solidFill>
                <a:srgbClr val="280099"/>
              </a:solidFill>
              <a:latin typeface="Helvetica" charset="0"/>
              <a:ea typeface="msgothic" charset="0"/>
              <a:cs typeface="msgothic" charset="0"/>
            </a:endParaRPr>
          </a:p>
          <a:p>
            <a:pPr marL="838806" lvl="1" indent="-286565">
              <a:lnSpc>
                <a:spcPct val="80000"/>
              </a:lnSpc>
              <a:spcBef>
                <a:spcPts val="544"/>
              </a:spcBef>
              <a:buFont typeface="Wingdings" charset="2"/>
              <a:buChar char=""/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endParaRPr lang="en-GB" sz="2200" dirty="0" smtClean="0">
              <a:solidFill>
                <a:srgbClr val="000080"/>
              </a:solidFill>
              <a:latin typeface="Helvetica" charset="0"/>
              <a:ea typeface="msgothic" charset="0"/>
              <a:cs typeface="msgothic" charset="0"/>
            </a:endParaRPr>
          </a:p>
          <a:p>
            <a:pPr marL="1230492" lvl="2" indent="-256324">
              <a:lnSpc>
                <a:spcPct val="80000"/>
              </a:lnSpc>
              <a:spcBef>
                <a:spcPts val="544"/>
              </a:spcBef>
              <a:tabLst>
                <a:tab pos="381606" algn="l"/>
                <a:tab pos="796332" algn="l"/>
                <a:tab pos="1211058" algn="l"/>
                <a:tab pos="1625784" algn="l"/>
                <a:tab pos="2040511" algn="l"/>
                <a:tab pos="2455237" algn="l"/>
                <a:tab pos="2869963" algn="l"/>
                <a:tab pos="3284689" algn="l"/>
                <a:tab pos="3699415" algn="l"/>
                <a:tab pos="4114141" algn="l"/>
                <a:tab pos="4528867" algn="l"/>
                <a:tab pos="4943593" algn="l"/>
                <a:tab pos="5358320" algn="l"/>
                <a:tab pos="5773046" algn="l"/>
                <a:tab pos="6187772" algn="l"/>
                <a:tab pos="6602498" algn="l"/>
                <a:tab pos="7017224" algn="l"/>
                <a:tab pos="7431950" algn="l"/>
                <a:tab pos="7846676" algn="l"/>
                <a:tab pos="8261402" algn="l"/>
                <a:tab pos="8676128" algn="l"/>
              </a:tabLst>
            </a:pPr>
            <a:endParaRPr lang="en-GB" sz="2200" dirty="0">
              <a:solidFill>
                <a:srgbClr val="000080"/>
              </a:solidFill>
              <a:latin typeface="Helvetica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629478" y="5838825"/>
            <a:ext cx="7828722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Times New Roman" pitchFamily="-11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dirty="0">
                <a:solidFill>
                  <a:srgbClr val="000000"/>
                </a:solidFill>
                <a:latin typeface="Times New Roman" pitchFamily="-112" charset="0"/>
              </a:rPr>
              <a:t>Fig. 1. Initial locations of tropical cyclones (depressions, storms, and hurricanes) for August and September during the years 1940-2006, according to the National Hurricane </a:t>
            </a:r>
            <a:r>
              <a:rPr lang="en-GB" sz="1400" dirty="0" err="1">
                <a:solidFill>
                  <a:srgbClr val="000000"/>
                </a:solidFill>
                <a:latin typeface="Times New Roman" pitchFamily="-112" charset="0"/>
              </a:rPr>
              <a:t>Center's</a:t>
            </a:r>
            <a:r>
              <a:rPr lang="en-GB" sz="1400" dirty="0">
                <a:solidFill>
                  <a:srgbClr val="000000"/>
                </a:solidFill>
                <a:latin typeface="Times New Roman" pitchFamily="-112" charset="0"/>
              </a:rPr>
              <a:t> best track files. The solid range ring shows the maximum range of the DC-8 for a 12-h flight with 6 </a:t>
            </a:r>
            <a:r>
              <a:rPr lang="en-GB" sz="1400" dirty="0" err="1">
                <a:solidFill>
                  <a:srgbClr val="000000"/>
                </a:solidFill>
                <a:latin typeface="Times New Roman" pitchFamily="-112" charset="0"/>
              </a:rPr>
              <a:t>h</a:t>
            </a:r>
            <a:r>
              <a:rPr lang="en-GB" sz="1400" dirty="0">
                <a:solidFill>
                  <a:srgbClr val="000000"/>
                </a:solidFill>
                <a:latin typeface="Times New Roman" pitchFamily="-112" charset="0"/>
              </a:rPr>
              <a:t> on station. The dashed lines show range rings for the Global Hawk for 30-h flights with 15 (outer circle) and 22.5 </a:t>
            </a:r>
            <a:r>
              <a:rPr lang="en-GB" sz="1400" dirty="0" err="1">
                <a:solidFill>
                  <a:srgbClr val="000000"/>
                </a:solidFill>
                <a:latin typeface="Times New Roman" pitchFamily="-112" charset="0"/>
              </a:rPr>
              <a:t>h</a:t>
            </a:r>
            <a:r>
              <a:rPr lang="en-GB" sz="1400" dirty="0">
                <a:solidFill>
                  <a:srgbClr val="000000"/>
                </a:solidFill>
                <a:latin typeface="Times New Roman" pitchFamily="-112" charset="0"/>
              </a:rPr>
              <a:t> (inner circle) on station.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84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9144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GRIP Scientific </a:t>
            </a:r>
            <a:r>
              <a:rPr lang="en-GB" dirty="0"/>
              <a:t>Questions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8248" y="843694"/>
            <a:ext cx="8002880" cy="5694681"/>
          </a:xfrm>
        </p:spPr>
        <p:txBody>
          <a:bodyPr>
            <a:normAutofit fontScale="62500" lnSpcReduction="20000"/>
          </a:bodyPr>
          <a:lstStyle/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Font typeface="Times New Roman" pitchFamily="-112" charset="0"/>
              <a:buNone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571" dirty="0">
                <a:latin typeface="Times New Roman" pitchFamily="-112" charset="0"/>
              </a:rPr>
              <a:t>	Do 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environmental stability and moisture</a:t>
            </a:r>
            <a:r>
              <a:rPr lang="en-GB" sz="2571" b="1" dirty="0">
                <a:solidFill>
                  <a:srgbClr val="FF0000"/>
                </a:solidFill>
                <a:latin typeface="Times New Roman" pitchFamily="-112" charset="0"/>
              </a:rPr>
              <a:t> </a:t>
            </a:r>
            <a:r>
              <a:rPr lang="en-GB" sz="2571" dirty="0">
                <a:latin typeface="Times New Roman" pitchFamily="-112" charset="0"/>
              </a:rPr>
              <a:t>play key roles in determining whether disturbances develop or fail to develop into tropical cyclones? Or is the key factor related to </a:t>
            </a:r>
            <a:r>
              <a:rPr lang="en-GB" sz="2571" b="1" dirty="0">
                <a:solidFill>
                  <a:srgbClr val="FF0000"/>
                </a:solidFill>
                <a:latin typeface="Times New Roman" pitchFamily="-112" charset="0"/>
              </a:rPr>
              <a:t>dynamic processes </a:t>
            </a:r>
            <a:r>
              <a:rPr lang="en-GB" sz="2571" dirty="0">
                <a:latin typeface="Times New Roman" pitchFamily="-112" charset="0"/>
              </a:rPr>
              <a:t>and interaction with 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environmental vertical wind shear</a:t>
            </a:r>
            <a:r>
              <a:rPr lang="en-GB" sz="2571" dirty="0">
                <a:latin typeface="Times New Roman" pitchFamily="-112" charset="0"/>
              </a:rPr>
              <a:t>? Do vertical wind shear and dry air act together in a nonlinear manner to weaken insipient tropical disturbances and tropical cyclones?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571" dirty="0">
                <a:latin typeface="Times New Roman" pitchFamily="-112" charset="0"/>
              </a:rPr>
              <a:t>What environmental (e.g., 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vertical wind shear, upper-level outflow jets, low to mid-level moisture, upper-level troughs</a:t>
            </a:r>
            <a:r>
              <a:rPr lang="en-GB" sz="2571" dirty="0">
                <a:latin typeface="Times New Roman" pitchFamily="-112" charset="0"/>
              </a:rPr>
              <a:t>), oceanic (e.g. 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warm ocean eddies</a:t>
            </a:r>
            <a:r>
              <a:rPr lang="en-GB" sz="2571" dirty="0">
                <a:latin typeface="Times New Roman" pitchFamily="-112" charset="0"/>
              </a:rPr>
              <a:t>) and inner core (e.g., 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hot towers</a:t>
            </a:r>
            <a:r>
              <a:rPr lang="en-GB" sz="2571" dirty="0">
                <a:latin typeface="Times New Roman" pitchFamily="-112" charset="0"/>
              </a:rPr>
              <a:t>) factors govern rapid intensification?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571" dirty="0">
                <a:latin typeface="Times New Roman" pitchFamily="-112" charset="0"/>
              </a:rPr>
              <a:t>Do 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hot towers and convective bursts</a:t>
            </a:r>
            <a:r>
              <a:rPr lang="en-GB" sz="2571" dirty="0">
                <a:latin typeface="Times New Roman" pitchFamily="-112" charset="0"/>
              </a:rPr>
              <a:t> play a major role or are they merely an indicator of energy conversion processes (e.g., associated with movement over a warm ocean eddy)?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Clr>
                <a:srgbClr val="333399"/>
              </a:buClr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What is the predictability of rapid intensification and what observations are most critical to its prediction</a:t>
            </a:r>
            <a:r>
              <a:rPr lang="en-GB" sz="2571" dirty="0">
                <a:latin typeface="Times New Roman" pitchFamily="-112" charset="0"/>
              </a:rPr>
              <a:t>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571" dirty="0">
                <a:latin typeface="Times New Roman" pitchFamily="-112" charset="0"/>
              </a:rPr>
              <a:t>What is the role of the Saharan Air Layer, in terms of the impact of its 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mid-level dry air, mid-level easterly jet and suspended African dust</a:t>
            </a:r>
            <a:r>
              <a:rPr lang="en-GB" sz="2571" b="1" dirty="0">
                <a:solidFill>
                  <a:srgbClr val="FF0000"/>
                </a:solidFill>
                <a:latin typeface="Times New Roman" pitchFamily="-112" charset="0"/>
              </a:rPr>
              <a:t> </a:t>
            </a:r>
            <a:r>
              <a:rPr lang="en-GB" sz="2571" dirty="0">
                <a:latin typeface="Times New Roman" pitchFamily="-112" charset="0"/>
              </a:rPr>
              <a:t>on intensification?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4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571" dirty="0">
                <a:latin typeface="Times New Roman" pitchFamily="-112" charset="0"/>
              </a:rPr>
              <a:t>What is the role of 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internal structure changes, including </a:t>
            </a:r>
            <a:r>
              <a:rPr lang="en-GB" sz="2571" b="1" u="sng" dirty="0" err="1">
                <a:solidFill>
                  <a:srgbClr val="FF0000"/>
                </a:solidFill>
                <a:latin typeface="Times New Roman" pitchFamily="-112" charset="0"/>
              </a:rPr>
              <a:t>rainbands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, </a:t>
            </a:r>
            <a:r>
              <a:rPr lang="en-GB" sz="2571" b="1" u="sng" dirty="0" err="1">
                <a:solidFill>
                  <a:srgbClr val="FF0000"/>
                </a:solidFill>
                <a:latin typeface="Times New Roman" pitchFamily="-112" charset="0"/>
              </a:rPr>
              <a:t>eyewall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 replacement cycles, and storm asymmetries on tropical cyclone intensity change</a:t>
            </a:r>
            <a:r>
              <a:rPr lang="en-GB" sz="2571" dirty="0">
                <a:latin typeface="Times New Roman" pitchFamily="-112" charset="0"/>
              </a:rPr>
              <a:t>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7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571" dirty="0">
                <a:latin typeface="Times New Roman" pitchFamily="-112" charset="0"/>
              </a:rPr>
              <a:t>Does the </a:t>
            </a:r>
            <a:r>
              <a:rPr lang="en-GB" sz="2571" b="1" dirty="0">
                <a:solidFill>
                  <a:srgbClr val="FF0000"/>
                </a:solidFill>
                <a:latin typeface="Times New Roman" pitchFamily="-112" charset="0"/>
              </a:rPr>
              <a:t>formation of cyclonic </a:t>
            </a:r>
            <a:r>
              <a:rPr lang="en-GB" sz="2571" b="1" dirty="0" err="1">
                <a:solidFill>
                  <a:srgbClr val="FF0000"/>
                </a:solidFill>
                <a:latin typeface="Times New Roman" pitchFamily="-112" charset="0"/>
              </a:rPr>
              <a:t>vorticity</a:t>
            </a:r>
            <a:r>
              <a:rPr lang="en-GB" sz="2571" b="1" dirty="0">
                <a:solidFill>
                  <a:srgbClr val="FF0000"/>
                </a:solidFill>
                <a:latin typeface="Times New Roman" pitchFamily="-112" charset="0"/>
              </a:rPr>
              <a:t> at the surface</a:t>
            </a:r>
            <a:r>
              <a:rPr lang="en-GB" sz="2571" dirty="0">
                <a:latin typeface="Times New Roman" pitchFamily="-112" charset="0"/>
              </a:rPr>
              <a:t> originate from midlevel cyclonic </a:t>
            </a:r>
            <a:r>
              <a:rPr lang="en-GB" sz="2571" dirty="0" err="1">
                <a:latin typeface="Times New Roman" pitchFamily="-112" charset="0"/>
              </a:rPr>
              <a:t>vorticity</a:t>
            </a:r>
            <a:r>
              <a:rPr lang="en-GB" sz="2571" dirty="0">
                <a:latin typeface="Times New Roman" pitchFamily="-112" charset="0"/>
              </a:rPr>
              <a:t> that builds downward, or does it originate at low levels and grow </a:t>
            </a:r>
            <a:r>
              <a:rPr lang="en-GB" sz="2571" dirty="0" smtClean="0">
                <a:latin typeface="Times New Roman" pitchFamily="-112" charset="0"/>
              </a:rPr>
              <a:t>upward?  </a:t>
            </a:r>
            <a:r>
              <a:rPr lang="en-GB" sz="2571" b="1" u="sng" dirty="0" smtClean="0">
                <a:solidFill>
                  <a:srgbClr val="FF0000"/>
                </a:solidFill>
                <a:latin typeface="Times New Roman" pitchFamily="-112" charset="0"/>
              </a:rPr>
              <a:t>What </a:t>
            </a:r>
            <a:r>
              <a:rPr lang="en-GB" sz="2571" b="1" u="sng" dirty="0">
                <a:solidFill>
                  <a:srgbClr val="FF0000"/>
                </a:solidFill>
                <a:latin typeface="Times New Roman" pitchFamily="-112" charset="0"/>
              </a:rPr>
              <a:t>is the role of deep convection</a:t>
            </a:r>
            <a:r>
              <a:rPr lang="en-GB" sz="2571" dirty="0">
                <a:latin typeface="Times New Roman" pitchFamily="-112" charset="0"/>
              </a:rPr>
              <a:t> in this process? </a:t>
            </a:r>
          </a:p>
          <a:p>
            <a:pPr marL="256032" indent="-256032" eaLnBrk="1" hangingPunct="1">
              <a:lnSpc>
                <a:spcPct val="110000"/>
              </a:lnSpc>
              <a:spcBef>
                <a:spcPts val="700"/>
              </a:spcBef>
              <a:buFont typeface="Times New Roman" pitchFamily="-112" charset="0"/>
              <a:buChar char="•"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2571" dirty="0">
                <a:latin typeface="Times New Roman" pitchFamily="-112" charset="0"/>
              </a:rPr>
              <a:t>How does the </a:t>
            </a:r>
            <a:r>
              <a:rPr lang="en-GB" sz="2571" b="1" dirty="0">
                <a:solidFill>
                  <a:srgbClr val="FF0000"/>
                </a:solidFill>
                <a:latin typeface="Times New Roman" pitchFamily="-112" charset="0"/>
              </a:rPr>
              <a:t>thermal structure within the vortex evolve</a:t>
            </a:r>
            <a:r>
              <a:rPr lang="en-GB" sz="2571" dirty="0">
                <a:latin typeface="Times New Roman" pitchFamily="-112" charset="0"/>
              </a:rPr>
              <a:t> from cold to warm core? What physical processes are important for generating and maintaining the warm anomaly?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Times New Roman" pitchFamily="-112" charset="0"/>
              <a:buNone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endParaRPr lang="en-GB" sz="2800" dirty="0">
              <a:latin typeface="Times New Roman" pitchFamily="-112" charset="0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Times New Roman" pitchFamily="-112" charset="0"/>
              <a:buNone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endParaRPr lang="en-GB" sz="2800" dirty="0">
              <a:latin typeface="Times New Roman" pitchFamily="-11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77306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57" y="1413565"/>
            <a:ext cx="8901044" cy="5392949"/>
          </a:xfrm>
        </p:spPr>
        <p:txBody>
          <a:bodyPr>
            <a:normAutofit/>
          </a:bodyPr>
          <a:lstStyle/>
          <a:p>
            <a:r>
              <a:rPr lang="en-US" b="1" dirty="0" smtClean="0"/>
              <a:t>GOAL</a:t>
            </a:r>
          </a:p>
          <a:p>
            <a:pPr lvl="1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provide a near-real time basin-scale view of the atmospheric and surface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conditions, characterizing large-scale and storm scale processes,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as depicted by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satellites</a:t>
            </a:r>
          </a:p>
          <a:p>
            <a:r>
              <a:rPr lang="en-US" b="1" dirty="0" smtClean="0"/>
              <a:t>DOMAIN</a:t>
            </a:r>
          </a:p>
          <a:p>
            <a:pPr lvl="1"/>
            <a:r>
              <a:rPr lang="en-US" b="1" dirty="0" smtClean="0"/>
              <a:t>Current - Atlantic basin</a:t>
            </a:r>
          </a:p>
          <a:p>
            <a:pPr lvl="1"/>
            <a:r>
              <a:rPr lang="en-US" b="1" dirty="0" smtClean="0"/>
              <a:t>During GRIP – Atlantic and East Pacific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0965" y="1217225"/>
            <a:ext cx="6546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Overlay of IR and 85 GHz brightness temperatures</a:t>
            </a:r>
            <a:endParaRPr lang="en-US" sz="2400" b="1" dirty="0"/>
          </a:p>
        </p:txBody>
      </p:sp>
      <p:pic>
        <p:nvPicPr>
          <p:cNvPr id="7" name="Picture 6" descr="FRED_2009-09-08_1100_IR_85GHz_wind_B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8890"/>
            <a:ext cx="9144000" cy="5179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267" y="947586"/>
            <a:ext cx="9030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Lifted Index (LI); </a:t>
            </a:r>
          </a:p>
          <a:p>
            <a:pPr algn="ctr"/>
            <a:r>
              <a:rPr lang="en-US" sz="2400" b="1" dirty="0" smtClean="0"/>
              <a:t>JPL product from AIRS retrievals of Temperature and humidity profiles</a:t>
            </a:r>
            <a:endParaRPr lang="en-US" sz="2400" b="1" dirty="0"/>
          </a:p>
        </p:txBody>
      </p:sp>
      <p:pic>
        <p:nvPicPr>
          <p:cNvPr id="5" name="Picture 4" descr="FRED_2009-09-11_0900_IR_LI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96" y="1692990"/>
            <a:ext cx="9144000" cy="5172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Picture 2 17-20-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956"/>
            <a:ext cx="9144000" cy="5229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267" y="947586"/>
            <a:ext cx="9030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Convective Available Potential Energy (CAPE); </a:t>
            </a:r>
          </a:p>
          <a:p>
            <a:pPr algn="ctr"/>
            <a:r>
              <a:rPr lang="en-US" sz="2400" b="1" dirty="0" smtClean="0"/>
              <a:t>JPL product from AIRS retrievals of Temperature and humidity profiles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1450169" y="-152400"/>
            <a:ext cx="7456784" cy="9144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GRIP Scientific Questions – </a:t>
            </a:r>
            <a:r>
              <a:rPr lang="en-GB" b="1" dirty="0" smtClean="0"/>
              <a:t>what data</a:t>
            </a:r>
            <a:endParaRPr lang="en-GB" b="1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945" y="1173888"/>
            <a:ext cx="8761077" cy="539880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b="1" dirty="0" smtClean="0"/>
              <a:t>Large-scale model and satellite 3D winds derived from cloud motion</a:t>
            </a:r>
          </a:p>
          <a:p>
            <a:pPr lvl="1">
              <a:lnSpc>
                <a:spcPct val="90000"/>
              </a:lnSpc>
              <a:spcBef>
                <a:spcPts val="350"/>
              </a:spcBef>
              <a:buClr>
                <a:srgbClr val="333399"/>
              </a:buClr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dirty="0" smtClean="0">
                <a:solidFill>
                  <a:srgbClr val="333399"/>
                </a:solidFill>
              </a:rPr>
              <a:t>environmental </a:t>
            </a:r>
            <a:r>
              <a:rPr lang="en-GB" sz="1800" dirty="0">
                <a:solidFill>
                  <a:srgbClr val="333399"/>
                </a:solidFill>
              </a:rPr>
              <a:t>vertical wind shear</a:t>
            </a:r>
            <a:r>
              <a:rPr lang="en-GB" sz="1800" dirty="0" smtClean="0"/>
              <a:t> </a:t>
            </a:r>
            <a:endParaRPr lang="en-GB" sz="1800" dirty="0"/>
          </a:p>
          <a:p>
            <a:pPr lvl="1">
              <a:lnSpc>
                <a:spcPct val="90000"/>
              </a:lnSpc>
              <a:spcBef>
                <a:spcPts val="350"/>
              </a:spcBef>
              <a:buClr>
                <a:srgbClr val="333399"/>
              </a:buClr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dirty="0" smtClean="0">
                <a:solidFill>
                  <a:srgbClr val="333399"/>
                </a:solidFill>
              </a:rPr>
              <a:t>upper</a:t>
            </a:r>
            <a:r>
              <a:rPr lang="en-GB" sz="1800" dirty="0">
                <a:solidFill>
                  <a:srgbClr val="333399"/>
                </a:solidFill>
              </a:rPr>
              <a:t>-level</a:t>
            </a:r>
            <a:r>
              <a:rPr lang="en-GB" sz="1800" dirty="0" smtClean="0">
                <a:solidFill>
                  <a:srgbClr val="333399"/>
                </a:solidFill>
              </a:rPr>
              <a:t> troughs and outflow jets</a:t>
            </a: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333399"/>
              </a:buClr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b="1" dirty="0" smtClean="0"/>
              <a:t>Observations (AIRS, GPS-RO, MLS, AMSU) AND Large-scale model ‏</a:t>
            </a:r>
          </a:p>
          <a:p>
            <a:pPr lvl="1">
              <a:lnSpc>
                <a:spcPct val="90000"/>
              </a:lnSpc>
              <a:spcBef>
                <a:spcPts val="450"/>
              </a:spcBef>
              <a:buClr>
                <a:srgbClr val="333399"/>
              </a:buClr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dirty="0" smtClean="0">
                <a:solidFill>
                  <a:srgbClr val="333399"/>
                </a:solidFill>
              </a:rPr>
              <a:t>environmental </a:t>
            </a:r>
            <a:r>
              <a:rPr lang="en-GB" sz="1800" dirty="0">
                <a:solidFill>
                  <a:srgbClr val="333399"/>
                </a:solidFill>
              </a:rPr>
              <a:t>stability and moisture</a:t>
            </a:r>
            <a:r>
              <a:rPr lang="en-GB" sz="1800" dirty="0" smtClean="0"/>
              <a:t> </a:t>
            </a:r>
            <a:endParaRPr lang="en-GB" sz="1800" dirty="0"/>
          </a:p>
          <a:p>
            <a:pPr lvl="1">
              <a:lnSpc>
                <a:spcPct val="90000"/>
              </a:lnSpc>
              <a:spcBef>
                <a:spcPts val="450"/>
              </a:spcBef>
              <a:buClr>
                <a:srgbClr val="333399"/>
              </a:buClr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dirty="0" smtClean="0">
                <a:solidFill>
                  <a:srgbClr val="333399"/>
                </a:solidFill>
              </a:rPr>
              <a:t>low </a:t>
            </a:r>
            <a:r>
              <a:rPr lang="en-GB" sz="1800" dirty="0">
                <a:solidFill>
                  <a:srgbClr val="333399"/>
                </a:solidFill>
              </a:rPr>
              <a:t>to mid-level moisture</a:t>
            </a:r>
            <a:r>
              <a:rPr lang="en-GB" sz="1800" dirty="0"/>
              <a:t>	</a:t>
            </a:r>
            <a:endParaRPr lang="en-GB" sz="1800" dirty="0" smtClean="0"/>
          </a:p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b="1" dirty="0" smtClean="0"/>
              <a:t>Ocean </a:t>
            </a:r>
            <a:r>
              <a:rPr lang="en-GB" sz="1800" b="1" dirty="0"/>
              <a:t>Heat Content and SST from </a:t>
            </a:r>
            <a:r>
              <a:rPr lang="en-GB" sz="1800" b="1" dirty="0" smtClean="0"/>
              <a:t>Observations</a:t>
            </a:r>
          </a:p>
          <a:p>
            <a:pPr lvl="1">
              <a:lnSpc>
                <a:spcPct val="90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dirty="0" smtClean="0">
                <a:solidFill>
                  <a:srgbClr val="333399"/>
                </a:solidFill>
              </a:rPr>
              <a:t>high</a:t>
            </a:r>
            <a:r>
              <a:rPr lang="en-GB" sz="1800" dirty="0">
                <a:solidFill>
                  <a:srgbClr val="333399"/>
                </a:solidFill>
              </a:rPr>
              <a:t>-resolution </a:t>
            </a:r>
            <a:r>
              <a:rPr lang="en-GB" sz="1800" dirty="0" smtClean="0">
                <a:solidFill>
                  <a:srgbClr val="333399"/>
                </a:solidFill>
              </a:rPr>
              <a:t>SSTs and warm ocean eddies</a:t>
            </a:r>
            <a:endParaRPr lang="en-GB" sz="1400" dirty="0" smtClean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b="1" dirty="0" smtClean="0"/>
              <a:t>Active </a:t>
            </a:r>
            <a:r>
              <a:rPr lang="en-GB" sz="1800" b="1" dirty="0"/>
              <a:t>and</a:t>
            </a:r>
            <a:r>
              <a:rPr lang="en-GB" sz="1800" b="1" dirty="0" smtClean="0"/>
              <a:t> Passive Microwave and IR </a:t>
            </a:r>
            <a:r>
              <a:rPr lang="en-GB" sz="1800" b="1" dirty="0"/>
              <a:t>Observations:</a:t>
            </a:r>
            <a:r>
              <a:rPr lang="en-GB" sz="1800" b="1" dirty="0" smtClean="0"/>
              <a:t> TRMM</a:t>
            </a:r>
            <a:r>
              <a:rPr lang="en-GB" sz="1800" b="1" dirty="0"/>
              <a:t>, </a:t>
            </a:r>
            <a:r>
              <a:rPr lang="en-GB" sz="1800" b="1" dirty="0" err="1"/>
              <a:t>CloudSAT</a:t>
            </a:r>
            <a:r>
              <a:rPr lang="en-GB" sz="1800" b="1" dirty="0"/>
              <a:t>, AMSR-E, SSM/I, AMSU</a:t>
            </a:r>
            <a:r>
              <a:rPr lang="en-GB" sz="1800" b="1" dirty="0" smtClean="0"/>
              <a:t>, </a:t>
            </a:r>
            <a:r>
              <a:rPr lang="en-GB" sz="1800" b="1" dirty="0" err="1"/>
              <a:t>QuikSCAT</a:t>
            </a:r>
            <a:r>
              <a:rPr lang="en-GB" sz="1800" b="1" dirty="0"/>
              <a:t>, </a:t>
            </a:r>
            <a:r>
              <a:rPr lang="en-GB" sz="1800" b="1" dirty="0" smtClean="0"/>
              <a:t>ASCAT, GOES</a:t>
            </a:r>
          </a:p>
          <a:p>
            <a:pPr lvl="1">
              <a:lnSpc>
                <a:spcPct val="90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dirty="0" smtClean="0">
                <a:solidFill>
                  <a:srgbClr val="333399"/>
                </a:solidFill>
              </a:rPr>
              <a:t>inner </a:t>
            </a:r>
            <a:r>
              <a:rPr lang="en-GB" sz="1800" dirty="0">
                <a:solidFill>
                  <a:srgbClr val="333399"/>
                </a:solidFill>
              </a:rPr>
              <a:t>core structure - hot towers and convective </a:t>
            </a:r>
            <a:r>
              <a:rPr lang="en-GB" sz="1800" dirty="0" smtClean="0">
                <a:solidFill>
                  <a:srgbClr val="333399"/>
                </a:solidFill>
              </a:rPr>
              <a:t>bursts</a:t>
            </a:r>
            <a:endParaRPr lang="en-GB" sz="1800" dirty="0" smtClean="0"/>
          </a:p>
          <a:p>
            <a:pPr lvl="1">
              <a:lnSpc>
                <a:spcPct val="90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dirty="0" smtClean="0">
                <a:solidFill>
                  <a:srgbClr val="333399"/>
                </a:solidFill>
              </a:rPr>
              <a:t>Role </a:t>
            </a:r>
            <a:r>
              <a:rPr lang="en-GB" sz="1800" dirty="0" smtClean="0">
                <a:solidFill>
                  <a:srgbClr val="333399"/>
                </a:solidFill>
              </a:rPr>
              <a:t>of </a:t>
            </a:r>
            <a:r>
              <a:rPr lang="en-GB" sz="1800" dirty="0" smtClean="0">
                <a:solidFill>
                  <a:srgbClr val="333399"/>
                </a:solidFill>
              </a:rPr>
              <a:t>internal structure changes, including </a:t>
            </a:r>
            <a:r>
              <a:rPr lang="en-GB" sz="1800" dirty="0" err="1" smtClean="0">
                <a:solidFill>
                  <a:srgbClr val="333399"/>
                </a:solidFill>
              </a:rPr>
              <a:t>rainbands</a:t>
            </a:r>
            <a:r>
              <a:rPr lang="en-GB" sz="1800" dirty="0" smtClean="0">
                <a:solidFill>
                  <a:srgbClr val="333399"/>
                </a:solidFill>
              </a:rPr>
              <a:t>, </a:t>
            </a:r>
            <a:r>
              <a:rPr lang="en-GB" sz="1800" dirty="0" err="1" smtClean="0">
                <a:solidFill>
                  <a:srgbClr val="333399"/>
                </a:solidFill>
              </a:rPr>
              <a:t>eyewall</a:t>
            </a:r>
            <a:r>
              <a:rPr lang="en-GB" sz="1800" dirty="0" smtClean="0">
                <a:solidFill>
                  <a:srgbClr val="333399"/>
                </a:solidFill>
              </a:rPr>
              <a:t> replacement cycles, and storm asymmetries on tropical cyclone intensity change</a:t>
            </a:r>
            <a:r>
              <a:rPr lang="en-GB" sz="1800" dirty="0" smtClean="0"/>
              <a:t>?</a:t>
            </a:r>
            <a:r>
              <a:rPr lang="en-GB" sz="1800" dirty="0" smtClean="0"/>
              <a:t> </a:t>
            </a:r>
            <a:endParaRPr lang="en-GB" sz="1800" dirty="0" smtClean="0">
              <a:solidFill>
                <a:srgbClr val="333399"/>
              </a:solidFill>
            </a:endParaRPr>
          </a:p>
          <a:p>
            <a:pPr lvl="1">
              <a:lnSpc>
                <a:spcPct val="90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dirty="0" smtClean="0">
                <a:solidFill>
                  <a:srgbClr val="333399"/>
                </a:solidFill>
              </a:rPr>
              <a:t>Predictability </a:t>
            </a:r>
            <a:r>
              <a:rPr lang="en-GB" sz="1800" dirty="0">
                <a:solidFill>
                  <a:srgbClr val="333399"/>
                </a:solidFill>
              </a:rPr>
              <a:t>of rapid intensification and what observations are most </a:t>
            </a:r>
            <a:r>
              <a:rPr lang="en-GB" sz="1800" dirty="0" smtClean="0">
                <a:solidFill>
                  <a:srgbClr val="333399"/>
                </a:solidFill>
              </a:rPr>
              <a:t>critical</a:t>
            </a:r>
            <a:r>
              <a:rPr lang="en-GB" sz="1800" dirty="0" smtClean="0"/>
              <a:t>?</a:t>
            </a:r>
            <a:r>
              <a:rPr lang="en-GB" sz="1800" dirty="0" smtClean="0"/>
              <a:t> </a:t>
            </a:r>
            <a:r>
              <a:rPr lang="en-GB" sz="1800" dirty="0" smtClean="0">
                <a:solidFill>
                  <a:schemeClr val="tx2"/>
                </a:solidFill>
              </a:rPr>
              <a:t>Evolution </a:t>
            </a:r>
            <a:r>
              <a:rPr lang="en-GB" sz="1800" dirty="0" smtClean="0">
                <a:solidFill>
                  <a:schemeClr val="tx2"/>
                </a:solidFill>
              </a:rPr>
              <a:t>of </a:t>
            </a:r>
            <a:r>
              <a:rPr lang="en-GB" sz="1800" dirty="0">
                <a:solidFill>
                  <a:schemeClr val="tx2"/>
                </a:solidFill>
              </a:rPr>
              <a:t>cyclonic </a:t>
            </a:r>
            <a:r>
              <a:rPr lang="en-GB" sz="1800" dirty="0" err="1">
                <a:solidFill>
                  <a:schemeClr val="tx2"/>
                </a:solidFill>
              </a:rPr>
              <a:t>vorticity</a:t>
            </a:r>
            <a:r>
              <a:rPr lang="en-GB" sz="1800" dirty="0" smtClean="0">
                <a:solidFill>
                  <a:schemeClr val="tx2"/>
                </a:solidFill>
              </a:rPr>
              <a:t> </a:t>
            </a:r>
            <a:r>
              <a:rPr lang="en-GB" sz="1800" dirty="0" smtClean="0"/>
              <a:t>– does midlevel </a:t>
            </a:r>
            <a:r>
              <a:rPr lang="en-GB" sz="1800" dirty="0"/>
              <a:t>cyclonic </a:t>
            </a:r>
            <a:r>
              <a:rPr lang="en-GB" sz="1800" dirty="0" err="1"/>
              <a:t>vorticity</a:t>
            </a:r>
            <a:r>
              <a:rPr lang="en-GB" sz="1800" dirty="0" smtClean="0"/>
              <a:t> build </a:t>
            </a:r>
            <a:r>
              <a:rPr lang="en-GB" sz="1800" dirty="0"/>
              <a:t>downward, or does</a:t>
            </a:r>
            <a:r>
              <a:rPr lang="en-GB" sz="1800" dirty="0" smtClean="0"/>
              <a:t> </a:t>
            </a:r>
            <a:r>
              <a:rPr lang="en-GB" sz="1800" dirty="0" err="1" smtClean="0"/>
              <a:t>vorticity</a:t>
            </a:r>
            <a:r>
              <a:rPr lang="en-GB" sz="1800" dirty="0" smtClean="0"/>
              <a:t> </a:t>
            </a:r>
            <a:r>
              <a:rPr lang="en-GB" sz="1800" dirty="0"/>
              <a:t>originate at low levels and grow upward? </a:t>
            </a:r>
            <a:r>
              <a:rPr lang="en-GB" sz="1800" dirty="0">
                <a:solidFill>
                  <a:srgbClr val="333399"/>
                </a:solidFill>
              </a:rPr>
              <a:t>What is the role of deep convection</a:t>
            </a:r>
            <a:r>
              <a:rPr lang="en-GB" sz="1800" dirty="0" smtClean="0"/>
              <a:t> ?</a:t>
            </a:r>
          </a:p>
          <a:p>
            <a:pPr>
              <a:lnSpc>
                <a:spcPct val="90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b="1" dirty="0" smtClean="0"/>
              <a:t>Observations </a:t>
            </a:r>
            <a:r>
              <a:rPr lang="en-GB" sz="1800" b="1" dirty="0"/>
              <a:t>of Aerosols, midlevel humidity; Flow from Large-scale </a:t>
            </a:r>
            <a:r>
              <a:rPr lang="en-GB" sz="1800" b="1" dirty="0" smtClean="0"/>
              <a:t>model</a:t>
            </a:r>
            <a:endParaRPr lang="en-GB" sz="1800" b="1" dirty="0"/>
          </a:p>
          <a:p>
            <a:pPr lvl="1">
              <a:lnSpc>
                <a:spcPct val="90000"/>
              </a:lnSpc>
              <a:spcBef>
                <a:spcPts val="450"/>
              </a:spcBef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dirty="0" smtClean="0">
                <a:solidFill>
                  <a:srgbClr val="333399"/>
                </a:solidFill>
              </a:rPr>
              <a:t>Saharan </a:t>
            </a:r>
            <a:r>
              <a:rPr lang="en-GB" sz="1800" dirty="0">
                <a:solidFill>
                  <a:srgbClr val="333399"/>
                </a:solidFill>
              </a:rPr>
              <a:t>Air Layer</a:t>
            </a:r>
            <a:r>
              <a:rPr lang="en-GB" sz="1800" dirty="0"/>
              <a:t> - </a:t>
            </a:r>
            <a:r>
              <a:rPr lang="en-GB" sz="1800" dirty="0">
                <a:solidFill>
                  <a:srgbClr val="333399"/>
                </a:solidFill>
              </a:rPr>
              <a:t>mid-level dry air, mid-level easterly jet and suspended African dust</a:t>
            </a:r>
            <a:r>
              <a:rPr lang="en-GB" sz="1800" dirty="0"/>
              <a:t> How does the thermal structure within the vortex evolve from cold to warm core?</a:t>
            </a:r>
            <a:r>
              <a:rPr lang="en-GB" sz="1800" dirty="0" smtClean="0"/>
              <a:t> </a:t>
            </a:r>
          </a:p>
          <a:p>
            <a:pPr lvl="1">
              <a:lnSpc>
                <a:spcPct val="90000"/>
              </a:lnSpc>
              <a:spcBef>
                <a:spcPts val="450"/>
              </a:spcBef>
              <a:buNone/>
              <a:tabLst>
                <a:tab pos="339725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</a:pPr>
            <a:r>
              <a:rPr lang="en-GB" sz="1800" dirty="0"/>
              <a:t>	</a:t>
            </a:r>
            <a:r>
              <a:rPr lang="en-GB" sz="1800" dirty="0" smtClean="0"/>
              <a:t>What </a:t>
            </a:r>
            <a:r>
              <a:rPr lang="en-GB" sz="1800" dirty="0"/>
              <a:t>physical processes are important for generating and maintaining the warm anomaly?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267" y="947586"/>
            <a:ext cx="9030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Skew-T; </a:t>
            </a:r>
          </a:p>
          <a:p>
            <a:pPr algn="ctr"/>
            <a:r>
              <a:rPr lang="en-US" sz="2400" b="1" dirty="0" smtClean="0"/>
              <a:t>JPL product from AIRS retrievals of Temperature and humidity profiles</a:t>
            </a:r>
            <a:endParaRPr lang="en-US" sz="2400" b="1" dirty="0"/>
          </a:p>
        </p:txBody>
      </p:sp>
      <p:pic>
        <p:nvPicPr>
          <p:cNvPr id="7" name="Picture 93" descr="SkewT-AIRS_20090909_0331106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778582"/>
            <a:ext cx="9144000" cy="507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RI-Track-FRED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Coming soon - Model Data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5509" y="879747"/>
            <a:ext cx="414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COMING SOON – MODEL fields</a:t>
            </a:r>
          </a:p>
        </p:txBody>
      </p:sp>
      <p:pic>
        <p:nvPicPr>
          <p:cNvPr id="5" name="Picture 4" descr="IR925-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35" y="629478"/>
            <a:ext cx="7254375" cy="6239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77306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318"/>
            <a:ext cx="9144001" cy="576468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GOAL</a:t>
            </a:r>
          </a:p>
          <a:p>
            <a:pPr lvl="1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provide a near-real time basin-scale view of the atmospheric and surface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conditions, characterizing large-scale and storm scale processes,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as depicted by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satellites and models</a:t>
            </a:r>
          </a:p>
          <a:p>
            <a:r>
              <a:rPr lang="en-US" b="1" dirty="0" smtClean="0"/>
              <a:t>Objective</a:t>
            </a:r>
          </a:p>
          <a:p>
            <a:pPr lvl="1">
              <a:buNone/>
            </a:pPr>
            <a:r>
              <a:rPr lang="en-US" b="1" dirty="0" smtClean="0"/>
              <a:t>To provide environmental context and temporal continuity for the field campaign observations to help:</a:t>
            </a:r>
          </a:p>
          <a:p>
            <a:pPr lvl="1">
              <a:buNone/>
            </a:pPr>
            <a:r>
              <a:rPr lang="en-US" b="1" dirty="0" smtClean="0"/>
              <a:t>	- mission planning</a:t>
            </a:r>
          </a:p>
          <a:p>
            <a:pPr lvl="1">
              <a:buNone/>
            </a:pPr>
            <a:r>
              <a:rPr lang="en-US" b="1" dirty="0" smtClean="0"/>
              <a:t>	- understanding of the physical processes</a:t>
            </a:r>
          </a:p>
          <a:p>
            <a:pPr lvl="1">
              <a:buNone/>
            </a:pPr>
            <a:r>
              <a:rPr lang="en-US" b="1" dirty="0" smtClean="0"/>
              <a:t>	- improving models through validation and data assimilation</a:t>
            </a:r>
          </a:p>
          <a:p>
            <a:pPr lvl="1">
              <a:buNone/>
            </a:pPr>
            <a:endParaRPr lang="en-US" b="1" dirty="0" smtClean="0"/>
          </a:p>
          <a:p>
            <a:pPr lvl="1"/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77306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03" y="1029665"/>
            <a:ext cx="8920898" cy="5776849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DATA TYPES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Environment</a:t>
            </a:r>
          </a:p>
          <a:p>
            <a:pPr lvl="2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SST </a:t>
            </a:r>
          </a:p>
          <a:p>
            <a:pPr lvl="2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Total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Precipitable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Water (TPW)</a:t>
            </a:r>
          </a:p>
          <a:p>
            <a:pPr lvl="2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Temperature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/Moisture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Profiles and analysis (LI, CAPE, Skew-T)</a:t>
            </a:r>
          </a:p>
          <a:p>
            <a:pPr lvl="2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Surface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Convergence/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Vorticity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Storm scale Data</a:t>
            </a:r>
          </a:p>
          <a:p>
            <a:pPr lvl="2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IR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VIS/Water Vapor</a:t>
            </a:r>
          </a:p>
          <a:p>
            <a:pPr lvl="2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Brightness Temperatures (TB) at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85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GHz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lvl="2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Rain Indicator (RI) – multi-frequency TB-based rain index</a:t>
            </a:r>
          </a:p>
          <a:p>
            <a:pPr lvl="2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Radar Profiles</a:t>
            </a:r>
          </a:p>
          <a:p>
            <a:pPr lvl="2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Surface Convergence/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Vorticity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Storm Tracks and Intensity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429050"/>
            <a:ext cx="7685042" cy="62364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b="1" u="sng" dirty="0">
                <a:hlinkClick r:id="rId2"/>
              </a:rPr>
              <a:t>http://tropicalcyclone.jpl.nasa.gov/grip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GRIP_Overview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30" y="0"/>
            <a:ext cx="9177129" cy="6820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58" y="176688"/>
            <a:ext cx="7685042" cy="773066"/>
          </a:xfrm>
        </p:spPr>
        <p:txBody>
          <a:bodyPr>
            <a:normAutofit fontScale="90000"/>
          </a:bodyPr>
          <a:lstStyle/>
          <a:p>
            <a:r>
              <a:rPr lang="en-US" dirty="0"/>
              <a:t>NRT Satellite/Model Data –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u="sng" dirty="0">
                <a:hlinkClick r:id="rId2"/>
              </a:rPr>
              <a:t>http://tropicalcyclone.jpl.nasa.gov/grip</a:t>
            </a:r>
            <a:endParaRPr lang="en-US" sz="311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52" y="1159564"/>
            <a:ext cx="8978348" cy="5576957"/>
          </a:xfrm>
        </p:spPr>
        <p:txBody>
          <a:bodyPr>
            <a:normAutofit fontScale="92500" lnSpcReduction="10000"/>
          </a:bodyPr>
          <a:lstStyle/>
          <a:p>
            <a:pPr marL="347472">
              <a:spcBef>
                <a:spcPts val="1224"/>
              </a:spcBef>
              <a:buNone/>
            </a:pPr>
            <a:r>
              <a:rPr lang="en-US" sz="2824" b="1" dirty="0">
                <a:solidFill>
                  <a:srgbClr val="000090"/>
                </a:solidFill>
              </a:rPr>
              <a:t>O</a:t>
            </a:r>
            <a:r>
              <a:rPr lang="en-US" sz="2824" b="1" dirty="0" smtClean="0">
                <a:solidFill>
                  <a:srgbClr val="000090"/>
                </a:solidFill>
              </a:rPr>
              <a:t>ffers 10 </a:t>
            </a:r>
            <a:r>
              <a:rPr lang="en-US" sz="2595" b="1" dirty="0" smtClean="0">
                <a:solidFill>
                  <a:srgbClr val="000090"/>
                </a:solidFill>
              </a:rPr>
              <a:t>(14) </a:t>
            </a:r>
            <a:r>
              <a:rPr lang="en-US" sz="2824" b="1" dirty="0" smtClean="0">
                <a:solidFill>
                  <a:srgbClr val="000090"/>
                </a:solidFill>
              </a:rPr>
              <a:t>NRT satellite image products in the GRIP domain.  </a:t>
            </a:r>
          </a:p>
          <a:p>
            <a:pPr marL="347472">
              <a:spcBef>
                <a:spcPts val="1224"/>
              </a:spcBef>
            </a:pPr>
            <a:r>
              <a:rPr lang="en-US" sz="2824" b="1" dirty="0" smtClean="0">
                <a:solidFill>
                  <a:srgbClr val="FF0000"/>
                </a:solidFill>
              </a:rPr>
              <a:t>Except for the SST and the IR image, the products are generated hourly with 6 hour-composite observations</a:t>
            </a:r>
            <a:r>
              <a:rPr lang="en-US" sz="2824" dirty="0" smtClean="0"/>
              <a:t>.</a:t>
            </a:r>
          </a:p>
          <a:p>
            <a:pPr marL="347472">
              <a:spcBef>
                <a:spcPts val="1224"/>
              </a:spcBef>
            </a:pPr>
            <a:r>
              <a:rPr lang="en-US" sz="2824" dirty="0" smtClean="0">
                <a:solidFill>
                  <a:srgbClr val="660066"/>
                </a:solidFill>
              </a:rPr>
              <a:t>The Rain Indicator is a JPL product computed from the brightness temperatures observed by TMI, AMSR-E and SSM/I. </a:t>
            </a:r>
            <a:endParaRPr lang="en-US" sz="2824" dirty="0" smtClean="0">
              <a:solidFill>
                <a:srgbClr val="660066"/>
              </a:solidFill>
            </a:endParaRPr>
          </a:p>
          <a:p>
            <a:pPr marL="347472">
              <a:spcBef>
                <a:spcPts val="1224"/>
              </a:spcBef>
            </a:pPr>
            <a:r>
              <a:rPr lang="en-US" sz="2824" dirty="0" smtClean="0">
                <a:solidFill>
                  <a:srgbClr val="660066"/>
                </a:solidFill>
              </a:rPr>
              <a:t>Stability indices (CAPE, LI) </a:t>
            </a:r>
            <a:r>
              <a:rPr lang="en-US" sz="2824" dirty="0" smtClean="0">
                <a:solidFill>
                  <a:srgbClr val="660066"/>
                </a:solidFill>
              </a:rPr>
              <a:t>of the atmosphere.  They, and the Skew-T plots, </a:t>
            </a:r>
            <a:r>
              <a:rPr lang="en-US" sz="2824" dirty="0">
                <a:solidFill>
                  <a:srgbClr val="660066"/>
                </a:solidFill>
              </a:rPr>
              <a:t>a</a:t>
            </a:r>
            <a:r>
              <a:rPr lang="en-US" sz="2824" dirty="0" smtClean="0">
                <a:solidFill>
                  <a:srgbClr val="660066"/>
                </a:solidFill>
              </a:rPr>
              <a:t>re produced at JPL from AIRS retrievals of vertical profiles of temperature and humidity.</a:t>
            </a:r>
          </a:p>
          <a:p>
            <a:pPr marL="347472">
              <a:spcBef>
                <a:spcPts val="1224"/>
              </a:spcBef>
            </a:pPr>
            <a:r>
              <a:rPr lang="en-US" sz="2824" dirty="0" smtClean="0">
                <a:solidFill>
                  <a:schemeClr val="accent1">
                    <a:lumMod val="50000"/>
                  </a:schemeClr>
                </a:solidFill>
              </a:rPr>
              <a:t>The GOES IR, VIS and Water Vapor channels are an hourly composite generated  by the Naval Research Lab at Monterey.    </a:t>
            </a:r>
          </a:p>
          <a:p>
            <a:pPr marL="347472">
              <a:spcBef>
                <a:spcPts val="1224"/>
              </a:spcBef>
            </a:pPr>
            <a:r>
              <a:rPr lang="en-US" sz="2824" dirty="0" smtClean="0">
                <a:solidFill>
                  <a:srgbClr val="660066"/>
                </a:solidFill>
              </a:rPr>
              <a:t>SST is a 1KM global daily product developed at JPL</a:t>
            </a:r>
            <a:r>
              <a:rPr lang="en-US" sz="2824" dirty="0" smtClean="0"/>
              <a:t>.  It is blended  using the GHRSST L2P products and in-situ observations.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2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12" charset="0"/>
            <a:ea typeface="MS Gothic" pitchFamily="49" charset="-128"/>
            <a:cs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2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12" charset="0"/>
            <a:ea typeface="MS Gothic" pitchFamily="49" charset="-128"/>
            <a:cs typeface="MS Gothic" pitchFamily="4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2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12" charset="0"/>
            <a:ea typeface="MS Gothic" pitchFamily="49" charset="-128"/>
            <a:cs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2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12" charset="0"/>
            <a:ea typeface="MS Gothic" pitchFamily="49" charset="-128"/>
            <a:cs typeface="MS Gothic" pitchFamily="4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5860</TotalTime>
  <Words>3576</Words>
  <Application>Microsoft Macintosh PowerPoint</Application>
  <PresentationFormat>On-screen Show (4:3)</PresentationFormat>
  <Paragraphs>322</Paragraphs>
  <Slides>52</Slides>
  <Notes>12</Notes>
  <HiddenSlides>0</HiddenSlides>
  <MMClips>2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Office Theme</vt:lpstr>
      <vt:lpstr>1_Blank Presentation</vt:lpstr>
      <vt:lpstr>Blank Presentation</vt:lpstr>
      <vt:lpstr>Satellite and Model Database in  Support of the NASA GRIP Field Campaign and for Improved  Operational Hurricane Forecasting </vt:lpstr>
      <vt:lpstr>Slide 2</vt:lpstr>
      <vt:lpstr>Slide 3</vt:lpstr>
      <vt:lpstr>GRIP Scientific Questions</vt:lpstr>
      <vt:lpstr>GRIP Scientific Questions – what data</vt:lpstr>
      <vt:lpstr>NRT Satellite/Model Data  http://tropicalcyclone.jpl.nasa.gov/grip </vt:lpstr>
      <vt:lpstr>NRT Satellite/Model Data – DATA TYPES http://tropicalcyclone.jpl.nasa.gov/grip </vt:lpstr>
      <vt:lpstr>NRT Satellite/Model Data – DATA TYPES http://tropicalcyclone.jpl.nasa.gov/grip </vt:lpstr>
      <vt:lpstr>NRT Satellite/Model Data – DATA TYPES http://tropicalcyclone.jpl.nasa.gov/grip</vt:lpstr>
      <vt:lpstr>NRT Satellite/Model Data – DESIGN http://tropicalcyclone.jpl.nasa.gov/grip</vt:lpstr>
      <vt:lpstr>NRT Satellite Data – DATA TYPES http://tropicalcyclone.jpl.nasa.gov/grip </vt:lpstr>
      <vt:lpstr>NRT Satellite Data – DATA TYPES http://tropicalcyclone.jpl.nasa.gov/grip </vt:lpstr>
      <vt:lpstr>NRT Satellite Data – DATA TYPES http://tropicalcyclone.jpl.nasa.gov/grip </vt:lpstr>
      <vt:lpstr>NRT Satellite/Model Data – DATA TYPES http://tropicalcyclone.jpl.nasa.gov/grip </vt:lpstr>
      <vt:lpstr>NRT Satellite Data – DATA TYPES http://tropicalcyclone.jpl.nasa.gov/grip </vt:lpstr>
      <vt:lpstr>NRT Satellite Data – DATA TYPES http://tropicalcyclone.jpl.nasa.gov/grip </vt:lpstr>
      <vt:lpstr>NRT Satellite Data – DATA TYPES http://tropicalcyclone.jpl.nasa.gov/grip </vt:lpstr>
      <vt:lpstr>NRT Satellite Data – DATA TYPES http://tropicalcyclone.jpl.nasa.gov/grip </vt:lpstr>
      <vt:lpstr>NRT Satellite/Model Data – DATA TYPES Vorticity computed from QuikSCAT winds  </vt:lpstr>
      <vt:lpstr>NRT Satellite/Model Data – DATA TYPES Divergence computed from QuikSCAT winds  </vt:lpstr>
      <vt:lpstr>NRT Satellite/Model Data – DATA TYPES http://tropicalcyclone.jpl.nasa.gov/grip </vt:lpstr>
      <vt:lpstr>NRT Satellite Data – DATA TYPES http://tropicalcyclone.jpl.nasa.gov/grip </vt:lpstr>
      <vt:lpstr>NRT Satellite Data – DATA TYPES http://tropicalcyclone.jpl.nasa.gov/grip </vt:lpstr>
      <vt:lpstr>NRT Satellite – DATA TYPES http://tropicalcyclone.jpl.nasa.gov/grip </vt:lpstr>
      <vt:lpstr>NRT Satellite Data – DATA TYPES http://tropicalcyclone.jpl.nasa.gov/grip </vt:lpstr>
      <vt:lpstr>NRT Satellite/Model Data – Data Types http://tropicalcyclone.jpl.nasa.gov/grip</vt:lpstr>
      <vt:lpstr>Coming soon – GOES Visible http://tropicalcyclone.jpl.nasa.gov/grip </vt:lpstr>
      <vt:lpstr>Coming soon – GOES Water Vapor http://tropicalcyclone.jpl.nasa.gov/grip </vt:lpstr>
      <vt:lpstr>NRT Satellite/Model Data – Data Types http://tropicalcyclone.jpl.nasa.gov/grip</vt:lpstr>
      <vt:lpstr>Coming soon – MODEL DATA - 700mb Earth-relative  http://tropicalcyclone.jpl.nasa.gov/grip </vt:lpstr>
      <vt:lpstr>Coming soon – MODEL DATA - 700mb Co-moving  http://tropicalcyclone.jpl.nasa.gov/grip </vt:lpstr>
      <vt:lpstr>Coming soon – MODEL DATA - 925mb Co-moving  http://tropicalcyclone.jpl.nasa.gov/grip </vt:lpstr>
      <vt:lpstr>NRT Satellite/Model - ADVANTAGES http://tropicalcyclone.jpl.nasa.gov/grip</vt:lpstr>
      <vt:lpstr>Slide 34</vt:lpstr>
      <vt:lpstr>Slide 35</vt:lpstr>
      <vt:lpstr>NRT Satellite/Model - ADVANTAGES http://tropicalcyclone.jpl.nasa.gov/grip</vt:lpstr>
      <vt:lpstr>Slide 37</vt:lpstr>
      <vt:lpstr>Tropical Cyclone Data Portal – Current Status</vt:lpstr>
      <vt:lpstr>Slide 39</vt:lpstr>
      <vt:lpstr>TC-IDEAS – historical database and analysis http://tropicalcyclone.jpl.nasa.gov/hurricane</vt:lpstr>
      <vt:lpstr>Slide 41</vt:lpstr>
      <vt:lpstr>Slide 42</vt:lpstr>
      <vt:lpstr>Slide 43</vt:lpstr>
      <vt:lpstr>Slide 44</vt:lpstr>
      <vt:lpstr>GRIP Scientific Questions</vt:lpstr>
      <vt:lpstr>NRT Satellite/Model Data  http://tropicalcyclone.jpl.nasa.gov/grip </vt:lpstr>
      <vt:lpstr>NRT Satellite/Model Data – DATA TYPES http://tropicalcyclone.jpl.nasa.gov/grip </vt:lpstr>
      <vt:lpstr>NRT Satellite/Model Data – DATA TYPES http://tropicalcyclone.jpl.nasa.gov/grip </vt:lpstr>
      <vt:lpstr>NRT Satellite/Model Data – DATA TYPES http://tropicalcyclone.jpl.nasa.gov/grip </vt:lpstr>
      <vt:lpstr>NRT Satellite/Model Data – DATA TYPES http://tropicalcyclone.jpl.nasa.gov/grip </vt:lpstr>
      <vt:lpstr>Slide 51</vt:lpstr>
      <vt:lpstr>Coming soon - Model Data  http://tropicalcyclone.jpl.nasa.gov/grip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Svetia Hristova-veleva</dc:creator>
  <cp:lastModifiedBy>Svetia Hristova-veleva</cp:lastModifiedBy>
  <cp:revision>174</cp:revision>
  <dcterms:created xsi:type="dcterms:W3CDTF">2010-03-03T17:39:30Z</dcterms:created>
  <dcterms:modified xsi:type="dcterms:W3CDTF">2010-03-03T18:01:24Z</dcterms:modified>
</cp:coreProperties>
</file>