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9.xml" ContentType="application/vnd.openxmlformats-officedocument.them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Masters/slideMaster18.xml" ContentType="application/vnd.openxmlformats-officedocument.presentationml.slideMaster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54" r:id="rId2"/>
    <p:sldMasterId id="2147483756" r:id="rId3"/>
    <p:sldMasterId id="2147483825" r:id="rId4"/>
    <p:sldMasterId id="2147483829" r:id="rId5"/>
    <p:sldMasterId id="2147483833" r:id="rId6"/>
    <p:sldMasterId id="2147483835" r:id="rId7"/>
    <p:sldMasterId id="2147483837" r:id="rId8"/>
    <p:sldMasterId id="2147483841" r:id="rId9"/>
    <p:sldMasterId id="2147483842" r:id="rId10"/>
    <p:sldMasterId id="2147483843" r:id="rId11"/>
    <p:sldMasterId id="2147483844" r:id="rId12"/>
    <p:sldMasterId id="2147483845" r:id="rId13"/>
    <p:sldMasterId id="2147483846" r:id="rId14"/>
    <p:sldMasterId id="2147483848" r:id="rId15"/>
    <p:sldMasterId id="2147483849" r:id="rId16"/>
    <p:sldMasterId id="2147483851" r:id="rId17"/>
    <p:sldMasterId id="2147483853" r:id="rId18"/>
    <p:sldMasterId id="2147483979" r:id="rId19"/>
  </p:sldMasterIdLst>
  <p:notesMasterIdLst>
    <p:notesMasterId r:id="rId38"/>
  </p:notesMasterIdLst>
  <p:sldIdLst>
    <p:sldId id="257" r:id="rId20"/>
    <p:sldId id="326" r:id="rId21"/>
    <p:sldId id="327" r:id="rId22"/>
    <p:sldId id="321" r:id="rId23"/>
    <p:sldId id="344" r:id="rId24"/>
    <p:sldId id="328" r:id="rId25"/>
    <p:sldId id="324" r:id="rId26"/>
    <p:sldId id="325" r:id="rId27"/>
    <p:sldId id="323" r:id="rId28"/>
    <p:sldId id="330" r:id="rId29"/>
    <p:sldId id="331" r:id="rId30"/>
    <p:sldId id="338" r:id="rId31"/>
    <p:sldId id="339" r:id="rId32"/>
    <p:sldId id="332" r:id="rId33"/>
    <p:sldId id="342" r:id="rId34"/>
    <p:sldId id="333" r:id="rId35"/>
    <p:sldId id="335" r:id="rId36"/>
    <p:sldId id="329" r:id="rId3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cs typeface="+mn-cs"/>
              </a:defRPr>
            </a:lvl1pPr>
          </a:lstStyle>
          <a:p>
            <a:pPr>
              <a:defRPr/>
            </a:pPr>
            <a:fld id="{82BFF8B7-CF0E-4083-93E7-4176F71E6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BFA3DB-0E00-4D69-A797-6F8DA70DCA37}" type="slidenum">
              <a:rPr lang="en-US" smtClean="0">
                <a:cs typeface="Arial" charset="0"/>
              </a:rPr>
              <a:pPr/>
              <a:t>1</a:t>
            </a:fld>
            <a:endParaRPr lang="en-US" smtClean="0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10A77042-4292-4D94-98F6-D7D8D2866F55}" type="slidenum">
              <a:rPr lang="en-US" sz="1200"/>
              <a:pPr algn="r" defTabSz="931863"/>
              <a:t>12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C76E3A12-87C6-482F-842D-CE82E8C73A58}" type="slidenum">
              <a:rPr lang="en-US" sz="1200"/>
              <a:pPr algn="r" defTabSz="931863"/>
              <a:t>13</a:t>
            </a:fld>
            <a:endParaRPr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1E2DB825-EA53-4CB3-A18D-749F4B96190D}" type="slidenum">
              <a:rPr lang="en-US" sz="1200"/>
              <a:pPr algn="r" defTabSz="931863"/>
              <a:t>15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</a:rPr>
              <a:t>Information about the LASE system, its capabilities, and the LASE team.</a:t>
            </a:r>
          </a:p>
          <a:p>
            <a:pPr eaLnBrk="1" hangingPunct="1"/>
            <a:r>
              <a:rPr lang="en-US" smtClean="0">
                <a:latin typeface="Calibri" pitchFamily="34" charset="0"/>
              </a:rPr>
              <a:t>DIAL = Differential absorption lidar</a:t>
            </a:r>
          </a:p>
        </p:txBody>
      </p:sp>
      <p:sp>
        <p:nvSpPr>
          <p:cNvPr id="84996" name="Slide Number Placeholder 3"/>
          <p:cNvSpPr txBox="1">
            <a:spLocks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hangingPunct="0"/>
            <a:fld id="{EEADB113-3021-44F7-9C22-FDA4629BE00C}" type="slidenum">
              <a:rPr lang="en-US" sz="1200">
                <a:solidFill>
                  <a:srgbClr val="000000"/>
                </a:solidFill>
              </a:rPr>
              <a:pPr algn="r" hangingPunct="0"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6CD410D2-4677-4565-9606-BA7086919354}" type="slidenum">
              <a:rPr lang="en-US" sz="1200"/>
              <a:pPr algn="r" defTabSz="931863"/>
              <a:t>3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 lIns="91901" tIns="45951" rIns="91901" bIns="45951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E2059-052E-4532-A09A-30B5EBC6CA6A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7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E85C5B1A-6051-4D02-AAB8-1EF52B95CD69}" type="slidenum">
              <a:rPr lang="en-US" sz="1200">
                <a:solidFill>
                  <a:srgbClr val="000000"/>
                </a:solidFill>
              </a:rPr>
              <a:pPr algn="r" defTabSz="931863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244600" y="3825875"/>
            <a:ext cx="2206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b="1">
                <a:solidFill>
                  <a:schemeClr val="bg1"/>
                </a:solidFill>
                <a:latin typeface="Helvetica" charset="0"/>
                <a:cs typeface="+mn-cs"/>
              </a:rPr>
              <a:t>Science Mission</a:t>
            </a:r>
            <a:br>
              <a:rPr lang="en-US" sz="2000" b="1">
                <a:solidFill>
                  <a:schemeClr val="bg1"/>
                </a:solidFill>
                <a:latin typeface="Helvetica" charset="0"/>
                <a:cs typeface="+mn-cs"/>
              </a:rPr>
            </a:br>
            <a:r>
              <a:rPr lang="en-US" sz="2000" b="1">
                <a:solidFill>
                  <a:schemeClr val="bg1"/>
                </a:solidFill>
                <a:latin typeface="Helvetica" charset="0"/>
                <a:cs typeface="+mn-cs"/>
              </a:rPr>
              <a:t>Directorate</a:t>
            </a:r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1206500" y="3727450"/>
            <a:ext cx="0" cy="30146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33488" y="4719638"/>
            <a:ext cx="3360737" cy="869950"/>
          </a:xfrm>
        </p:spPr>
        <p:txBody>
          <a:bodyPr anchor="t">
            <a:spAutoFit/>
          </a:bodyPr>
          <a:lstStyle>
            <a:lvl1pPr algn="l">
              <a:defRPr>
                <a:latin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5856288"/>
            <a:ext cx="3216275" cy="273050"/>
          </a:xfrm>
        </p:spPr>
        <p:txBody>
          <a:bodyPr>
            <a:spAutoFit/>
          </a:bodyPr>
          <a:lstStyle>
            <a:lvl1pPr marL="0" indent="0">
              <a:defRPr sz="1400" b="1">
                <a:solidFill>
                  <a:schemeClr val="bg1"/>
                </a:solidFill>
                <a:latin typeface="Helvetica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F7E26-47EE-47CB-BF8F-3EDD2B7A9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EB13F-AB27-4379-982C-BE63D535D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0D78F-FAC6-4D10-8BBC-408012AF7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0A46-A62B-44F3-B66C-501B1A0AB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03200"/>
            <a:ext cx="1943100" cy="528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03200"/>
            <a:ext cx="5676900" cy="528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819B-5294-477E-AC0E-6B31004D4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89B59-F2C5-4944-A888-F39C1E816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9581B-3F41-4E6E-B985-CC859191A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264AD-FE82-441C-B336-DD2A0A9D8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6D896-449C-4CA5-ADB1-B85018AF8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77D21-2992-4437-9F8B-7F87C9344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C8054-F418-44BB-AFE3-3A34A8C03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7375" y="3175"/>
            <a:ext cx="1990725" cy="6262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3613" y="3175"/>
            <a:ext cx="5821362" cy="6262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69773-404E-44B3-9EB6-A4DFB0FEC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AE9E-463D-4EE9-85BF-C6D84161E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2DADA-FBF6-4598-8D37-262AC8E3B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774D-6279-40C7-82CF-327663734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5612A-B1FD-4DB2-BF4F-6006BC9BA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E8FC1-EA87-4E3F-BD4F-28FEE2E09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35183-FA98-4CC9-A60C-504214DC7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D5348-C1FE-47F8-98DC-025C16135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484D3-1445-4A6A-A5AF-78CEA29ED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B8177-407F-4BB9-8278-FB9A6E8FE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45F3A-F831-4FB4-971C-E2775F4B6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DF61C-7CF5-40AD-8DD7-C387CBC53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3437-0CBC-428E-B28A-95E98A70B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42367-850E-4C5E-B37D-38B9FC0B7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D649A-4B52-43D8-A242-156205A91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3BC3-3948-4343-9838-E0A591E25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95F57-81B2-4E7D-B504-BC9AD090E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5AAE9-4663-4CA2-815C-E6FD7EE8E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1206500" y="3727450"/>
            <a:ext cx="0" cy="30146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3488" y="4719638"/>
            <a:ext cx="3360737" cy="869950"/>
          </a:xfrm>
        </p:spPr>
        <p:txBody>
          <a:bodyPr anchor="t">
            <a:spAutoFit/>
          </a:bodyPr>
          <a:lstStyle>
            <a:lvl1pPr algn="l">
              <a:defRPr>
                <a:latin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5856288"/>
            <a:ext cx="3216275" cy="273050"/>
          </a:xfrm>
        </p:spPr>
        <p:txBody>
          <a:bodyPr>
            <a:spAutoFit/>
          </a:bodyPr>
          <a:lstStyle>
            <a:lvl1pPr marL="0" indent="0">
              <a:defRPr sz="1400" b="1">
                <a:solidFill>
                  <a:schemeClr val="bg1"/>
                </a:solidFill>
                <a:latin typeface="Helvetica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4A60D-8125-49A7-AD99-7E7D16D79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5A993-16E2-4525-87F4-B9E16DE37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D3D4-1ED6-487F-A48B-117533FCB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762F7-0B95-44CA-B2D5-05EA63CEF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D20BB-95AA-46A7-BB38-21C98A2AB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9F150-012A-42C2-BE86-13C270076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7306E-267E-422B-B978-6AA87258A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C31DC-ADA6-42DB-8A05-124C8C8A7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2C499-AF20-46C6-8940-AED7F614F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A6137-5D4C-465F-8713-777259659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EF2F8-1062-4D5E-8C35-30C5A4B3A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58C51-3FC7-41B5-95B5-1D27889BC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CDBD1-5128-41BB-874E-82F33A799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EC2C0-106C-47DD-B36C-1C00BD0AF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B9A11-8009-44A0-A32F-3FDDA76E9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0AE09-B67E-4F37-A12A-1A370EA0E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288" y="1290638"/>
            <a:ext cx="3846512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0638"/>
            <a:ext cx="3846513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3175"/>
            <a:ext cx="2068512" cy="6262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9288" y="3175"/>
            <a:ext cx="6057900" cy="6262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F3D6C-7A1E-4191-9E55-EAABEED53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51016-2AC3-4820-92F8-7163BD057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613" y="1290638"/>
            <a:ext cx="3846512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90638"/>
            <a:ext cx="3846513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58089-05FB-428A-8353-DDF4AF4F3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2A86C-ECED-46B7-ACB8-ECF3D73A4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13200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0" y="1447800"/>
            <a:ext cx="4014788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29DE-4A33-4928-A22B-26BF8495A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F800-F24C-4D81-9180-B09317077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EFD02-4478-4454-85F1-BFE6952FC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B0B59-0302-47C2-B964-548150A9A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0E883-C786-46EE-BC5C-F6123D6E3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B3F85-7826-49FD-B09A-B5AF39CDE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9714F-3AE5-438E-B932-B290F5E39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9088" y="327025"/>
            <a:ext cx="2044700" cy="5529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27025"/>
            <a:ext cx="5983288" cy="5529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01170-7988-42A5-8E8C-28191EB36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23072-0DAF-442A-9E30-46011AA6D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F907B-4428-47BD-A205-0F874FA1F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3AC70-D63B-4D03-ADA5-5395A407A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9169F-53AF-4C2E-A70B-48016271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613" y="1290638"/>
            <a:ext cx="3846512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90638"/>
            <a:ext cx="3846513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47799-807C-4DDE-A6AA-B499315D9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D9AB0-77DF-43F2-A514-0B922055B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30567-8D51-4774-AC08-C4057E526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4F3E1-9D86-4441-A696-31FC87FB6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7EA-F683-4C41-87D6-C47CCCC43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4C7DA-3BD1-4ABB-B16F-EB44574CE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1BB93-4B8A-4EA9-8886-2A0D832BB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7375" y="3175"/>
            <a:ext cx="1990725" cy="6262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3613" y="3175"/>
            <a:ext cx="5821362" cy="6262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ECFCD-8752-4132-97FB-BF01A9122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42C44-60D7-499B-A1E5-D019027A5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5FCD1-BA1C-487B-A4EA-80C6A22BC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0C53C-9DB8-4549-8282-AA5167E74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8FE2A-B3CA-4A40-BB4E-4FC014277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30081-D623-4375-8CC0-743FF3A56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BB519-2431-4B06-AE78-E4FEB4AE1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1740E-E7E9-40D9-9D7C-ED123C3AD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E5C2D-C0C0-4764-81FB-91DB943FF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42C6D-B4AA-4AB8-8BAD-B44130BFC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75D4-A1E4-4F98-96DF-4B9F360A3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CB2FD-235D-4F08-AF64-DA49A6C0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81DE3-93AF-4342-A3EC-1D4A142BB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0"/>
            <a:ext cx="21526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30555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67D1C-E5F8-4F45-B4FC-78354889C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51630-D6BF-464F-8934-7F0216701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587F-4448-41DE-83FB-2FB610D42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24918-068F-49B5-8E39-022CB435C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B4DF1-46F3-462D-869B-256AD7EA8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7DE7-921A-49D6-9C7F-B6C1F22BF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B2939-34A5-4163-9959-396FC46AB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E0C42-15EB-4A78-A4E9-75649A1E6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5E044-1565-46B4-9CB4-D0967A9A2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56F11-BFB5-4EB6-9274-BA428B5F9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910FF-A84B-434C-B4D7-08FC06AA4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379F-612E-4D0A-BC06-58EE3E21C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502D9-28CB-4205-AA60-0660CE1C7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07E5-3966-4E18-A5B7-4380CA86C14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2D444-3EC0-483F-B81B-F06F0286065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9185-6528-4A7A-8546-E1AD4CA0E1D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E3B80-5D63-4FBC-85BC-D0A847E6ADB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BE8AF-46C2-4A16-822C-FC0CECDFC6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DB732-B386-4C73-BEA8-FAA0775FA01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0412-B1EA-4BC8-8661-5B4BB8204FC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37D6E-E755-4FE0-B40F-0B540BE089C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F97D-C0BA-4189-BF4C-E18CB642B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0E31F-D48C-420D-84B1-F6CA2B6FDB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87AE5-BA26-41F5-8268-72207B90FEA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4138" y="0"/>
            <a:ext cx="1947862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5788" y="0"/>
            <a:ext cx="569595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9E206-5A3D-49D9-B65E-82F77BC98EB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1E813-2503-4DF8-B314-6D9EA7E91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B09FC-7AA6-435B-8568-1343C58DD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D993A-391C-4D03-94D5-BEA349BC2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A031-F531-4E40-9FE7-61BFA8010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00332-AE34-414A-9A2E-8991A7B43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2AC7A-C9DF-4CCF-83E1-5E5AF93BB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F790A-517A-4996-B28B-BE10BB09D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6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6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627063" y="6259513"/>
            <a:ext cx="1905001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8CBB0B23-4F4C-4C2A-B9BB-20F6EB42A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787650" y="3175"/>
            <a:ext cx="61404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290638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9" name="Rectangle 7">
            <a:hlinkClick r:id="" action="ppaction://hlinkshowjump?jump=lastslide"/>
          </p:cNvPr>
          <p:cNvSpPr>
            <a:spLocks noChangeArrowheads="1"/>
          </p:cNvSpPr>
          <p:nvPr userDrawn="1"/>
        </p:nvSpPr>
        <p:spPr bwMode="auto">
          <a:xfrm>
            <a:off x="893286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863" r:id="rId2"/>
    <p:sldLayoutId id="2147483862" r:id="rId3"/>
    <p:sldLayoutId id="2147483861" r:id="rId4"/>
    <p:sldLayoutId id="2147483860" r:id="rId5"/>
    <p:sldLayoutId id="2147483859" r:id="rId6"/>
    <p:sldLayoutId id="2147483858" r:id="rId7"/>
    <p:sldLayoutId id="2147483857" r:id="rId8"/>
    <p:sldLayoutId id="2147483856" r:id="rId9"/>
    <p:sldLayoutId id="2147483855" r:id="rId10"/>
    <p:sldLayoutId id="2147483854" r:id="rId11"/>
  </p:sldLayoutIdLst>
  <p:transition>
    <p:wipe dir="d"/>
  </p:transition>
  <p:txStyles>
    <p:titleStyle>
      <a:lvl1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457200" algn="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400" algn="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600" algn="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800" algn="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0510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87650" y="3175"/>
            <a:ext cx="61404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9288" y="1290638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653" name="Rectangle 5">
            <a:hlinkClick r:id="" action="ppaction://hlinkshowjump?jump=lastslide"/>
          </p:cNvPr>
          <p:cNvSpPr>
            <a:spLocks noChangeArrowheads="1"/>
          </p:cNvSpPr>
          <p:nvPr userDrawn="1"/>
        </p:nvSpPr>
        <p:spPr bwMode="auto">
          <a:xfrm>
            <a:off x="893286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4518" name="Group 6"/>
          <p:cNvGrpSpPr>
            <a:grpSpLocks/>
          </p:cNvGrpSpPr>
          <p:nvPr userDrawn="1"/>
        </p:nvGrpSpPr>
        <p:grpSpPr bwMode="auto">
          <a:xfrm>
            <a:off x="0" y="0"/>
            <a:ext cx="9140825" cy="1169988"/>
            <a:chOff x="0" y="0"/>
            <a:chExt cx="5762" cy="873"/>
          </a:xfrm>
        </p:grpSpPr>
        <p:sp>
          <p:nvSpPr>
            <p:cNvPr id="27655" name="Rectangle 7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82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64520" name="Picture 8" descr="seawifs_alberto_lrg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b="27272"/>
            <a:stretch>
              <a:fillRect/>
            </a:stretch>
          </p:blipFill>
          <p:spPr bwMode="auto">
            <a:xfrm>
              <a:off x="2" y="175"/>
              <a:ext cx="5760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4521" name="Picture 9" descr="GlobalHawk"/>
          <p:cNvPicPr>
            <a:picLocks noChangeAspect="1" noChangeArrowheads="1"/>
          </p:cNvPicPr>
          <p:nvPr userDrawn="1"/>
        </p:nvPicPr>
        <p:blipFill>
          <a:blip r:embed="rId14" cstate="print"/>
          <a:srcRect l="4167" t="18114" r="8333" b="20302"/>
          <a:stretch>
            <a:fillRect/>
          </a:stretch>
        </p:blipFill>
        <p:spPr bwMode="auto">
          <a:xfrm>
            <a:off x="1274763" y="6350"/>
            <a:ext cx="141287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7620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>
    <p:wipe dir="d"/>
  </p:transition>
  <p:txStyles>
    <p:titleStyle>
      <a:lvl1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0510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963" y="95250"/>
            <a:ext cx="1003300" cy="84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9781" name="Line 5"/>
          <p:cNvSpPr>
            <a:spLocks noChangeShapeType="1"/>
          </p:cNvSpPr>
          <p:nvPr/>
        </p:nvSpPr>
        <p:spPr bwMode="auto">
          <a:xfrm>
            <a:off x="65088" y="1062038"/>
            <a:ext cx="9020175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>
              <a:solidFill>
                <a:srgbClr val="000000"/>
              </a:solidFill>
              <a:latin typeface="Times New Roman" pitchFamily="-10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6758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27025"/>
            <a:ext cx="6096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81" tIns="48491" rIns="96981" bIns="484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180388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1663" y="6653213"/>
            <a:ext cx="2005012" cy="2047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613525"/>
            <a:ext cx="30480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3333CC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C07BFE-EEB8-4A72-8080-8C33A70D5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18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22313" indent="-257175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accent2"/>
          </a:solidFill>
          <a:latin typeface="+mn-lt"/>
          <a:ea typeface="+mn-ea"/>
        </a:defRPr>
      </a:lvl2pPr>
      <a:lvl3pPr marL="1073150" indent="-230188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accent2"/>
          </a:solidFill>
          <a:latin typeface="+mn-lt"/>
          <a:ea typeface="+mn-ea"/>
        </a:defRPr>
      </a:lvl3pPr>
      <a:lvl4pPr marL="1420813" indent="-22701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accent2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+mn-ea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+mn-ea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+mn-ea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+mn-ea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000">
              <a:solidFill>
                <a:srgbClr val="000000"/>
              </a:solidFill>
              <a:cs typeface="+mn-cs"/>
            </a:endParaRPr>
          </a:p>
        </p:txBody>
      </p:sp>
      <p:sp>
        <p:nvSpPr>
          <p:cNvPr id="1062" name="Rectangle 38">
            <a:hlinkClick r:id="" action="ppaction://hlinkshowjump?jump=lastslide"/>
          </p:cNvPr>
          <p:cNvSpPr>
            <a:spLocks noChangeArrowheads="1"/>
          </p:cNvSpPr>
          <p:nvPr userDrawn="1"/>
        </p:nvSpPr>
        <p:spPr bwMode="auto">
          <a:xfrm>
            <a:off x="893286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000">
              <a:solidFill>
                <a:srgbClr val="000000"/>
              </a:solidFill>
              <a:cs typeface="+mn-cs"/>
            </a:endParaRPr>
          </a:p>
        </p:txBody>
      </p:sp>
      <p:sp>
        <p:nvSpPr>
          <p:cNvPr id="7066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787650" y="3175"/>
            <a:ext cx="61404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0662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290638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627063" y="6259513"/>
            <a:ext cx="1905001" cy="3540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0160BB9-473D-48C8-BF72-8FA57694C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wipe dir="d"/>
  </p:transition>
  <p:hf hdr="0" ftr="0" dt="0"/>
  <p:txStyles>
    <p:titleStyle>
      <a:lvl1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0510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7" descr="JPL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72400" y="152400"/>
            <a:ext cx="1371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8" descr="Nasa+Logo+history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906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6934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C9B588-6BEB-48A6-9117-A83DB2958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7" descr="nasa-logo-shadow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3188" y="682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73850"/>
            <a:ext cx="2133600" cy="1254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  <a:cs typeface="+mn-cs"/>
              </a:defRPr>
            </a:lvl1pPr>
          </a:lstStyle>
          <a:p>
            <a:pPr>
              <a:defRPr/>
            </a:pPr>
            <a:fld id="{8E207587-C336-45A8-8D53-A86AE771A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 txBox="1">
            <a:spLocks noGrp="1"/>
          </p:cNvSpPr>
          <p:nvPr>
            <p:ph type="title"/>
          </p:nvPr>
        </p:nvSpPr>
        <p:spPr bwMode="auto">
          <a:xfrm>
            <a:off x="585788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947" name="Rectangle 3"/>
          <p:cNvSpPr txBox="1">
            <a:spLocks noGrp="1"/>
          </p:cNvSpPr>
          <p:nvPr>
            <p:ph type="body" idx="1"/>
          </p:nvPr>
        </p:nvSpPr>
        <p:spPr bwMode="auto">
          <a:xfrm>
            <a:off x="609600" y="11430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"/>
                <a:cs typeface="+mn-cs"/>
              </a:defRPr>
            </a:lvl1pPr>
          </a:lstStyle>
          <a:p>
            <a:pPr>
              <a:defRPr/>
            </a:pPr>
            <a:fld id="{5C3A6526-98C6-471B-8EC9-6F0BF1B55145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82951" name="Picture 7"/>
          <p:cNvPicPr>
            <a:picLocks noChangeAspect="1"/>
          </p:cNvPicPr>
          <p:nvPr/>
        </p:nvPicPr>
        <p:blipFill>
          <a:blip r:embed="rId13" cstate="print"/>
          <a:srcRect t="7217" r="6912" b="10776"/>
          <a:stretch>
            <a:fillRect/>
          </a:stretch>
        </p:blipFill>
        <p:spPr bwMode="auto">
          <a:xfrm>
            <a:off x="198438" y="165100"/>
            <a:ext cx="70167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/>
          <p:nvPr/>
        </p:nvSpPr>
        <p:spPr>
          <a:xfrm>
            <a:off x="381000" y="990600"/>
            <a:ext cx="853440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701">
            <a:solidFill>
              <a:srgbClr val="1822CD"/>
            </a:solidFill>
            <a:prstDash val="solid"/>
            <a:round/>
          </a:ln>
        </p:spPr>
        <p:txBody>
          <a:bodyPr wrap="none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300"/>
        </a:spcBef>
        <a:spcAft>
          <a:spcPct val="0"/>
        </a:spcAft>
        <a:buSzPct val="10000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ts val="300"/>
        </a:spcBef>
        <a:spcAft>
          <a:spcPct val="0"/>
        </a:spcAft>
        <a:buSzPct val="100000"/>
        <a:buChar char="•"/>
        <a:defRPr sz="1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14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ts val="300"/>
        </a:spcBef>
        <a:spcAft>
          <a:spcPct val="0"/>
        </a:spcAft>
        <a:buSzPct val="100000"/>
        <a:buChar char="»"/>
        <a:defRPr sz="1400"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ts val="300"/>
        </a:spcBef>
        <a:spcAft>
          <a:spcPct val="0"/>
        </a:spcAft>
        <a:buSzPct val="100000"/>
        <a:buChar char="»"/>
        <a:defRPr sz="1400"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ts val="300"/>
        </a:spcBef>
        <a:spcAft>
          <a:spcPct val="0"/>
        </a:spcAft>
        <a:buSzPct val="100000"/>
        <a:buChar char="»"/>
        <a:defRPr sz="1400"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ts val="300"/>
        </a:spcBef>
        <a:spcAft>
          <a:spcPct val="0"/>
        </a:spcAft>
        <a:buSzPct val="100000"/>
        <a:buChar char="»"/>
        <a:defRPr sz="1400"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ts val="300"/>
        </a:spcBef>
        <a:spcAft>
          <a:spcPct val="0"/>
        </a:spcAft>
        <a:buSzPct val="100000"/>
        <a:buChar char="»"/>
        <a:defRPr sz="1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5"/>
          <p:cNvPicPr>
            <a:picLocks noChangeAspect="1" noChangeArrowheads="1"/>
          </p:cNvPicPr>
          <p:nvPr userDrawn="1"/>
        </p:nvPicPr>
        <p:blipFill>
          <a:blip r:embed="rId13" cstate="print">
            <a:lum contrast="-8000"/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5100" y="64516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4643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07998B2-F983-4ED2-8132-D9314364D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63525" y="12747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3" name="Rectangle 19"/>
          <p:cNvSpPr>
            <a:spLocks noChangeArrowheads="1"/>
          </p:cNvSpPr>
          <p:nvPr userDrawn="1"/>
        </p:nvSpPr>
        <p:spPr bwMode="auto">
          <a:xfrm>
            <a:off x="63500" y="1143000"/>
            <a:ext cx="9029700" cy="50800"/>
          </a:xfrm>
          <a:prstGeom prst="rect">
            <a:avLst/>
          </a:prstGeom>
          <a:solidFill>
            <a:srgbClr val="3366FF">
              <a:alpha val="42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0121" name="Picture 18" descr="logo433x55_inlineLargerTXT_FIREWORKStex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83500" y="749300"/>
            <a:ext cx="12954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2" name="Picture 17" descr="umassLogo53x56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66138" y="292100"/>
            <a:ext cx="4746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3" name="Picture 16" descr="NASA_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6363" y="228600"/>
            <a:ext cx="787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203200"/>
            <a:ext cx="632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994CF7BF-1702-4F91-9B1F-D896017BE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8310" name="Picture 6" descr="nasa-logo-shadow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50" y="26035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8" descr="meatball tran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152400"/>
            <a:ext cx="9667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Line 9"/>
          <p:cNvSpPr>
            <a:spLocks noChangeShapeType="1"/>
          </p:cNvSpPr>
          <p:nvPr userDrawn="1"/>
        </p:nvSpPr>
        <p:spPr bwMode="auto">
          <a:xfrm>
            <a:off x="381000" y="1066800"/>
            <a:ext cx="845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Arial" pitchFamily="-108" charset="0"/>
              <a:ea typeface="ＭＳ Ｐゴシック" pitchFamily="1" charset="-128"/>
              <a:cs typeface="+mn-cs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Helvetica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80E6625-B329-4AED-81CE-1452A3C4D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87650" y="3175"/>
            <a:ext cx="61404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9288" y="1290638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</p:sldLayoutIdLst>
  <p:transition>
    <p:wipe dir="d"/>
  </p:transition>
  <p:txStyles>
    <p:titleStyle>
      <a:lvl1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457200" algn="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400" algn="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600" algn="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800" algn="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0510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6934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B7CD112-58C5-4C3D-803C-7D877EE89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6631" name="Picture 7" descr="JPL 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152400"/>
            <a:ext cx="1371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Nasa+Logo+history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46863"/>
            <a:ext cx="2133600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8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BA9257D-E3B8-4CBB-BB5A-C3588412D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7655" name="Picture 7" descr="nasa-logo-shado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8" y="682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95250"/>
            <a:ext cx="1003300" cy="84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9781" name="Line 5"/>
          <p:cNvSpPr>
            <a:spLocks noChangeShapeType="1"/>
          </p:cNvSpPr>
          <p:nvPr/>
        </p:nvSpPr>
        <p:spPr bwMode="auto">
          <a:xfrm>
            <a:off x="65088" y="1062038"/>
            <a:ext cx="9020175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>
              <a:solidFill>
                <a:srgbClr val="000000"/>
              </a:solidFill>
              <a:latin typeface="Times New Roman" pitchFamily="-10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27025"/>
            <a:ext cx="6096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81" tIns="48491" rIns="96981" bIns="484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180388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978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1663" y="6653213"/>
            <a:ext cx="200501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000000"/>
                </a:solidFill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978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613525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rgbClr val="3333CC"/>
                </a:solidFill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fld id="{7DE80780-3A16-4C77-9731-7198F9213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accent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22313" indent="-257175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accent2"/>
          </a:solidFill>
          <a:latin typeface="+mn-lt"/>
          <a:ea typeface="ＭＳ Ｐゴシック" pitchFamily="-108" charset="-128"/>
        </a:defRPr>
      </a:lvl2pPr>
      <a:lvl3pPr marL="1073150" indent="-230188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accent2"/>
          </a:solidFill>
          <a:latin typeface="+mn-lt"/>
          <a:ea typeface="ＭＳ Ｐゴシック" pitchFamily="-108" charset="-128"/>
        </a:defRPr>
      </a:lvl3pPr>
      <a:lvl4pPr marL="1420813" indent="-22701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meatball tran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9667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Line 9"/>
          <p:cNvSpPr>
            <a:spLocks noChangeShapeType="1"/>
          </p:cNvSpPr>
          <p:nvPr userDrawn="1"/>
        </p:nvSpPr>
        <p:spPr bwMode="auto">
          <a:xfrm>
            <a:off x="381000" y="1066800"/>
            <a:ext cx="845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Arial" pitchFamily="-108" charset="0"/>
              <a:ea typeface="ＭＳ Ｐゴシック" pitchFamily="1" charset="-128"/>
              <a:cs typeface="+mn-cs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Helvetica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39947A37-BB21-4137-9BB8-1BD97AE4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meatball tran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9667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Line 9"/>
          <p:cNvSpPr>
            <a:spLocks noChangeShapeType="1"/>
          </p:cNvSpPr>
          <p:nvPr userDrawn="1"/>
        </p:nvSpPr>
        <p:spPr bwMode="auto">
          <a:xfrm>
            <a:off x="381000" y="1066800"/>
            <a:ext cx="845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Arial" pitchFamily="-108" charset="0"/>
              <a:ea typeface="ＭＳ Ｐゴシック" pitchFamily="1" charset="-128"/>
              <a:cs typeface="+mn-cs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Helvetica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9C2FD832-C6B4-4705-8444-EEE051EE7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 descr="meatball tran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9667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Line 9"/>
          <p:cNvSpPr>
            <a:spLocks noChangeShapeType="1"/>
          </p:cNvSpPr>
          <p:nvPr userDrawn="1"/>
        </p:nvSpPr>
        <p:spPr bwMode="auto">
          <a:xfrm>
            <a:off x="381000" y="1066800"/>
            <a:ext cx="845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Arial" pitchFamily="-108" charset="0"/>
              <a:ea typeface="ＭＳ Ｐゴシック" pitchFamily="1" charset="-128"/>
              <a:cs typeface="+mn-cs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Helvetica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BCB773EB-15C1-4B82-86BD-316827768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meatball tran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9667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Line 9"/>
          <p:cNvSpPr>
            <a:spLocks noChangeShapeType="1"/>
          </p:cNvSpPr>
          <p:nvPr userDrawn="1"/>
        </p:nvSpPr>
        <p:spPr bwMode="auto">
          <a:xfrm>
            <a:off x="381000" y="1066800"/>
            <a:ext cx="845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Arial" pitchFamily="-108" charset="0"/>
              <a:ea typeface="ＭＳ Ｐゴシック" pitchFamily="1" charset="-128"/>
              <a:cs typeface="+mn-cs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Helvetica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76022F55-5C81-431B-8717-F12B81971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3160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FFFFFF"/>
              </a:solidFill>
              <a:ea typeface="ＭＳ Ｐゴシック" charset="-128"/>
              <a:cs typeface="+mn-cs"/>
            </a:endParaRPr>
          </a:p>
        </p:txBody>
      </p:sp>
      <p:pic>
        <p:nvPicPr>
          <p:cNvPr id="61443" name="Picture 8" descr="seawifs_alberto_lrg"/>
          <p:cNvPicPr>
            <a:picLocks noChangeAspect="1" noChangeArrowheads="1"/>
          </p:cNvPicPr>
          <p:nvPr userDrawn="1"/>
        </p:nvPicPr>
        <p:blipFill>
          <a:blip r:embed="rId13" cstate="print"/>
          <a:srcRect b="27272"/>
          <a:stretch>
            <a:fillRect/>
          </a:stretch>
        </p:blipFill>
        <p:spPr bwMode="auto">
          <a:xfrm>
            <a:off x="3175" y="415925"/>
            <a:ext cx="91408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9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800" y="52388"/>
            <a:ext cx="5492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BC7B5B46-4E42-43B1-8D0D-5D350E197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4495800"/>
            <a:ext cx="6538913" cy="481013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 NASA-GRIP Field Experiment</a:t>
            </a:r>
            <a:endParaRPr lang="en-US" sz="2400" smtClean="0">
              <a:latin typeface="Helvetica" pitchFamily="34" charset="0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5486400"/>
            <a:ext cx="4019550" cy="944563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Ramesh Kakar</a:t>
            </a:r>
          </a:p>
          <a:p>
            <a:pPr eaLnBrk="1" hangingPunct="1"/>
            <a:r>
              <a:rPr lang="en-US" smtClean="0">
                <a:latin typeface="Helvetica" pitchFamily="34" charset="0"/>
              </a:rPr>
              <a:t>Weather Focus Area Leader</a:t>
            </a:r>
          </a:p>
          <a:p>
            <a:pPr eaLnBrk="1" hangingPunct="1"/>
            <a:r>
              <a:rPr lang="en-US" smtClean="0">
                <a:latin typeface="Helvetica" pitchFamily="34" charset="0"/>
              </a:rPr>
              <a:t>TRMM, Aqua and GPM Program Scientist</a:t>
            </a:r>
          </a:p>
          <a:p>
            <a:pPr eaLnBrk="1" hangingPunct="1"/>
            <a:r>
              <a:rPr lang="en-US" smtClean="0">
                <a:latin typeface="Helvetica" pitchFamily="34" charset="0"/>
              </a:rPr>
              <a:t>March 3,2010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0"/>
            <a:ext cx="8229600" cy="5059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JPL </a:t>
            </a:r>
            <a:r>
              <a:rPr lang="en-US" sz="2000" b="1"/>
              <a:t>H</a:t>
            </a:r>
            <a:r>
              <a:rPr lang="en-US" sz="2000"/>
              <a:t>igh </a:t>
            </a:r>
            <a:r>
              <a:rPr lang="en-US" sz="2000" b="1"/>
              <a:t>A</a:t>
            </a:r>
            <a:r>
              <a:rPr lang="en-US" sz="2000"/>
              <a:t>ltitude </a:t>
            </a:r>
            <a:r>
              <a:rPr lang="en-US" sz="2000" b="1"/>
              <a:t>M</a:t>
            </a:r>
            <a:r>
              <a:rPr lang="en-US" sz="2000"/>
              <a:t>MIC </a:t>
            </a:r>
            <a:r>
              <a:rPr lang="en-US" sz="2000" b="1"/>
              <a:t>S</a:t>
            </a:r>
            <a:r>
              <a:rPr lang="en-US" sz="2000"/>
              <a:t>ounding </a:t>
            </a:r>
            <a:r>
              <a:rPr lang="en-US" sz="2000" b="1"/>
              <a:t>R</a:t>
            </a:r>
            <a:r>
              <a:rPr lang="en-US" sz="2000"/>
              <a:t>adiometer (HAMSR)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Microwave radiometer for 3-D all-weather temperature and water vapor sounding, similar to AMSU on NOAA platform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25 sounding channels in three bands: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/>
              <a:t>	</a:t>
            </a:r>
            <a:r>
              <a:rPr lang="en-US" sz="1800">
                <a:solidFill>
                  <a:srgbClr val="0070C0"/>
                </a:solidFill>
              </a:rPr>
              <a:t>50-60 GHz, 118 GHz, 183 GHz</a:t>
            </a:r>
          </a:p>
          <a:p>
            <a:pPr>
              <a:lnSpc>
                <a:spcPct val="90000"/>
              </a:lnSpc>
            </a:pPr>
            <a:r>
              <a:rPr lang="en-US" sz="2000"/>
              <a:t>Cross track scanning</a:t>
            </a:r>
          </a:p>
          <a:p>
            <a:pPr lvl="1">
              <a:lnSpc>
                <a:spcPct val="90000"/>
              </a:lnSpc>
            </a:pPr>
            <a:r>
              <a:rPr lang="en-US" sz="1800" u="sng"/>
              <a:t>+</a:t>
            </a:r>
            <a:r>
              <a:rPr lang="en-US" sz="1800"/>
              <a:t> 45</a:t>
            </a:r>
            <a:r>
              <a:rPr lang="en-US" sz="1800" baseline="30000"/>
              <a:t>o</a:t>
            </a:r>
            <a:r>
              <a:rPr lang="en-US" sz="1800"/>
              <a:t> off nadir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40 km swath at 20 km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2 km resolution</a:t>
            </a:r>
          </a:p>
          <a:p>
            <a:pPr>
              <a:lnSpc>
                <a:spcPct val="90000"/>
              </a:lnSpc>
            </a:pPr>
            <a:r>
              <a:rPr lang="en-US" sz="1800"/>
              <a:t>Flew in CAMEX-4, TCSP and NAMMA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JPL </a:t>
            </a:r>
            <a:r>
              <a:rPr lang="en-US" sz="2700" b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H</a:t>
            </a: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igh </a:t>
            </a:r>
            <a:r>
              <a:rPr lang="en-US" sz="2700" b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</a:t>
            </a: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ltitude </a:t>
            </a:r>
            <a:r>
              <a:rPr lang="en-US" sz="2700" b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MIC </a:t>
            </a:r>
            <a:r>
              <a:rPr lang="en-US" sz="2700" b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</a:t>
            </a: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ounding </a:t>
            </a:r>
            <a:r>
              <a:rPr lang="en-US" sz="2700" b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R</a:t>
            </a: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adiometer (HAMSR)</a:t>
            </a:r>
          </a:p>
        </p:txBody>
      </p:sp>
      <p:sp>
        <p:nvSpPr>
          <p:cNvPr id="74756" name="Rectangle 12"/>
          <p:cNvSpPr>
            <a:spLocks noChangeArrowheads="1"/>
          </p:cNvSpPr>
          <p:nvPr/>
        </p:nvSpPr>
        <p:spPr bwMode="auto">
          <a:xfrm>
            <a:off x="0" y="4572000"/>
            <a:ext cx="518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Franklin Gothic Medium" pitchFamily="34" charset="0"/>
              </a:rPr>
              <a:t>Upgraded for Global Hawk operations under NASA AITT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</a:rPr>
              <a:t>New state of the art receiver technology (developed under ESTO/ACT)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</a:rPr>
              <a:t>Upgraded data system for real time communication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</a:rPr>
              <a:t>Compact instrument packaging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000000"/>
              </a:solidFill>
              <a:latin typeface="Franklin Gothic Medium" pitchFamily="34" charset="0"/>
            </a:endParaRPr>
          </a:p>
        </p:txBody>
      </p:sp>
      <p:pic>
        <p:nvPicPr>
          <p:cNvPr id="747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119902">
            <a:off x="3949700" y="2255838"/>
            <a:ext cx="243840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 cstate="print"/>
          <a:srcRect l="10010"/>
          <a:stretch>
            <a:fillRect/>
          </a:stretch>
        </p:blipFill>
        <p:spPr bwMode="auto">
          <a:xfrm>
            <a:off x="6629400" y="1828800"/>
            <a:ext cx="22320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ight Arrow 40"/>
          <p:cNvSpPr/>
          <p:nvPr/>
        </p:nvSpPr>
        <p:spPr>
          <a:xfrm rot="20466701">
            <a:off x="6284913" y="2932113"/>
            <a:ext cx="1712912" cy="161925"/>
          </a:xfrm>
          <a:prstGeom prst="rightArrow">
            <a:avLst>
              <a:gd name="adj1" fmla="val 74582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4760" name="Picture 10" descr="P1030564"/>
          <p:cNvPicPr>
            <a:picLocks noChangeAspect="1" noChangeArrowheads="1"/>
          </p:cNvPicPr>
          <p:nvPr/>
        </p:nvPicPr>
        <p:blipFill>
          <a:blip r:embed="rId5" cstate="print"/>
          <a:srcRect l="1831" r="5302"/>
          <a:stretch>
            <a:fillRect/>
          </a:stretch>
        </p:blipFill>
        <p:spPr bwMode="auto">
          <a:xfrm>
            <a:off x="4876800" y="4419600"/>
            <a:ext cx="18557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1" name="Picture 12" descr="HAMSR_old_new_T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76" r="9302" b="6201"/>
          <a:stretch>
            <a:fillRect/>
          </a:stretch>
        </p:blipFill>
        <p:spPr bwMode="auto">
          <a:xfrm>
            <a:off x="6858000" y="4876800"/>
            <a:ext cx="20574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2" name="Text Box 23"/>
          <p:cNvSpPr txBox="1">
            <a:spLocks noChangeArrowheads="1"/>
          </p:cNvSpPr>
          <p:nvPr/>
        </p:nvSpPr>
        <p:spPr bwMode="auto">
          <a:xfrm>
            <a:off x="6934200" y="6613525"/>
            <a:ext cx="2209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0000"/>
                </a:solidFill>
              </a:rPr>
              <a:t>Noise reduced from 2 K to 0.2 K</a:t>
            </a:r>
          </a:p>
        </p:txBody>
      </p:sp>
      <p:sp>
        <p:nvSpPr>
          <p:cNvPr id="74763" name="Oval 48"/>
          <p:cNvSpPr>
            <a:spLocks noChangeArrowheads="1"/>
          </p:cNvSpPr>
          <p:nvPr/>
        </p:nvSpPr>
        <p:spPr bwMode="auto">
          <a:xfrm>
            <a:off x="6019800" y="4648200"/>
            <a:ext cx="609600" cy="4286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64" name="Line 49"/>
          <p:cNvSpPr>
            <a:spLocks noChangeShapeType="1"/>
          </p:cNvSpPr>
          <p:nvPr/>
        </p:nvSpPr>
        <p:spPr bwMode="auto">
          <a:xfrm flipV="1">
            <a:off x="4572000" y="4953000"/>
            <a:ext cx="14478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HAMSR_20060717_50_118sc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3538" y="5040313"/>
            <a:ext cx="2430462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HAMSR Measurements</a:t>
            </a:r>
          </a:p>
        </p:txBody>
      </p:sp>
      <p:pic>
        <p:nvPicPr>
          <p:cNvPr id="11" name="Picture 2" descr="C:\Shannon\memory_stick_20090502\Hamsr_profileer\071705_Temp_retriev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66800"/>
            <a:ext cx="1828800" cy="114300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</p:pic>
      <p:pic>
        <p:nvPicPr>
          <p:cNvPr id="45059" name="Picture 3" descr="C:\Shannon\memory_stick_20090502\Hamsr_profileer\HAMSR_Tz_cross_track_July5.jpg"/>
          <p:cNvPicPr>
            <a:picLocks noChangeAspect="1" noChangeArrowheads="1"/>
          </p:cNvPicPr>
          <p:nvPr/>
        </p:nvPicPr>
        <p:blipFill>
          <a:blip r:embed="rId5" cstate="print"/>
          <a:srcRect t="15439"/>
          <a:stretch>
            <a:fillRect/>
          </a:stretch>
        </p:blipFill>
        <p:spPr bwMode="auto">
          <a:xfrm>
            <a:off x="152400" y="1478223"/>
            <a:ext cx="1746504" cy="1001333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</a:effectLst>
          <a:scene3d>
            <a:camera prst="isometricLeftDown"/>
            <a:lightRig rig="threePt" dir="t"/>
          </a:scene3d>
        </p:spPr>
      </p:pic>
      <p:pic>
        <p:nvPicPr>
          <p:cNvPr id="45060" name="Picture 4" descr="C:\Shannon\memory_stick_20090502\Hamsr_profileer\071705_Wv_retriev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1960" y="1104900"/>
            <a:ext cx="1920240" cy="110490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</p:pic>
      <p:pic>
        <p:nvPicPr>
          <p:cNvPr id="45061" name="Picture 5" descr="C:\Shannon\memory_stick_20090502\Hamsr_profileer\HAMSR_wz_cross_track_July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1515034"/>
            <a:ext cx="1828800" cy="999566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</p:spPr>
      </p:pic>
      <p:pic>
        <p:nvPicPr>
          <p:cNvPr id="76808" name="Picture 6" descr="C:\Shannon\memory_stick_20090502\Hamsr_profileer\CLWz_HAMSR_July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1676400"/>
            <a:ext cx="22860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9" name="TextBox 16"/>
          <p:cNvSpPr txBox="1">
            <a:spLocks noChangeArrowheads="1"/>
          </p:cNvSpPr>
          <p:nvPr/>
        </p:nvSpPr>
        <p:spPr bwMode="auto">
          <a:xfrm>
            <a:off x="7162800" y="32766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CLW(z):</a:t>
            </a:r>
          </a:p>
          <a:p>
            <a:r>
              <a:rPr lang="en-US">
                <a:solidFill>
                  <a:srgbClr val="000000"/>
                </a:solidFill>
              </a:rPr>
              <a:t>Along-track  </a:t>
            </a:r>
          </a:p>
        </p:txBody>
      </p:sp>
      <p:sp>
        <p:nvSpPr>
          <p:cNvPr id="76810" name="TextBox 23"/>
          <p:cNvSpPr txBox="1">
            <a:spLocks noChangeArrowheads="1"/>
          </p:cNvSpPr>
          <p:nvPr/>
        </p:nvSpPr>
        <p:spPr bwMode="auto">
          <a:xfrm>
            <a:off x="2209800" y="16764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T(z):</a:t>
            </a:r>
            <a:r>
              <a:rPr lang="en-US" sz="1400">
                <a:solidFill>
                  <a:srgbClr val="000000"/>
                </a:solidFill>
              </a:rPr>
              <a:t> Along-track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6811" name="TextBox 25"/>
          <p:cNvSpPr txBox="1">
            <a:spLocks noChangeArrowheads="1"/>
          </p:cNvSpPr>
          <p:nvPr/>
        </p:nvSpPr>
        <p:spPr bwMode="auto">
          <a:xfrm>
            <a:off x="5334000" y="18288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q(z):</a:t>
            </a:r>
            <a:r>
              <a:rPr lang="en-US" sz="1400">
                <a:solidFill>
                  <a:srgbClr val="000000"/>
                </a:solidFill>
              </a:rPr>
              <a:t> Along-track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19645375">
            <a:off x="5786438" y="1274763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6813" name="TextBox 29"/>
          <p:cNvSpPr txBox="1">
            <a:spLocks noChangeArrowheads="1"/>
          </p:cNvSpPr>
          <p:nvPr/>
        </p:nvSpPr>
        <p:spPr bwMode="auto">
          <a:xfrm>
            <a:off x="6477000" y="838200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Flight path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6814" name="TextBox 24"/>
          <p:cNvSpPr txBox="1">
            <a:spLocks noChangeArrowheads="1"/>
          </p:cNvSpPr>
          <p:nvPr/>
        </p:nvSpPr>
        <p:spPr bwMode="auto">
          <a:xfrm>
            <a:off x="3276600" y="11430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q(z):</a:t>
            </a:r>
            <a:r>
              <a:rPr lang="en-US" sz="1400">
                <a:solidFill>
                  <a:srgbClr val="000000"/>
                </a:solidFill>
              </a:rPr>
              <a:t> Cross-track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768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71725" y="2590800"/>
            <a:ext cx="45624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6" name="TextBox 20"/>
          <p:cNvSpPr txBox="1">
            <a:spLocks noChangeArrowheads="1"/>
          </p:cNvSpPr>
          <p:nvPr/>
        </p:nvSpPr>
        <p:spPr bwMode="auto">
          <a:xfrm>
            <a:off x="0" y="8382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T(z):</a:t>
            </a:r>
            <a:r>
              <a:rPr lang="en-US" sz="1400">
                <a:solidFill>
                  <a:srgbClr val="000000"/>
                </a:solidFill>
              </a:rPr>
              <a:t> Cross-track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76817" name="Picture 1" descr="Erin_warm_core_image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282950"/>
            <a:ext cx="243205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8" name="TextBox 26"/>
          <p:cNvSpPr txBox="1">
            <a:spLocks noChangeArrowheads="1"/>
          </p:cNvSpPr>
          <p:nvPr/>
        </p:nvSpPr>
        <p:spPr bwMode="auto">
          <a:xfrm>
            <a:off x="0" y="2667000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HAMSR derived warm-core in Hurricane Erin</a:t>
            </a:r>
          </a:p>
        </p:txBody>
      </p:sp>
      <p:sp>
        <p:nvSpPr>
          <p:cNvPr id="76819" name="TextBox 30"/>
          <p:cNvSpPr txBox="1">
            <a:spLocks noChangeArrowheads="1"/>
          </p:cNvSpPr>
          <p:nvPr/>
        </p:nvSpPr>
        <p:spPr bwMode="auto">
          <a:xfrm>
            <a:off x="7086600" y="44196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Precipitation Structure/Imagery  </a:t>
            </a:r>
          </a:p>
        </p:txBody>
      </p:sp>
      <p:pic>
        <p:nvPicPr>
          <p:cNvPr id="76820" name="Picture 2" descr="M:\Shannon\HAMSR_NAMMA\Erin_ch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1435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Straight Arrow Connector 32"/>
          <p:cNvCxnSpPr>
            <a:stCxn id="4098" idx="0"/>
          </p:cNvCxnSpPr>
          <p:nvPr/>
        </p:nvCxnSpPr>
        <p:spPr>
          <a:xfrm rot="16200000" flipH="1">
            <a:off x="857250" y="5429250"/>
            <a:ext cx="647700" cy="76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22" name="Picture 2" descr="C:\Shannon\memory_stick_20090502\GRIP_proposal\IMG_98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9400" y="5181600"/>
            <a:ext cx="35052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49250"/>
            <a:ext cx="7315200" cy="762000"/>
          </a:xfrm>
        </p:spPr>
        <p:txBody>
          <a:bodyPr/>
          <a:lstStyle/>
          <a:p>
            <a:r>
              <a:rPr lang="en-US" sz="2800">
                <a:latin typeface="Comic Sans MS" pitchFamily="66" charset="0"/>
              </a:rPr>
              <a:t>High-Altitude Imaging Wind and Rain Airborne Profiler (HIWRAP)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35325"/>
            <a:ext cx="4419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472113" y="1441450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000">
              <a:ea typeface="ＭＳ Ｐゴシック" pitchFamily="34" charset="-128"/>
            </a:endParaRP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4673600" y="3024188"/>
            <a:ext cx="4038600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  <a:buFont typeface="Wingdings" pitchFamily="2" charset="2"/>
              <a:buNone/>
            </a:pPr>
            <a:r>
              <a:rPr lang="en-US" sz="2000">
                <a:ea typeface="ＭＳ Ｐゴシック" pitchFamily="34" charset="-128"/>
              </a:rPr>
              <a:t> </a:t>
            </a:r>
            <a:r>
              <a:rPr lang="en-US" sz="2000">
                <a:latin typeface="Comic Sans MS" pitchFamily="66" charset="0"/>
                <a:ea typeface="ＭＳ Ｐゴシック" pitchFamily="34" charset="-128"/>
              </a:rPr>
              <a:t>NASA Global Hawk:</a:t>
            </a:r>
          </a:p>
          <a:p>
            <a:pPr marL="520700" lvl="1" indent="-177800">
              <a:lnSpc>
                <a:spcPct val="95000"/>
              </a:lnSpc>
            </a:pPr>
            <a:r>
              <a:rPr lang="en-US" sz="2000">
                <a:latin typeface="Comic Sans MS" pitchFamily="66" charset="0"/>
                <a:ea typeface="ＭＳ Ｐゴシック" pitchFamily="34" charset="-128"/>
              </a:rPr>
              <a:t>19 km altitude, 30 hours</a:t>
            </a:r>
          </a:p>
          <a:p>
            <a:pPr marL="520700" lvl="1" indent="-177800">
              <a:lnSpc>
                <a:spcPct val="95000"/>
              </a:lnSpc>
              <a:buFont typeface="Wingdings" pitchFamily="2" charset="2"/>
              <a:buChar char="§"/>
            </a:pPr>
            <a:endParaRPr lang="en-US" sz="400">
              <a:latin typeface="Comic Sans MS" pitchFamily="66" charset="0"/>
              <a:ea typeface="ＭＳ Ｐゴシック" pitchFamily="34" charset="-128"/>
            </a:endParaRPr>
          </a:p>
          <a:p>
            <a:pPr marL="520700" lvl="1" indent="-177800">
              <a:lnSpc>
                <a:spcPct val="95000"/>
              </a:lnSpc>
              <a:buFont typeface="Wingdings" pitchFamily="2" charset="2"/>
              <a:buChar char="§"/>
            </a:pPr>
            <a:endParaRPr lang="en-US" sz="400">
              <a:latin typeface="Comic Sans MS" pitchFamily="66" charset="0"/>
              <a:ea typeface="ＭＳ Ｐゴシック" pitchFamily="34" charset="-128"/>
            </a:endParaRPr>
          </a:p>
          <a:p>
            <a:pPr>
              <a:lnSpc>
                <a:spcPct val="95000"/>
              </a:lnSpc>
              <a:buFont typeface="Wingdings" pitchFamily="2" charset="2"/>
              <a:buNone/>
            </a:pPr>
            <a:r>
              <a:rPr lang="en-US" sz="200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000" i="1">
                <a:latin typeface="Comic Sans MS" pitchFamily="66" charset="0"/>
                <a:ea typeface="ＭＳ Ｐゴシック" pitchFamily="34" charset="-128"/>
              </a:rPr>
              <a:t>HIWRAP Characteristics:</a:t>
            </a:r>
          </a:p>
          <a:p>
            <a:pPr marL="520700" lvl="1" indent="-177800">
              <a:lnSpc>
                <a:spcPct val="95000"/>
              </a:lnSpc>
              <a:buFont typeface="Times" pitchFamily="18" charset="0"/>
              <a:buChar char="•"/>
            </a:pPr>
            <a:r>
              <a:rPr lang="en-US" sz="2000" i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Conically scanning.</a:t>
            </a:r>
          </a:p>
          <a:p>
            <a:pPr marL="520700" lvl="1" indent="-177800">
              <a:lnSpc>
                <a:spcPct val="95000"/>
              </a:lnSpc>
              <a:buFont typeface="Times" pitchFamily="18" charset="0"/>
              <a:buChar char="•"/>
            </a:pPr>
            <a:r>
              <a:rPr lang="en-US" sz="2000" i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Simultaneous Ku/Ka-band &amp;  two beams @30 and 40 deg</a:t>
            </a:r>
          </a:p>
          <a:p>
            <a:pPr marL="520700" lvl="1" indent="-177800">
              <a:lnSpc>
                <a:spcPct val="95000"/>
              </a:lnSpc>
              <a:buFont typeface="Times" pitchFamily="18" charset="0"/>
              <a:buChar char="•"/>
            </a:pPr>
            <a:r>
              <a:rPr lang="en-US" sz="2000" i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Winds using precipitation &amp; clouds as tracers.</a:t>
            </a:r>
          </a:p>
          <a:p>
            <a:pPr marL="520700" lvl="1" indent="-177800">
              <a:lnSpc>
                <a:spcPct val="95000"/>
              </a:lnSpc>
              <a:buFont typeface="Times" pitchFamily="18" charset="0"/>
              <a:buChar char="•"/>
            </a:pPr>
            <a:r>
              <a:rPr lang="en-US" sz="2000" i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Ocean vector wind scatter</a:t>
            </a:r>
            <a:r>
              <a:rPr lang="en-US" sz="200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</a:rPr>
              <a:t>-ometry sim</a:t>
            </a:r>
            <a:r>
              <a:rPr lang="en-US" sz="2000">
                <a:latin typeface="Comic Sans MS" pitchFamily="66" charset="0"/>
                <a:ea typeface="ＭＳ Ｐゴシック" pitchFamily="34" charset="-128"/>
              </a:rPr>
              <a:t>ilar to QuikScat.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593725" y="1295400"/>
            <a:ext cx="74834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</a:pPr>
            <a:r>
              <a:rPr lang="en-US" sz="2200">
                <a:latin typeface="Comic Sans MS" pitchFamily="66" charset="0"/>
                <a:ea typeface="ＭＳ Ｐゴシック" pitchFamily="34" charset="-128"/>
              </a:rPr>
              <a:t>MEASUREMENTS GOALS: 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</a:pPr>
            <a:r>
              <a:rPr lang="en-US" sz="2200">
                <a:solidFill>
                  <a:srgbClr val="FF0066"/>
                </a:solidFill>
                <a:latin typeface="Comic Sans MS" pitchFamily="66" charset="0"/>
                <a:ea typeface="ＭＳ Ｐゴシック" pitchFamily="34" charset="-128"/>
              </a:rPr>
              <a:t>Map the 3-dimensional winds and precipitation within hurricanes and other severe weather events. </a:t>
            </a:r>
          </a:p>
          <a:p>
            <a:pPr marL="228600" indent="-228600">
              <a:lnSpc>
                <a:spcPct val="90000"/>
              </a:lnSpc>
              <a:spcBef>
                <a:spcPts val="1200"/>
              </a:spcBef>
            </a:pPr>
            <a:r>
              <a:rPr lang="en-US" sz="2200">
                <a:solidFill>
                  <a:srgbClr val="FF0066"/>
                </a:solidFill>
                <a:latin typeface="Comic Sans MS" pitchFamily="66" charset="0"/>
                <a:ea typeface="ＭＳ Ｐゴシック" pitchFamily="34" charset="-128"/>
              </a:rPr>
              <a:t>Map ocean surface winds in clear to light rain regions using scatterometry.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219200" y="339725"/>
            <a:ext cx="67945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HIWRAP Global Hawk Configuration</a:t>
            </a:r>
          </a:p>
        </p:txBody>
      </p:sp>
      <p:pic>
        <p:nvPicPr>
          <p:cNvPr id="93187" name="Picture 4" descr="global_haw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002088"/>
            <a:ext cx="32004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Line 7"/>
          <p:cNvSpPr>
            <a:spLocks noChangeShapeType="1"/>
          </p:cNvSpPr>
          <p:nvPr/>
        </p:nvSpPr>
        <p:spPr bwMode="auto">
          <a:xfrm>
            <a:off x="2209800" y="3416300"/>
            <a:ext cx="152400" cy="1485900"/>
          </a:xfrm>
          <a:prstGeom prst="line">
            <a:avLst/>
          </a:prstGeom>
          <a:noFill/>
          <a:ln w="9525">
            <a:solidFill>
              <a:srgbClr val="FF0F2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Text Box 8"/>
          <p:cNvSpPr txBox="1">
            <a:spLocks noChangeArrowheads="1"/>
          </p:cNvSpPr>
          <p:nvPr/>
        </p:nvSpPr>
        <p:spPr bwMode="auto">
          <a:xfrm>
            <a:off x="393700" y="5918200"/>
            <a:ext cx="3446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omic Sans MS" pitchFamily="66" charset="0"/>
                <a:ea typeface="ＭＳ Ｐゴシック" pitchFamily="34" charset="-128"/>
              </a:rPr>
              <a:t>HIWRAP in “deep” radome</a:t>
            </a:r>
          </a:p>
        </p:txBody>
      </p:sp>
      <p:sp>
        <p:nvSpPr>
          <p:cNvPr id="93190" name="Text Box 10"/>
          <p:cNvSpPr txBox="1">
            <a:spLocks noChangeArrowheads="1"/>
          </p:cNvSpPr>
          <p:nvPr/>
        </p:nvSpPr>
        <p:spPr bwMode="auto">
          <a:xfrm>
            <a:off x="3937000" y="1279525"/>
            <a:ext cx="50292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4163" indent="-284163">
              <a:lnSpc>
                <a:spcPct val="90000"/>
              </a:lnSpc>
            </a:pPr>
            <a:r>
              <a:rPr lang="en-US" sz="2100" i="1">
                <a:solidFill>
                  <a:srgbClr val="000090"/>
                </a:solidFill>
                <a:latin typeface="Comic Sans MS" pitchFamily="66" charset="0"/>
                <a:ea typeface="ＭＳ Ｐゴシック" pitchFamily="34" charset="-128"/>
              </a:rPr>
              <a:t>One of first weather radars utilizing low power solid state transmitters with pulse compression</a:t>
            </a:r>
            <a:endParaRPr lang="en-US" sz="2100" b="1" i="1">
              <a:solidFill>
                <a:srgbClr val="000090"/>
              </a:solidFill>
              <a:ea typeface="ＭＳ Ｐゴシック" pitchFamily="34" charset="-128"/>
            </a:endParaRPr>
          </a:p>
        </p:txBody>
      </p:sp>
      <p:pic>
        <p:nvPicPr>
          <p:cNvPr id="93191" name="Picture 12" descr="HIWRAP-SCANNER_20090210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55725"/>
            <a:ext cx="32512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2" name="Text Box 9"/>
          <p:cNvSpPr txBox="1">
            <a:spLocks noChangeArrowheads="1"/>
          </p:cNvSpPr>
          <p:nvPr/>
        </p:nvSpPr>
        <p:spPr bwMode="auto">
          <a:xfrm>
            <a:off x="723900" y="3556000"/>
            <a:ext cx="2246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omic Sans MS" pitchFamily="66" charset="0"/>
                <a:ea typeface="ＭＳ Ｐゴシック" pitchFamily="34" charset="-128"/>
              </a:rPr>
              <a:t>HIWRAP scanner</a:t>
            </a:r>
          </a:p>
        </p:txBody>
      </p:sp>
      <p:pic>
        <p:nvPicPr>
          <p:cNvPr id="93193" name="Content Placeholder 3" descr="Picture 015.jpg"/>
          <p:cNvPicPr>
            <a:picLocks noChangeAspect="1"/>
          </p:cNvPicPr>
          <p:nvPr/>
        </p:nvPicPr>
        <p:blipFill>
          <a:blip r:embed="rId5" cstate="print"/>
          <a:srcRect l="-18187" r="-18187"/>
          <a:stretch>
            <a:fillRect/>
          </a:stretch>
        </p:blipFill>
        <p:spPr bwMode="auto">
          <a:xfrm>
            <a:off x="5843588" y="2222500"/>
            <a:ext cx="33004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4" name="Picture 15" descr="Ku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9300" y="4543425"/>
            <a:ext cx="1570038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5" name="Picture 10" descr="Ka-side-vie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5863" y="4556125"/>
            <a:ext cx="18859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6" name="Text Box 6"/>
          <p:cNvSpPr txBox="1">
            <a:spLocks noChangeArrowheads="1"/>
          </p:cNvSpPr>
          <p:nvPr/>
        </p:nvSpPr>
        <p:spPr bwMode="auto">
          <a:xfrm>
            <a:off x="4978400" y="5807075"/>
            <a:ext cx="1574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>
                <a:latin typeface="Helvetica" pitchFamily="34" charset="0"/>
                <a:ea typeface="ＭＳ Ｐゴシック" pitchFamily="34" charset="-128"/>
              </a:rPr>
              <a:t>Ka-band Transceiver</a:t>
            </a:r>
            <a:endParaRPr lang="en-US" sz="4000"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93197" name="Text Box 6"/>
          <p:cNvSpPr txBox="1">
            <a:spLocks noChangeArrowheads="1"/>
          </p:cNvSpPr>
          <p:nvPr/>
        </p:nvSpPr>
        <p:spPr bwMode="auto">
          <a:xfrm>
            <a:off x="7112000" y="5807075"/>
            <a:ext cx="1574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>
                <a:latin typeface="Helvetica" pitchFamily="34" charset="0"/>
                <a:ea typeface="ＭＳ Ｐゴシック" pitchFamily="34" charset="-128"/>
              </a:rPr>
              <a:t>Ku-band Transceiver</a:t>
            </a:r>
            <a:endParaRPr lang="en-US" sz="4000"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93198" name="Text Box 6"/>
          <p:cNvSpPr txBox="1">
            <a:spLocks noChangeArrowheads="1"/>
          </p:cNvSpPr>
          <p:nvPr/>
        </p:nvSpPr>
        <p:spPr bwMode="auto">
          <a:xfrm>
            <a:off x="4533900" y="2378075"/>
            <a:ext cx="17145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>
                <a:latin typeface="Helvetica" pitchFamily="34" charset="0"/>
                <a:ea typeface="ＭＳ Ｐゴシック" pitchFamily="34" charset="-128"/>
              </a:rPr>
              <a:t>Scanner in preparation for  WB-57 test flights.</a:t>
            </a:r>
            <a:endParaRPr lang="en-US" sz="4000"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93199" name="Line 7"/>
          <p:cNvSpPr>
            <a:spLocks noChangeShapeType="1"/>
          </p:cNvSpPr>
          <p:nvPr/>
        </p:nvSpPr>
        <p:spPr bwMode="auto">
          <a:xfrm flipH="1" flipV="1">
            <a:off x="2476500" y="3124200"/>
            <a:ext cx="3543300" cy="1778000"/>
          </a:xfrm>
          <a:prstGeom prst="line">
            <a:avLst/>
          </a:prstGeom>
          <a:noFill/>
          <a:ln w="9525">
            <a:solidFill>
              <a:srgbClr val="FF0F2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0" name="Line 7"/>
          <p:cNvSpPr>
            <a:spLocks noChangeShapeType="1"/>
          </p:cNvSpPr>
          <p:nvPr/>
        </p:nvSpPr>
        <p:spPr bwMode="auto">
          <a:xfrm flipH="1" flipV="1">
            <a:off x="3644900" y="2997200"/>
            <a:ext cx="4102100" cy="1714500"/>
          </a:xfrm>
          <a:prstGeom prst="line">
            <a:avLst/>
          </a:prstGeom>
          <a:noFill/>
          <a:ln w="9525">
            <a:solidFill>
              <a:srgbClr val="FF0F2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1" name="Line 7"/>
          <p:cNvSpPr>
            <a:spLocks noChangeShapeType="1"/>
          </p:cNvSpPr>
          <p:nvPr/>
        </p:nvSpPr>
        <p:spPr bwMode="auto">
          <a:xfrm>
            <a:off x="6146800" y="2857500"/>
            <a:ext cx="127000" cy="12700"/>
          </a:xfrm>
          <a:prstGeom prst="line">
            <a:avLst/>
          </a:prstGeom>
          <a:noFill/>
          <a:ln w="9525">
            <a:solidFill>
              <a:srgbClr val="FF0F2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2" name="Text Box 6"/>
          <p:cNvSpPr txBox="1">
            <a:spLocks noChangeArrowheads="1"/>
          </p:cNvSpPr>
          <p:nvPr/>
        </p:nvSpPr>
        <p:spPr bwMode="auto">
          <a:xfrm>
            <a:off x="2743200" y="1984375"/>
            <a:ext cx="10414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>
                <a:latin typeface="Helvetica" pitchFamily="34" charset="0"/>
                <a:ea typeface="ＭＳ Ｐゴシック" pitchFamily="34" charset="-128"/>
              </a:rPr>
              <a:t>Digital Receiver</a:t>
            </a:r>
          </a:p>
        </p:txBody>
      </p:sp>
      <p:sp>
        <p:nvSpPr>
          <p:cNvPr id="93203" name="Text Box 6"/>
          <p:cNvSpPr txBox="1">
            <a:spLocks noChangeArrowheads="1"/>
          </p:cNvSpPr>
          <p:nvPr/>
        </p:nvSpPr>
        <p:spPr bwMode="auto">
          <a:xfrm>
            <a:off x="279400" y="2200275"/>
            <a:ext cx="990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>
                <a:latin typeface="Helvetica" pitchFamily="34" charset="0"/>
                <a:ea typeface="ＭＳ Ｐゴシック" pitchFamily="34" charset="-128"/>
              </a:rPr>
              <a:t>IF/LO Subsystem</a:t>
            </a:r>
          </a:p>
        </p:txBody>
      </p:sp>
      <p:sp>
        <p:nvSpPr>
          <p:cNvPr id="93204" name="Text Box 6"/>
          <p:cNvSpPr txBox="1">
            <a:spLocks noChangeArrowheads="1"/>
          </p:cNvSpPr>
          <p:nvPr/>
        </p:nvSpPr>
        <p:spPr bwMode="auto">
          <a:xfrm>
            <a:off x="1181100" y="3355975"/>
            <a:ext cx="1041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>
                <a:latin typeface="Helvetica" pitchFamily="34" charset="0"/>
                <a:ea typeface="ＭＳ Ｐゴシック" pitchFamily="34" charset="-128"/>
              </a:rPr>
              <a:t>Reflector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SCN0170"/>
          <p:cNvPicPr>
            <a:picLocks noChangeAspect="1" noChangeArrowheads="1"/>
          </p:cNvPicPr>
          <p:nvPr/>
        </p:nvPicPr>
        <p:blipFill>
          <a:blip r:embed="rId3" cstate="print"/>
          <a:srcRect l="8789"/>
          <a:stretch>
            <a:fillRect/>
          </a:stretch>
        </p:blipFill>
        <p:spPr bwMode="auto">
          <a:xfrm>
            <a:off x="422275" y="1466850"/>
            <a:ext cx="24003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273050" y="3413125"/>
            <a:ext cx="2916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800"/>
              <a:t> 0.25 J pulse energy,  10 Hz pulse repetition frequency (PRF)</a:t>
            </a:r>
          </a:p>
          <a:p>
            <a:pPr>
              <a:buFont typeface="Arial" charset="0"/>
              <a:buChar char="•"/>
            </a:pPr>
            <a:r>
              <a:rPr lang="en-US" sz="800"/>
              <a:t> 15 cm receiver optical diameter, 34 kg (75 lbs.)</a:t>
            </a:r>
          </a:p>
          <a:p>
            <a:pPr>
              <a:buFont typeface="Arial" charset="0"/>
              <a:buChar char="•"/>
            </a:pPr>
            <a:r>
              <a:rPr lang="en-US" sz="800"/>
              <a:t> 15.2 x 29.5 x 67.3 cm (6 x 11.6 x 26.5 inches)</a:t>
            </a:r>
          </a:p>
        </p:txBody>
      </p:sp>
      <p:sp>
        <p:nvSpPr>
          <p:cNvPr id="78852" name="TextBox 4"/>
          <p:cNvSpPr txBox="1">
            <a:spLocks noChangeArrowheads="1"/>
          </p:cNvSpPr>
          <p:nvPr/>
        </p:nvSpPr>
        <p:spPr bwMode="auto">
          <a:xfrm>
            <a:off x="1671638" y="0"/>
            <a:ext cx="58023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GRIP</a:t>
            </a:r>
          </a:p>
          <a:p>
            <a:r>
              <a:rPr lang="en-US" sz="2000"/>
              <a:t>Coherent Pulsed Doppler Wind Profiling Lidar System</a:t>
            </a:r>
          </a:p>
        </p:txBody>
      </p:sp>
      <p:sp>
        <p:nvSpPr>
          <p:cNvPr id="78853" name="TextBox 5"/>
          <p:cNvSpPr txBox="1">
            <a:spLocks noChangeArrowheads="1"/>
          </p:cNvSpPr>
          <p:nvPr/>
        </p:nvSpPr>
        <p:spPr bwMode="auto">
          <a:xfrm>
            <a:off x="406400" y="914400"/>
            <a:ext cx="285908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1. World’s Most Capable Transceiver</a:t>
            </a:r>
          </a:p>
          <a:p>
            <a:r>
              <a:rPr lang="en-US" sz="1400"/>
              <a:t>Packaged, Compact, Robust</a:t>
            </a:r>
          </a:p>
        </p:txBody>
      </p:sp>
      <p:pic>
        <p:nvPicPr>
          <p:cNvPr id="788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9275" y="1282700"/>
            <a:ext cx="3927475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>
            <a:off x="2481263" y="3125788"/>
            <a:ext cx="793750" cy="2555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8856" name="TextBox 9"/>
          <p:cNvSpPr txBox="1">
            <a:spLocks noChangeArrowheads="1"/>
          </p:cNvSpPr>
          <p:nvPr/>
        </p:nvSpPr>
        <p:spPr bwMode="auto">
          <a:xfrm>
            <a:off x="3306763" y="911225"/>
            <a:ext cx="3203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2. Complete System Utilizing Transceiver</a:t>
            </a:r>
          </a:p>
        </p:txBody>
      </p:sp>
      <p:pic>
        <p:nvPicPr>
          <p:cNvPr id="788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913" y="4576763"/>
            <a:ext cx="198596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8" name="TextBox 11"/>
          <p:cNvSpPr txBox="1">
            <a:spLocks noChangeArrowheads="1"/>
          </p:cNvSpPr>
          <p:nvPr/>
        </p:nvSpPr>
        <p:spPr bwMode="auto">
          <a:xfrm>
            <a:off x="584200" y="4089400"/>
            <a:ext cx="25463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4. Enclosure for All Lidar Optics</a:t>
            </a:r>
          </a:p>
          <a:p>
            <a:r>
              <a:rPr lang="en-US" sz="1400"/>
              <a:t>Robust Aircraft Design</a:t>
            </a:r>
          </a:p>
        </p:txBody>
      </p:sp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3225" y="4784725"/>
            <a:ext cx="2009775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0" name="TextBox 13"/>
          <p:cNvSpPr txBox="1">
            <a:spLocks noChangeArrowheads="1"/>
          </p:cNvSpPr>
          <p:nvPr/>
        </p:nvSpPr>
        <p:spPr bwMode="auto">
          <a:xfrm>
            <a:off x="3203575" y="4394200"/>
            <a:ext cx="14620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5. Optics in DC-8</a:t>
            </a:r>
          </a:p>
        </p:txBody>
      </p:sp>
      <p:pic>
        <p:nvPicPr>
          <p:cNvPr id="78861" name="Picture 6" descr="DC-8 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3813" y="4699000"/>
            <a:ext cx="38846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2" name="TextBox 15"/>
          <p:cNvSpPr txBox="1">
            <a:spLocks noChangeArrowheads="1"/>
          </p:cNvSpPr>
          <p:nvPr/>
        </p:nvSpPr>
        <p:spPr bwMode="auto">
          <a:xfrm>
            <a:off x="5973763" y="4333875"/>
            <a:ext cx="1954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6. Lidar System in DC-8</a:t>
            </a:r>
          </a:p>
        </p:txBody>
      </p:sp>
      <p:sp>
        <p:nvSpPr>
          <p:cNvPr id="78863" name="TextBox 22"/>
          <p:cNvSpPr txBox="1">
            <a:spLocks noChangeArrowheads="1"/>
          </p:cNvSpPr>
          <p:nvPr/>
        </p:nvSpPr>
        <p:spPr bwMode="auto">
          <a:xfrm>
            <a:off x="6826250" y="857250"/>
            <a:ext cx="2317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3. Ground-based Wind Measurement Performance</a:t>
            </a:r>
          </a:p>
        </p:txBody>
      </p:sp>
      <p:sp>
        <p:nvSpPr>
          <p:cNvPr id="78864" name="TextBox 23"/>
          <p:cNvSpPr txBox="1">
            <a:spLocks noChangeArrowheads="1"/>
          </p:cNvSpPr>
          <p:nvPr/>
        </p:nvSpPr>
        <p:spPr bwMode="auto">
          <a:xfrm>
            <a:off x="7081838" y="1354138"/>
            <a:ext cx="19431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100"/>
              <a:t> RMS wind difference from balloon sonde, 0 – 6 km altitude,  = 1.1 m/s and 5.8</a:t>
            </a:r>
            <a:r>
              <a:rPr lang="en-US" sz="1100">
                <a:latin typeface="Symbol" pitchFamily="18" charset="2"/>
              </a:rPr>
              <a:t>°</a:t>
            </a:r>
            <a:endParaRPr lang="en-US" sz="1100"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1100">
                <a:cs typeface="Times New Roman" pitchFamily="18" charset="0"/>
              </a:rPr>
              <a:t> No alignment needed after interstate travel in trailer</a:t>
            </a:r>
          </a:p>
          <a:p>
            <a:pPr>
              <a:buFont typeface="Arial" charset="0"/>
              <a:buChar char="•"/>
            </a:pPr>
            <a:r>
              <a:rPr lang="en-US" sz="1100">
                <a:cs typeface="Times New Roman" pitchFamily="18" charset="0"/>
              </a:rPr>
              <a:t> Overnight unattended operation</a:t>
            </a:r>
          </a:p>
          <a:p>
            <a:pPr>
              <a:buFont typeface="Arial" charset="0"/>
              <a:buChar char="•"/>
            </a:pPr>
            <a:r>
              <a:rPr lang="en-US" sz="1100">
                <a:cs typeface="Times New Roman" pitchFamily="18" charset="0"/>
              </a:rPr>
              <a:t> Vertical winds to 11 km altitude</a:t>
            </a:r>
          </a:p>
          <a:p>
            <a:pPr>
              <a:buFont typeface="Arial" charset="0"/>
              <a:buChar char="•"/>
            </a:pPr>
            <a:r>
              <a:rPr lang="en-US" sz="1100">
                <a:cs typeface="Times New Roman" pitchFamily="18" charset="0"/>
              </a:rPr>
              <a:t> Horizontal vector winds to 7 km altitude</a:t>
            </a:r>
          </a:p>
          <a:p>
            <a:pPr>
              <a:buFont typeface="Arial" charset="0"/>
              <a:buChar char="•"/>
            </a:pPr>
            <a:r>
              <a:rPr lang="en-US" sz="1100">
                <a:cs typeface="Times New Roman" pitchFamily="18" charset="0"/>
              </a:rPr>
              <a:t> Data processing choice of multiple values of vertical and horizontal resolution</a:t>
            </a:r>
          </a:p>
          <a:p>
            <a:pPr>
              <a:buFont typeface="Arial" charset="0"/>
              <a:buChar char="•"/>
            </a:pPr>
            <a:r>
              <a:rPr lang="en-US" sz="1100">
                <a:cs typeface="Times New Roman" pitchFamily="18" charset="0"/>
              </a:rPr>
              <a:t> Same technology as anticipated space mission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VALIDAR and G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25" y="350838"/>
            <a:ext cx="3103563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674813" y="471488"/>
            <a:ext cx="1370012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>
                <a:solidFill>
                  <a:schemeClr val="tx2"/>
                </a:solidFill>
                <a:latin typeface="Times New Roman" pitchFamily="18" charset="0"/>
              </a:rPr>
              <a:t>LaRC 2-</a:t>
            </a:r>
            <a:r>
              <a:rPr lang="en-US" sz="100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1000">
                <a:solidFill>
                  <a:schemeClr val="tx2"/>
                </a:solidFill>
                <a:latin typeface="Times New Roman" pitchFamily="18" charset="0"/>
              </a:rPr>
              <a:t>m</a:t>
            </a:r>
          </a:p>
          <a:p>
            <a:pPr eaLnBrk="0" hangingPunct="0"/>
            <a:r>
              <a:rPr lang="en-US" sz="1000">
                <a:solidFill>
                  <a:schemeClr val="tx2"/>
                </a:solidFill>
                <a:latin typeface="Times New Roman" pitchFamily="18" charset="0"/>
              </a:rPr>
              <a:t>Doppler lidar</a:t>
            </a:r>
          </a:p>
          <a:p>
            <a:pPr eaLnBrk="0" hangingPunct="0"/>
            <a:r>
              <a:rPr lang="en-US" sz="1000">
                <a:solidFill>
                  <a:schemeClr val="tx2"/>
                </a:solidFill>
                <a:latin typeface="Times New Roman" pitchFamily="18" charset="0"/>
              </a:rPr>
              <a:t>“VALIDAR/DAWN”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36550" y="492125"/>
            <a:ext cx="113982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>
                <a:solidFill>
                  <a:schemeClr val="tx2"/>
                </a:solidFill>
                <a:latin typeface="Times New Roman" pitchFamily="18" charset="0"/>
              </a:rPr>
              <a:t>GSFC 355-nm</a:t>
            </a:r>
          </a:p>
          <a:p>
            <a:pPr eaLnBrk="0" hangingPunct="0"/>
            <a:r>
              <a:rPr lang="en-US" sz="1000">
                <a:solidFill>
                  <a:schemeClr val="tx2"/>
                </a:solidFill>
                <a:latin typeface="Times New Roman" pitchFamily="18" charset="0"/>
              </a:rPr>
              <a:t>Doppler lidar</a:t>
            </a:r>
          </a:p>
          <a:p>
            <a:pPr eaLnBrk="0" hangingPunct="0"/>
            <a:r>
              <a:rPr lang="en-US" sz="1000">
                <a:solidFill>
                  <a:schemeClr val="tx2"/>
                </a:solidFill>
                <a:latin typeface="Times New Roman" pitchFamily="18" charset="0"/>
              </a:rPr>
              <a:t>“GLOW”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447675" y="0"/>
            <a:ext cx="8229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Ground-Based Hybrid Wind Lidar Demo</a:t>
            </a:r>
          </a:p>
        </p:txBody>
      </p:sp>
      <p:graphicFrame>
        <p:nvGraphicFramePr>
          <p:cNvPr id="99334" name="Object 6"/>
          <p:cNvGraphicFramePr>
            <a:graphicFrameLocks noChangeAspect="1"/>
          </p:cNvGraphicFramePr>
          <p:nvPr/>
        </p:nvGraphicFramePr>
        <p:xfrm>
          <a:off x="0" y="2439988"/>
          <a:ext cx="2597150" cy="3351212"/>
        </p:xfrm>
        <a:graphic>
          <a:graphicData uri="http://schemas.openxmlformats.org/presentationml/2006/ole">
            <p:oleObj spid="_x0000_s99334" name="KGPlot" r:id="rId5" imgW="6858000" imgH="6858000" progId="">
              <p:embed/>
            </p:oleObj>
          </a:graphicData>
        </a:graphic>
      </p:graphicFrame>
      <p:graphicFrame>
        <p:nvGraphicFramePr>
          <p:cNvPr id="99335" name="Object 7"/>
          <p:cNvGraphicFramePr>
            <a:graphicFrameLocks noChangeAspect="1"/>
          </p:cNvGraphicFramePr>
          <p:nvPr/>
        </p:nvGraphicFramePr>
        <p:xfrm>
          <a:off x="4198938" y="2501900"/>
          <a:ext cx="2603500" cy="3289300"/>
        </p:xfrm>
        <a:graphic>
          <a:graphicData uri="http://schemas.openxmlformats.org/presentationml/2006/ole">
            <p:oleObj spid="_x0000_s99335" name="KGPlot" r:id="rId6" imgW="6858000" imgH="6858000" progId="">
              <p:embed/>
            </p:oleObj>
          </a:graphicData>
        </a:graphic>
      </p:graphicFrame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3200400" y="304800"/>
            <a:ext cx="5943600" cy="2432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200">
                <a:latin typeface="Times New Roman" pitchFamily="18" charset="0"/>
              </a:rPr>
              <a:t> </a:t>
            </a:r>
            <a:r>
              <a:rPr lang="en-US" sz="1400">
                <a:latin typeface="Times New Roman" pitchFamily="18" charset="0"/>
              </a:rPr>
              <a:t>All data shown above were taken on February 24, 2009, sonde was launched at 17:59 local (Feb. 25, 2009 00:59 UTC)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 Wind sondes are balloons carrying aloft a GPS receiver—the receiver radios back the balloon’s position to determine the horizontal wind vector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 VALIDAR using 3-minute integration time.  Jumps off the scale above 5.5-km are due to “bad” points where wind is not being measured from low SNR (Fig 1 a &amp; c)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 Root-mean-square of difference between two sensors for all points shown = </a:t>
            </a:r>
            <a:r>
              <a:rPr lang="en-US" sz="1400">
                <a:solidFill>
                  <a:srgbClr val="FF3300"/>
                </a:solidFill>
                <a:latin typeface="Times New Roman" pitchFamily="18" charset="0"/>
              </a:rPr>
              <a:t>1.06 m/s</a:t>
            </a:r>
            <a:r>
              <a:rPr lang="en-US" sz="1400">
                <a:latin typeface="Times New Roman" pitchFamily="18" charset="0"/>
              </a:rPr>
              <a:t> ( Fig 1b)</a:t>
            </a:r>
          </a:p>
          <a:p>
            <a:pPr eaLnBrk="0" hangingPunct="0">
              <a:buFontTx/>
              <a:buChar char="•"/>
            </a:pPr>
            <a:r>
              <a:rPr lang="en-US" sz="1400">
                <a:latin typeface="Times New Roman" pitchFamily="18" charset="0"/>
              </a:rPr>
              <a:t> Root-mean-square of difference between two sensors for all points shown = </a:t>
            </a:r>
            <a:r>
              <a:rPr lang="en-US" sz="1400">
                <a:solidFill>
                  <a:srgbClr val="FF3300"/>
                </a:solidFill>
                <a:latin typeface="Times New Roman" pitchFamily="18" charset="0"/>
              </a:rPr>
              <a:t>5.78 deg</a:t>
            </a:r>
            <a:r>
              <a:rPr lang="en-US" sz="1400">
                <a:latin typeface="Times New Roman" pitchFamily="18" charset="0"/>
              </a:rPr>
              <a:t> (Fig 1d)</a:t>
            </a:r>
          </a:p>
        </p:txBody>
      </p:sp>
      <p:graphicFrame>
        <p:nvGraphicFramePr>
          <p:cNvPr id="99337" name="Object 9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057400" y="2500313"/>
          <a:ext cx="2562225" cy="3290887"/>
        </p:xfrm>
        <a:graphic>
          <a:graphicData uri="http://schemas.openxmlformats.org/presentationml/2006/ole">
            <p:oleObj spid="_x0000_s99337" name="KGPlot" r:id="rId7" imgW="6858000" imgH="6858000" progId="">
              <p:embed/>
            </p:oleObj>
          </a:graphicData>
        </a:graphic>
      </p:graphicFrame>
      <p:graphicFrame>
        <p:nvGraphicFramePr>
          <p:cNvPr id="99338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353175" y="2490788"/>
          <a:ext cx="2524125" cy="3300412"/>
        </p:xfrm>
        <a:graphic>
          <a:graphicData uri="http://schemas.openxmlformats.org/presentationml/2006/ole">
            <p:oleObj spid="_x0000_s99338" name="KGPlot" r:id="rId8" imgW="6858000" imgH="6858000" progId="">
              <p:embed/>
            </p:oleObj>
          </a:graphicData>
        </a:graphic>
      </p:graphicFrame>
      <p:sp>
        <p:nvSpPr>
          <p:cNvPr id="9933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122238" y="2697163"/>
            <a:ext cx="8847137" cy="149225"/>
          </a:xfrm>
          <a:noFill/>
        </p:spPr>
        <p:txBody>
          <a:bodyPr/>
          <a:lstStyle/>
          <a:p>
            <a:pPr eaLnBrk="1" hangingPunct="1"/>
            <a:r>
              <a:rPr lang="en-US" sz="1600" b="1"/>
              <a:t>VALIDAR and Wind Sonde Comparison: Wind Profile and direction and RMS Difference</a:t>
            </a:r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906463" y="5026025"/>
            <a:ext cx="6223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Times New Roman" pitchFamily="18" charset="0"/>
              </a:rPr>
              <a:t>Fig 1 (a)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2976563" y="5030788"/>
            <a:ext cx="628650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Times New Roman" pitchFamily="18" charset="0"/>
              </a:rPr>
              <a:t>Fig 1 (b)</a:t>
            </a:r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5145088" y="5080000"/>
            <a:ext cx="622300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Times New Roman" pitchFamily="18" charset="0"/>
              </a:rPr>
              <a:t>Fig 1 (c)</a:t>
            </a: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7356475" y="5046663"/>
            <a:ext cx="628650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Times New Roman" pitchFamily="18" charset="0"/>
              </a:rPr>
              <a:t>Fig 1 (d)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3" descr="ScreenHunter_01 Aug. 28 18.4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50" y="2665413"/>
            <a:ext cx="86614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1920875" y="3665538"/>
          <a:ext cx="6096000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7929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29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29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21" name="TextBox 4"/>
          <p:cNvSpPr txBox="1">
            <a:spLocks noChangeArrowheads="1"/>
          </p:cNvSpPr>
          <p:nvPr/>
        </p:nvSpPr>
        <p:spPr bwMode="auto">
          <a:xfrm>
            <a:off x="1636713" y="112713"/>
            <a:ext cx="58023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GRIP</a:t>
            </a:r>
          </a:p>
          <a:p>
            <a:r>
              <a:rPr lang="en-US" sz="2000"/>
              <a:t>Coherent Pulsed Doppler Wind Profiling Lidar System</a:t>
            </a:r>
          </a:p>
        </p:txBody>
      </p:sp>
      <p:grpSp>
        <p:nvGrpSpPr>
          <p:cNvPr id="79922" name="Group 98"/>
          <p:cNvGrpSpPr>
            <a:grpSpLocks/>
          </p:cNvGrpSpPr>
          <p:nvPr/>
        </p:nvGrpSpPr>
        <p:grpSpPr bwMode="auto">
          <a:xfrm rot="4923764" flipH="1">
            <a:off x="2833687" y="3598863"/>
            <a:ext cx="282575" cy="1238250"/>
            <a:chOff x="1304" y="3540"/>
            <a:chExt cx="178" cy="780"/>
          </a:xfrm>
        </p:grpSpPr>
        <p:sp>
          <p:nvSpPr>
            <p:cNvPr id="79923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4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5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6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7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8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9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0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9931" name="Picture 43" descr="DC8-transparent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6238" y="3197225"/>
            <a:ext cx="9048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9932" name="Group 98"/>
          <p:cNvGrpSpPr>
            <a:grpSpLocks/>
          </p:cNvGrpSpPr>
          <p:nvPr/>
        </p:nvGrpSpPr>
        <p:grpSpPr bwMode="auto">
          <a:xfrm rot="4923764" flipH="1">
            <a:off x="2255837" y="3092451"/>
            <a:ext cx="282575" cy="1238250"/>
            <a:chOff x="1304" y="3540"/>
            <a:chExt cx="178" cy="780"/>
          </a:xfrm>
        </p:grpSpPr>
        <p:sp>
          <p:nvSpPr>
            <p:cNvPr id="79933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4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5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6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7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8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9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0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941" name="Group 98"/>
          <p:cNvGrpSpPr>
            <a:grpSpLocks/>
          </p:cNvGrpSpPr>
          <p:nvPr/>
        </p:nvGrpSpPr>
        <p:grpSpPr bwMode="auto">
          <a:xfrm rot="4923764" flipH="1">
            <a:off x="4006850" y="3567113"/>
            <a:ext cx="282575" cy="1238250"/>
            <a:chOff x="1304" y="3540"/>
            <a:chExt cx="178" cy="780"/>
          </a:xfrm>
        </p:grpSpPr>
        <p:sp>
          <p:nvSpPr>
            <p:cNvPr id="79942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3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4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5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6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7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8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9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950" name="Group 98"/>
          <p:cNvGrpSpPr>
            <a:grpSpLocks/>
          </p:cNvGrpSpPr>
          <p:nvPr/>
        </p:nvGrpSpPr>
        <p:grpSpPr bwMode="auto">
          <a:xfrm rot="4923764" flipH="1">
            <a:off x="5297487" y="3609976"/>
            <a:ext cx="282575" cy="1238250"/>
            <a:chOff x="1304" y="3540"/>
            <a:chExt cx="178" cy="780"/>
          </a:xfrm>
        </p:grpSpPr>
        <p:sp>
          <p:nvSpPr>
            <p:cNvPr id="79951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2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3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4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5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6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7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8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959" name="Group 98"/>
          <p:cNvGrpSpPr>
            <a:grpSpLocks/>
          </p:cNvGrpSpPr>
          <p:nvPr/>
        </p:nvGrpSpPr>
        <p:grpSpPr bwMode="auto">
          <a:xfrm rot="4923764" flipH="1">
            <a:off x="6470650" y="3578226"/>
            <a:ext cx="282575" cy="1238250"/>
            <a:chOff x="1304" y="3540"/>
            <a:chExt cx="178" cy="780"/>
          </a:xfrm>
        </p:grpSpPr>
        <p:sp>
          <p:nvSpPr>
            <p:cNvPr id="79960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1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2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3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4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5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6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7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968" name="Group 98"/>
          <p:cNvGrpSpPr>
            <a:grpSpLocks/>
          </p:cNvGrpSpPr>
          <p:nvPr/>
        </p:nvGrpSpPr>
        <p:grpSpPr bwMode="auto">
          <a:xfrm rot="4923764" flipH="1">
            <a:off x="3532187" y="3078163"/>
            <a:ext cx="282575" cy="1238250"/>
            <a:chOff x="1304" y="3540"/>
            <a:chExt cx="178" cy="780"/>
          </a:xfrm>
        </p:grpSpPr>
        <p:sp>
          <p:nvSpPr>
            <p:cNvPr id="79969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0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1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2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3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4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5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6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977" name="Group 98"/>
          <p:cNvGrpSpPr>
            <a:grpSpLocks/>
          </p:cNvGrpSpPr>
          <p:nvPr/>
        </p:nvGrpSpPr>
        <p:grpSpPr bwMode="auto">
          <a:xfrm rot="4923764" flipH="1">
            <a:off x="4705350" y="3046413"/>
            <a:ext cx="282575" cy="1238250"/>
            <a:chOff x="1304" y="3540"/>
            <a:chExt cx="178" cy="780"/>
          </a:xfrm>
        </p:grpSpPr>
        <p:sp>
          <p:nvSpPr>
            <p:cNvPr id="79978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9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0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1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2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3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4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5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986" name="Group 98"/>
          <p:cNvGrpSpPr>
            <a:grpSpLocks/>
          </p:cNvGrpSpPr>
          <p:nvPr/>
        </p:nvGrpSpPr>
        <p:grpSpPr bwMode="auto">
          <a:xfrm rot="4923764" flipH="1">
            <a:off x="5899150" y="3071813"/>
            <a:ext cx="282575" cy="1238250"/>
            <a:chOff x="1304" y="3540"/>
            <a:chExt cx="178" cy="780"/>
          </a:xfrm>
        </p:grpSpPr>
        <p:sp>
          <p:nvSpPr>
            <p:cNvPr id="79987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8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9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0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1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2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3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4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995" name="Group 98"/>
          <p:cNvGrpSpPr>
            <a:grpSpLocks/>
          </p:cNvGrpSpPr>
          <p:nvPr/>
        </p:nvGrpSpPr>
        <p:grpSpPr bwMode="auto">
          <a:xfrm rot="4923764" flipH="1">
            <a:off x="7072312" y="3040063"/>
            <a:ext cx="282575" cy="1238250"/>
            <a:chOff x="1304" y="3540"/>
            <a:chExt cx="178" cy="780"/>
          </a:xfrm>
        </p:grpSpPr>
        <p:sp>
          <p:nvSpPr>
            <p:cNvPr id="79996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7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8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9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0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1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2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3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004" name="Group 98"/>
          <p:cNvGrpSpPr>
            <a:grpSpLocks/>
          </p:cNvGrpSpPr>
          <p:nvPr/>
        </p:nvGrpSpPr>
        <p:grpSpPr bwMode="auto">
          <a:xfrm rot="4923764" flipH="1">
            <a:off x="7635875" y="3632201"/>
            <a:ext cx="282575" cy="1238250"/>
            <a:chOff x="1304" y="3540"/>
            <a:chExt cx="178" cy="780"/>
          </a:xfrm>
        </p:grpSpPr>
        <p:sp>
          <p:nvSpPr>
            <p:cNvPr id="80005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6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7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8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9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0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1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2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013" name="Group 98"/>
          <p:cNvGrpSpPr>
            <a:grpSpLocks/>
          </p:cNvGrpSpPr>
          <p:nvPr/>
        </p:nvGrpSpPr>
        <p:grpSpPr bwMode="auto">
          <a:xfrm rot="4923764" flipH="1">
            <a:off x="2082800" y="1081088"/>
            <a:ext cx="282575" cy="1238250"/>
            <a:chOff x="1304" y="3540"/>
            <a:chExt cx="178" cy="780"/>
          </a:xfrm>
        </p:grpSpPr>
        <p:sp>
          <p:nvSpPr>
            <p:cNvPr id="80014" name="Line 99"/>
            <p:cNvSpPr>
              <a:spLocks noChangeShapeType="1"/>
            </p:cNvSpPr>
            <p:nvPr/>
          </p:nvSpPr>
          <p:spPr bwMode="auto">
            <a:xfrm flipH="1" flipV="1">
              <a:off x="1334" y="4120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5" name="Line 100"/>
            <p:cNvSpPr>
              <a:spLocks noChangeShapeType="1"/>
            </p:cNvSpPr>
            <p:nvPr/>
          </p:nvSpPr>
          <p:spPr bwMode="auto">
            <a:xfrm flipH="1" flipV="1">
              <a:off x="1328" y="4056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6" name="Line 101"/>
            <p:cNvSpPr>
              <a:spLocks noChangeShapeType="1"/>
            </p:cNvSpPr>
            <p:nvPr/>
          </p:nvSpPr>
          <p:spPr bwMode="auto">
            <a:xfrm flipH="1" flipV="1">
              <a:off x="1320" y="3994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7" name="Line 102"/>
            <p:cNvSpPr>
              <a:spLocks noChangeShapeType="1"/>
            </p:cNvSpPr>
            <p:nvPr/>
          </p:nvSpPr>
          <p:spPr bwMode="auto">
            <a:xfrm flipH="1" flipV="1">
              <a:off x="1304" y="3922"/>
              <a:ext cx="148" cy="20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8" name="Line 103"/>
            <p:cNvSpPr>
              <a:spLocks noChangeShapeType="1"/>
            </p:cNvSpPr>
            <p:nvPr/>
          </p:nvSpPr>
          <p:spPr bwMode="auto">
            <a:xfrm flipH="1">
              <a:off x="1310" y="3540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9" name="Line 104"/>
            <p:cNvSpPr>
              <a:spLocks noChangeShapeType="1"/>
            </p:cNvSpPr>
            <p:nvPr/>
          </p:nvSpPr>
          <p:spPr bwMode="auto">
            <a:xfrm flipH="1">
              <a:off x="1320" y="3606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20" name="Line 105"/>
            <p:cNvSpPr>
              <a:spLocks noChangeShapeType="1"/>
            </p:cNvSpPr>
            <p:nvPr/>
          </p:nvSpPr>
          <p:spPr bwMode="auto">
            <a:xfrm flipH="1">
              <a:off x="1330" y="3668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21" name="Line 106"/>
            <p:cNvSpPr>
              <a:spLocks noChangeShapeType="1"/>
            </p:cNvSpPr>
            <p:nvPr/>
          </p:nvSpPr>
          <p:spPr bwMode="auto">
            <a:xfrm flipH="1">
              <a:off x="1338" y="3742"/>
              <a:ext cx="112" cy="3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022" name="TextBox 135"/>
          <p:cNvSpPr txBox="1">
            <a:spLocks noChangeArrowheads="1"/>
          </p:cNvSpPr>
          <p:nvPr/>
        </p:nvSpPr>
        <p:spPr bwMode="auto">
          <a:xfrm>
            <a:off x="290513" y="1954213"/>
            <a:ext cx="3835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Vertical profile of horizontal wind magnitude and direction</a:t>
            </a:r>
          </a:p>
          <a:p>
            <a:r>
              <a:rPr lang="en-US" sz="1200"/>
              <a:t>“= balloonsonde launch or very tall anemometer tower”</a:t>
            </a:r>
          </a:p>
        </p:txBody>
      </p:sp>
      <p:sp>
        <p:nvSpPr>
          <p:cNvPr id="80023" name="Rectangle 136"/>
          <p:cNvSpPr>
            <a:spLocks noChangeArrowheads="1"/>
          </p:cNvSpPr>
          <p:nvPr/>
        </p:nvSpPr>
        <p:spPr bwMode="auto">
          <a:xfrm>
            <a:off x="279400" y="6519863"/>
            <a:ext cx="4572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/>
              <a:t> DC-8:   425 – 490 knots True Air Speed (cruise) = 218 - 252 m/s (250). 41,000 ft = 12.5 km</a:t>
            </a:r>
          </a:p>
        </p:txBody>
      </p:sp>
      <p:sp>
        <p:nvSpPr>
          <p:cNvPr id="80024" name="TextBox 137"/>
          <p:cNvSpPr txBox="1">
            <a:spLocks noChangeArrowheads="1"/>
          </p:cNvSpPr>
          <p:nvPr/>
        </p:nvSpPr>
        <p:spPr bwMode="auto">
          <a:xfrm>
            <a:off x="4381500" y="879475"/>
            <a:ext cx="4535488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u="sng"/>
              <a:t>Nominal Parameters </a:t>
            </a:r>
          </a:p>
          <a:p>
            <a:pPr>
              <a:buFont typeface="Arial" charset="0"/>
              <a:buChar char="•"/>
            </a:pPr>
            <a:r>
              <a:rPr lang="en-US" sz="1000"/>
              <a:t> Laser beam nadir angle = 45 degrees (unchangeable)</a:t>
            </a:r>
          </a:p>
          <a:p>
            <a:pPr>
              <a:buFont typeface="Arial" charset="0"/>
              <a:buChar char="•"/>
            </a:pPr>
            <a:r>
              <a:rPr lang="en-US" sz="1000"/>
              <a:t> Laser beam azimuth angle = 45, 135, 225, and 315 degrees</a:t>
            </a:r>
          </a:p>
          <a:p>
            <a:pPr>
              <a:buFont typeface="Arial" charset="0"/>
              <a:buChar char="•"/>
            </a:pPr>
            <a:r>
              <a:rPr lang="en-US" sz="1000"/>
              <a:t> 60 laser shots per LOS wind profile (12 sec)</a:t>
            </a:r>
          </a:p>
          <a:p>
            <a:pPr>
              <a:buFont typeface="Arial" charset="0"/>
              <a:buChar char="•"/>
            </a:pPr>
            <a:r>
              <a:rPr lang="en-US" sz="1000"/>
              <a:t> LOS wind profiles 8.8 km from track</a:t>
            </a:r>
          </a:p>
          <a:p>
            <a:pPr>
              <a:buFont typeface="Arial" charset="0"/>
              <a:buChar char="•"/>
            </a:pPr>
            <a:r>
              <a:rPr lang="en-US" sz="1000"/>
              <a:t> Aft LOS profile begins 71 s after Fore began</a:t>
            </a:r>
          </a:p>
          <a:p>
            <a:pPr>
              <a:buFont typeface="Arial" charset="0"/>
              <a:buChar char="•"/>
            </a:pPr>
            <a:r>
              <a:rPr lang="en-US" sz="1000"/>
              <a:t> Fore and Aft LOS wind profile = 1 horizontal wind profile (83 s measurement time)</a:t>
            </a:r>
          </a:p>
          <a:p>
            <a:pPr>
              <a:buFont typeface="Arial" charset="0"/>
              <a:buChar char="•"/>
            </a:pPr>
            <a:r>
              <a:rPr lang="en-US" sz="1000"/>
              <a:t> Left and Right of track horizontal wind profiles = 1 scan pattern</a:t>
            </a:r>
          </a:p>
          <a:p>
            <a:pPr>
              <a:buFont typeface="Arial" charset="0"/>
              <a:buChar char="•"/>
            </a:pPr>
            <a:r>
              <a:rPr lang="en-US" sz="1000"/>
              <a:t> Pattern repeat = horizontal resolution = 12.5 km (50 sec)</a:t>
            </a:r>
          </a:p>
        </p:txBody>
      </p:sp>
      <p:pic>
        <p:nvPicPr>
          <p:cNvPr id="80025" name="Picture 138" descr="NASA logo transparent background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4188" y="3275013"/>
            <a:ext cx="92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1"/>
          <p:cNvSpPr txBox="1">
            <a:spLocks noChangeArrowheads="1"/>
          </p:cNvSpPr>
          <p:nvPr/>
        </p:nvSpPr>
        <p:spPr bwMode="auto">
          <a:xfrm>
            <a:off x="857250" y="0"/>
            <a:ext cx="82867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 hangingPunct="0"/>
            <a:r>
              <a:rPr lang="en-US" sz="2000" b="1">
                <a:solidFill>
                  <a:srgbClr val="1822CD"/>
                </a:solidFill>
              </a:rPr>
              <a:t>LASE Measurements of Water Vapor and Aerosol Profiles and Cloud distributions During the GRIP Field Experiment</a:t>
            </a:r>
          </a:p>
          <a:p>
            <a:pPr algn="ctr" hangingPunct="0"/>
            <a:endParaRPr lang="en-US" sz="1000">
              <a:solidFill>
                <a:srgbClr val="000000"/>
              </a:solidFill>
            </a:endParaRPr>
          </a:p>
          <a:p>
            <a:pPr algn="ctr" hangingPunct="0"/>
            <a:endParaRPr lang="en-US" sz="1600">
              <a:solidFill>
                <a:srgbClr val="000000"/>
              </a:solidFill>
            </a:endParaRPr>
          </a:p>
          <a:p>
            <a:pPr algn="ctr" hangingPunct="0"/>
            <a:r>
              <a:rPr lang="en-US" sz="1600">
                <a:solidFill>
                  <a:srgbClr val="C00000"/>
                </a:solidFill>
              </a:rPr>
              <a:t>Syed Ismail, Rich Ferrare, John Hair (NASA Langley)</a:t>
            </a:r>
          </a:p>
          <a:p>
            <a:pPr algn="ctr" hangingPunct="0"/>
            <a:r>
              <a:rPr lang="en-US" sz="1600">
                <a:solidFill>
                  <a:srgbClr val="C00000"/>
                </a:solidFill>
              </a:rPr>
              <a:t>In collaboration with  Ed Browell (LaRC) and </a:t>
            </a:r>
            <a:r>
              <a:rPr lang="en-US" sz="1600" u="sng">
                <a:solidFill>
                  <a:srgbClr val="C00000"/>
                </a:solidFill>
              </a:rPr>
              <a:t>Jason Dunion (NOAA)</a:t>
            </a:r>
          </a:p>
        </p:txBody>
      </p:sp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3082925" y="3275013"/>
            <a:ext cx="185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/>
            <a:endParaRPr lang="en-US" sz="1400">
              <a:solidFill>
                <a:srgbClr val="000000"/>
              </a:solidFill>
            </a:endParaRPr>
          </a:p>
        </p:txBody>
      </p:sp>
      <p:graphicFrame>
        <p:nvGraphicFramePr>
          <p:cNvPr id="83972" name="Object 2"/>
          <p:cNvGraphicFramePr>
            <a:graphicFrameLocks noChangeAspect="1"/>
          </p:cNvGraphicFramePr>
          <p:nvPr/>
        </p:nvGraphicFramePr>
        <p:xfrm>
          <a:off x="5629275" y="1685925"/>
          <a:ext cx="2952750" cy="2381250"/>
        </p:xfrm>
        <a:graphic>
          <a:graphicData uri="http://schemas.openxmlformats.org/presentationml/2006/ole">
            <p:oleObj spid="_x0000_s83972" r:id="rId4" imgW="9754445" imgH="7801905" progId="">
              <p:embed/>
            </p:oleObj>
          </a:graphicData>
        </a:graphic>
      </p:graphicFrame>
      <p:sp>
        <p:nvSpPr>
          <p:cNvPr id="83973" name="TextBox 4"/>
          <p:cNvSpPr txBox="1">
            <a:spLocks noChangeArrowheads="1"/>
          </p:cNvSpPr>
          <p:nvPr/>
        </p:nvSpPr>
        <p:spPr bwMode="auto">
          <a:xfrm>
            <a:off x="5295900" y="4025900"/>
            <a:ext cx="38481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buSzPct val="100000"/>
              <a:buFontTx/>
              <a:buChar char="•"/>
            </a:pPr>
            <a:r>
              <a:rPr lang="en-US" sz="2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Airborne Water Vapor DIAL</a:t>
            </a:r>
          </a:p>
          <a:p>
            <a:pPr hangingPunct="0">
              <a:buSzPct val="100000"/>
              <a:buFontTx/>
              <a:buChar char="•"/>
            </a:pPr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Laser</a:t>
            </a:r>
          </a:p>
          <a:p>
            <a:pPr lvl="1" hangingPunct="0"/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- 5 Hz doubled-pulsed Ti:sapphire</a:t>
            </a:r>
          </a:p>
          <a:p>
            <a:pPr lvl="1" hangingPunct="0"/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- 100 mj at </a:t>
            </a:r>
            <a:r>
              <a:rPr lang="en-US" sz="1600" b="1">
                <a:solidFill>
                  <a:srgbClr val="ED181E"/>
                </a:solidFill>
                <a:latin typeface="Symbol" pitchFamily="18" charset="2"/>
              </a:rPr>
              <a:t>l</a:t>
            </a:r>
            <a:r>
              <a:rPr lang="en-US" sz="1600" b="1" baseline="-25000">
                <a:solidFill>
                  <a:srgbClr val="ED181E"/>
                </a:solidFill>
                <a:latin typeface="Times New Roman" pitchFamily="18" charset="0"/>
              </a:rPr>
              <a:t>on</a:t>
            </a:r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 and </a:t>
            </a:r>
            <a:r>
              <a:rPr lang="en-US" sz="1600" b="1">
                <a:solidFill>
                  <a:srgbClr val="ED181E"/>
                </a:solidFill>
                <a:latin typeface="Symbol" pitchFamily="18" charset="2"/>
              </a:rPr>
              <a:t>l</a:t>
            </a:r>
            <a:r>
              <a:rPr lang="en-US" sz="1600" b="1" baseline="-25000">
                <a:solidFill>
                  <a:srgbClr val="ED181E"/>
                </a:solidFill>
                <a:latin typeface="Times New Roman" pitchFamily="18" charset="0"/>
              </a:rPr>
              <a:t>off</a:t>
            </a:r>
            <a:endParaRPr lang="en-US" sz="1600" b="1">
              <a:solidFill>
                <a:srgbClr val="ED181E"/>
              </a:solidFill>
              <a:latin typeface="Times New Roman" pitchFamily="18" charset="0"/>
            </a:endParaRPr>
          </a:p>
          <a:p>
            <a:pPr hangingPunct="0">
              <a:buSzPct val="100000"/>
              <a:buFontTx/>
              <a:buChar char="•"/>
            </a:pPr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Wavelengths</a:t>
            </a:r>
          </a:p>
          <a:p>
            <a:pPr lvl="1" hangingPunct="0"/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- 815 nm (</a:t>
            </a:r>
            <a:r>
              <a:rPr lang="en-US" sz="1600" b="1">
                <a:solidFill>
                  <a:srgbClr val="ED181E"/>
                </a:solidFill>
                <a:latin typeface="Symbol" pitchFamily="18" charset="2"/>
              </a:rPr>
              <a:t>l</a:t>
            </a:r>
            <a:r>
              <a:rPr lang="en-US" sz="1600" b="1" baseline="-25000">
                <a:solidFill>
                  <a:srgbClr val="ED181E"/>
                </a:solidFill>
                <a:latin typeface="Times New Roman" pitchFamily="18" charset="0"/>
              </a:rPr>
              <a:t>on</a:t>
            </a:r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- </a:t>
            </a:r>
            <a:r>
              <a:rPr lang="en-US" sz="1600" b="1">
                <a:solidFill>
                  <a:srgbClr val="ED181E"/>
                </a:solidFill>
                <a:latin typeface="Symbol" pitchFamily="18" charset="2"/>
              </a:rPr>
              <a:t>l</a:t>
            </a:r>
            <a:r>
              <a:rPr lang="en-US" sz="1600" b="1" baseline="-25000">
                <a:solidFill>
                  <a:srgbClr val="ED181E"/>
                </a:solidFill>
                <a:latin typeface="Times New Roman" pitchFamily="18" charset="0"/>
              </a:rPr>
              <a:t>off</a:t>
            </a:r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 = 40-70 pm)</a:t>
            </a:r>
          </a:p>
          <a:p>
            <a:pPr lvl="1" hangingPunct="0"/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- Two separate line pairs</a:t>
            </a:r>
          </a:p>
          <a:p>
            <a:pPr hangingPunct="0">
              <a:buSzPct val="100000"/>
              <a:buFontTx/>
              <a:buChar char="•"/>
            </a:pPr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NASA DC-8 aircraft</a:t>
            </a:r>
          </a:p>
          <a:p>
            <a:pPr hangingPunct="0">
              <a:buSzPct val="100000"/>
              <a:buFontTx/>
              <a:buChar char="•"/>
            </a:pPr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Simultaneous nadir, zenith operations</a:t>
            </a:r>
          </a:p>
          <a:p>
            <a:pPr hangingPunct="0">
              <a:buSzPct val="100000"/>
              <a:buFontTx/>
              <a:buChar char="•"/>
            </a:pPr>
            <a:r>
              <a:rPr lang="en-US" sz="1600" b="1">
                <a:solidFill>
                  <a:srgbClr val="ED181E"/>
                </a:solidFill>
                <a:latin typeface="Times New Roman" pitchFamily="18" charset="0"/>
              </a:rPr>
              <a:t>Real-time data analysis and display</a:t>
            </a:r>
          </a:p>
          <a:p>
            <a:pPr hangingPunct="0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3974" name="TextBox 5"/>
          <p:cNvSpPr txBox="1">
            <a:spLocks noChangeArrowheads="1"/>
          </p:cNvSpPr>
          <p:nvPr/>
        </p:nvSpPr>
        <p:spPr bwMode="auto">
          <a:xfrm>
            <a:off x="600075" y="2276475"/>
            <a:ext cx="3910013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lnSpc>
                <a:spcPct val="95000"/>
              </a:lnSpc>
              <a:buSzPct val="100000"/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Water vapor profiles</a:t>
            </a:r>
          </a:p>
          <a:p>
            <a:pPr lvl="1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- daytime and nighttime</a:t>
            </a:r>
          </a:p>
          <a:p>
            <a:pPr lvl="1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- surface to upper trop.</a:t>
            </a:r>
          </a:p>
          <a:p>
            <a:pPr lvl="1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- 0.01 to 25 g/kg</a:t>
            </a:r>
          </a:p>
          <a:p>
            <a:pPr lvl="1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- accuracy: 6% or 0.01 g/kg</a:t>
            </a:r>
          </a:p>
          <a:p>
            <a:pPr lvl="1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- resolution (variable)</a:t>
            </a:r>
          </a:p>
          <a:p>
            <a:pPr lvl="2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vertical: 330 m</a:t>
            </a:r>
          </a:p>
          <a:p>
            <a:pPr lvl="2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horizontal: 14 km (1 min)</a:t>
            </a:r>
          </a:p>
          <a:p>
            <a:pPr hangingPunct="0">
              <a:lnSpc>
                <a:spcPct val="95000"/>
              </a:lnSpc>
              <a:buSzPct val="100000"/>
              <a:buFontTx/>
              <a:buChar char="•"/>
            </a:pPr>
            <a:endParaRPr lang="en-US" sz="2000" b="1">
              <a:solidFill>
                <a:srgbClr val="000000"/>
              </a:solidFill>
              <a:latin typeface="Times New Roman" pitchFamily="18" charset="0"/>
            </a:endParaRPr>
          </a:p>
          <a:p>
            <a:pPr hangingPunct="0">
              <a:lnSpc>
                <a:spcPct val="95000"/>
              </a:lnSpc>
              <a:buSzPct val="100000"/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Aerosol/cloud profiles</a:t>
            </a:r>
          </a:p>
          <a:p>
            <a:pPr lvl="1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- daytime and nighttime</a:t>
            </a:r>
          </a:p>
          <a:p>
            <a:pPr lvl="1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- 0.03 to 25 km</a:t>
            </a:r>
          </a:p>
          <a:p>
            <a:pPr lvl="1" hangingPunct="0">
              <a:lnSpc>
                <a:spcPct val="95000"/>
              </a:lnSpc>
              <a:buSzPct val="100000"/>
              <a:buFontTx/>
              <a:buChar char="-"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resolution (variable)</a:t>
            </a:r>
          </a:p>
          <a:p>
            <a:pPr lvl="2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vertical:  30 m</a:t>
            </a:r>
          </a:p>
          <a:p>
            <a:pPr lvl="2" hangingPunct="0">
              <a:lnSpc>
                <a:spcPct val="9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horizontal:  200 m</a:t>
            </a:r>
            <a:endParaRPr lang="en-US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3"/>
          <p:cNvSpPr txBox="1">
            <a:spLocks noGrp="1"/>
          </p:cNvSpPr>
          <p:nvPr/>
        </p:nvSpPr>
        <p:spPr bwMode="auto">
          <a:xfrm>
            <a:off x="-627063" y="6259513"/>
            <a:ext cx="1905001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AD2A87D-4EAF-4F22-8C09-B7EE975B5D6A}" type="slidenum">
              <a:rPr lang="en-US" sz="1400">
                <a:solidFill>
                  <a:srgbClr val="000000"/>
                </a:solidFill>
              </a:rPr>
              <a:pPr algn="r"/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endParaRPr lang="en-US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en-US"/>
              <a:t>NASA sponsored field campaigns have helped us develop a better understanding of many hurricane properties including inner core dynamics, rapid intensification and genesis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endParaRPr lang="en-US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en-US"/>
              <a:t>GRIP is a very exciting field experiment and took over three years to plan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endParaRPr lang="en-US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en-US"/>
              <a:t>Hopefully we will have enough “Genesis” and “Rapid Intensification” cases to study during the coming hurricane season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7150"/>
            <a:ext cx="8229600" cy="609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+mj-lt"/>
                <a:ea typeface="+mj-ea"/>
                <a:cs typeface="+mj-cs"/>
              </a:rPr>
              <a:t> NASA Hurricane Field Experiments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362200"/>
            <a:ext cx="274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camex3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25146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7" descr="TCSP_LOGO_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298700"/>
            <a:ext cx="2057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8" descr="namma_logo_l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886200"/>
            <a:ext cx="271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Text Box 9"/>
          <p:cNvSpPr txBox="1">
            <a:spLocks noChangeArrowheads="1"/>
          </p:cNvSpPr>
          <p:nvPr/>
        </p:nvSpPr>
        <p:spPr bwMode="auto">
          <a:xfrm>
            <a:off x="1119188" y="1868488"/>
            <a:ext cx="862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ea typeface="ＭＳ Ｐゴシック" pitchFamily="34" charset="-128"/>
              </a:rPr>
              <a:t>1998</a:t>
            </a:r>
          </a:p>
        </p:txBody>
      </p:sp>
      <p:sp>
        <p:nvSpPr>
          <p:cNvPr id="65544" name="Text Box 10"/>
          <p:cNvSpPr txBox="1">
            <a:spLocks noChangeArrowheads="1"/>
          </p:cNvSpPr>
          <p:nvPr/>
        </p:nvSpPr>
        <p:spPr bwMode="auto">
          <a:xfrm>
            <a:off x="4251325" y="1868488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ea typeface="ＭＳ Ｐゴシック" pitchFamily="34" charset="-128"/>
              </a:rPr>
              <a:t>2001</a:t>
            </a:r>
          </a:p>
        </p:txBody>
      </p:sp>
      <p:sp>
        <p:nvSpPr>
          <p:cNvPr id="65545" name="Text Box 11"/>
          <p:cNvSpPr txBox="1">
            <a:spLocks noChangeArrowheads="1"/>
          </p:cNvSpPr>
          <p:nvPr/>
        </p:nvSpPr>
        <p:spPr bwMode="auto">
          <a:xfrm>
            <a:off x="6902450" y="1868488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ea typeface="ＭＳ Ｐゴシック" pitchFamily="34" charset="-128"/>
              </a:rPr>
              <a:t>2005</a:t>
            </a:r>
          </a:p>
        </p:txBody>
      </p:sp>
      <p:sp>
        <p:nvSpPr>
          <p:cNvPr id="65546" name="Text Box 12"/>
          <p:cNvSpPr txBox="1">
            <a:spLocks noChangeArrowheads="1"/>
          </p:cNvSpPr>
          <p:nvPr/>
        </p:nvSpPr>
        <p:spPr bwMode="auto">
          <a:xfrm>
            <a:off x="1220788" y="3505200"/>
            <a:ext cx="9890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ea typeface="ＭＳ Ｐゴシック" pitchFamily="34" charset="-128"/>
              </a:rPr>
              <a:t>2006</a:t>
            </a:r>
          </a:p>
        </p:txBody>
      </p:sp>
      <p:sp>
        <p:nvSpPr>
          <p:cNvPr id="65547" name="Rectangle 18"/>
          <p:cNvSpPr>
            <a:spLocks noChangeArrowheads="1"/>
          </p:cNvSpPr>
          <p:nvPr/>
        </p:nvSpPr>
        <p:spPr bwMode="auto">
          <a:xfrm rot="10800000" flipV="1">
            <a:off x="3048000" y="3551238"/>
            <a:ext cx="2819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ea typeface="ＭＳ Ｐゴシック" pitchFamily="34" charset="-128"/>
              </a:rPr>
              <a:t>        2010 GRIP </a:t>
            </a:r>
          </a:p>
        </p:txBody>
      </p:sp>
      <p:pic>
        <p:nvPicPr>
          <p:cNvPr id="65548" name="Picture 5" descr="grip_patc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3962400"/>
            <a:ext cx="297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9" name="Rectangle 12"/>
          <p:cNvSpPr>
            <a:spLocks noChangeArrowheads="1"/>
          </p:cNvSpPr>
          <p:nvPr/>
        </p:nvSpPr>
        <p:spPr bwMode="auto">
          <a:xfrm>
            <a:off x="1524000" y="1219200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333399"/>
                </a:solidFill>
                <a:latin typeface="Times New Roman" pitchFamily="18" charset="0"/>
                <a:ea typeface="ＭＳ Ｐゴシック" pitchFamily="34" charset="-128"/>
              </a:rPr>
              <a:t>Field programs coordinated with other Federal Agencies</a:t>
            </a:r>
          </a:p>
        </p:txBody>
      </p:sp>
      <p:sp>
        <p:nvSpPr>
          <p:cNvPr id="65550" name="Rectangle 13"/>
          <p:cNvSpPr>
            <a:spLocks noChangeArrowheads="1"/>
          </p:cNvSpPr>
          <p:nvPr/>
        </p:nvSpPr>
        <p:spPr bwMode="auto">
          <a:xfrm>
            <a:off x="6096000" y="3886200"/>
            <a:ext cx="2895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>
                <a:solidFill>
                  <a:srgbClr val="FF0000"/>
                </a:solidFill>
              </a:rPr>
              <a:t>NASA sponsored field campaigns have helped us develop a better understanding of many hurricane properties including inner core dynamics, rapid intensification and genesis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8138"/>
            <a:ext cx="7772400" cy="65246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smtClean="0">
                <a:ea typeface="ＭＳ Ｐゴシック" pitchFamily="34" charset="-128"/>
              </a:rPr>
              <a:t>Summary of GRIP Science Objectives</a:t>
            </a:r>
            <a:br>
              <a:rPr lang="en-US" sz="2400" smtClean="0">
                <a:ea typeface="ＭＳ Ｐゴシック" pitchFamily="34" charset="-128"/>
              </a:rPr>
            </a:br>
            <a:r>
              <a:rPr lang="en-US" sz="1600" i="1" smtClean="0">
                <a:solidFill>
                  <a:srgbClr val="E829F6"/>
                </a:solidFill>
                <a:ea typeface="ＭＳ Ｐゴシック" pitchFamily="34" charset="-128"/>
              </a:rPr>
              <a:t>(…any resemblance to those of IFEX and PREDICT is purely coincidental…)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25600"/>
            <a:ext cx="7772400" cy="4470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Genesis: Distinguish the role of the larger-scale environment vs. meso-convective processes near the putative developing center. </a:t>
            </a:r>
          </a:p>
          <a:p>
            <a:pPr>
              <a:lnSpc>
                <a:spcPct val="90000"/>
              </a:lnSpc>
            </a:pPr>
            <a:endParaRPr lang="en-US" sz="2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Rapid Intensification:  Relative role of environmental vs. inner core processes?  Is RI predictable?</a:t>
            </a:r>
          </a:p>
          <a:p>
            <a:pPr>
              <a:lnSpc>
                <a:spcPct val="90000"/>
              </a:lnSpc>
            </a:pPr>
            <a:endParaRPr lang="en-US" sz="2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Test-bed: Evaluate candidate technologies for remote sensing from aircraft and from satellites.  Wind lidar, high frequency passive microwave, dual-frequency radars, Global Hawk itself.</a:t>
            </a:r>
            <a:endParaRPr lang="en-US" sz="20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0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685800" y="254000"/>
            <a:ext cx="7772400" cy="498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>
                <a:latin typeface="Helvetica" pitchFamily="34" charset="0"/>
              </a:rPr>
              <a:t>NASA Hurricane Research Science Team</a:t>
            </a:r>
            <a:br>
              <a:rPr lang="en-US" sz="2400">
                <a:latin typeface="Helvetica" pitchFamily="34" charset="0"/>
              </a:rPr>
            </a:br>
            <a:r>
              <a:rPr lang="en-US" sz="2400">
                <a:latin typeface="Helvetica" pitchFamily="34" charset="0"/>
              </a:rPr>
              <a:t>(selected competitively)</a:t>
            </a:r>
            <a:endParaRPr lang="en-US" sz="2000">
              <a:latin typeface="Helvetica" pitchFamily="34" charset="0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09600" y="1296988"/>
            <a:ext cx="8077200" cy="43418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</a:pPr>
            <a:endParaRPr lang="en-US" sz="1400">
              <a:latin typeface="Helvetica" pitchFamily="34" charset="0"/>
            </a:endParaRP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ROSES 08 (Science Team)			ROSES 09 (Field/Instrument Team)</a:t>
            </a:r>
          </a:p>
          <a:p>
            <a:pPr marL="0" indent="0">
              <a:buFontTx/>
              <a:buNone/>
            </a:pPr>
            <a:endParaRPr lang="en-US" sz="1400">
              <a:latin typeface="Helvetica" pitchFamily="34" charset="0"/>
            </a:endParaRP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Scott Braun </a:t>
            </a:r>
            <a:r>
              <a:rPr lang="en-US" sz="1400"/>
              <a:t>                        </a:t>
            </a:r>
            <a:r>
              <a:rPr lang="en-US" sz="1400">
                <a:latin typeface="Helvetica" pitchFamily="34" charset="0"/>
              </a:rPr>
              <a:t>NASA GSFC		Richard Blakeslee	NASA MSFC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Shu-Hua Chen </a:t>
            </a:r>
            <a:r>
              <a:rPr lang="en-US" sz="1400"/>
              <a:t>                   </a:t>
            </a:r>
            <a:r>
              <a:rPr lang="en-US" sz="1400">
                <a:latin typeface="Helvetica" pitchFamily="34" charset="0"/>
              </a:rPr>
              <a:t>U. of California, Davis	Paul Bui		NASA ARC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William Cotton </a:t>
            </a:r>
            <a:r>
              <a:rPr lang="en-US" sz="1400"/>
              <a:t>                   </a:t>
            </a:r>
            <a:r>
              <a:rPr lang="en-US" sz="1400">
                <a:latin typeface="Helvetica" pitchFamily="34" charset="0"/>
              </a:rPr>
              <a:t>Colorado State U.		Stephen Durden	NASA JPL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Robert Hart </a:t>
            </a:r>
            <a:r>
              <a:rPr lang="en-US" sz="1400"/>
              <a:t>                        </a:t>
            </a:r>
            <a:r>
              <a:rPr lang="en-US" sz="1400">
                <a:latin typeface="Helvetica" pitchFamily="34" charset="0"/>
              </a:rPr>
              <a:t>Florida State U. 		Michael Goodman        NASA MSFC &amp;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Gerald Heymsfield </a:t>
            </a:r>
            <a:r>
              <a:rPr lang="en-US" sz="1400"/>
              <a:t>             </a:t>
            </a:r>
            <a:r>
              <a:rPr lang="en-US" sz="1400">
                <a:latin typeface="Helvetica" pitchFamily="34" charset="0"/>
              </a:rPr>
              <a:t>NASA GSFC 		     Svetla Hristova-Veleva   NASA JPL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Robert Houze </a:t>
            </a:r>
            <a:r>
              <a:rPr lang="en-US" sz="1400"/>
              <a:t>                    </a:t>
            </a:r>
            <a:r>
              <a:rPr lang="en-US" sz="1400">
                <a:latin typeface="Helvetica" pitchFamily="34" charset="0"/>
              </a:rPr>
              <a:t>U. of Washington 		Jeffrey Halverson	UMBC/JCET 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Haiyan Jiang </a:t>
            </a:r>
            <a:r>
              <a:rPr lang="en-US" sz="1400"/>
              <a:t>                     </a:t>
            </a:r>
            <a:r>
              <a:rPr lang="en-US" sz="1400">
                <a:latin typeface="Helvetica" pitchFamily="34" charset="0"/>
              </a:rPr>
              <a:t>U. of Utah (to FIU) 		Andrew Heymsfield	NCAR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Tiruvalam Krishnamurti </a:t>
            </a:r>
            <a:r>
              <a:rPr lang="en-US" sz="1400"/>
              <a:t>     </a:t>
            </a:r>
            <a:r>
              <a:rPr lang="en-US" sz="1400">
                <a:latin typeface="Helvetica" pitchFamily="34" charset="0"/>
              </a:rPr>
              <a:t>Florida State U.		 Gerald Heymsfield </a:t>
            </a:r>
            <a:r>
              <a:rPr lang="en-US" sz="1400"/>
              <a:t>      </a:t>
            </a:r>
            <a:r>
              <a:rPr lang="en-US" sz="1400">
                <a:latin typeface="Helvetica" pitchFamily="34" charset="0"/>
              </a:rPr>
              <a:t>NASA GSFC 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Greg McFarquhar </a:t>
            </a:r>
            <a:r>
              <a:rPr lang="en-US" sz="1400"/>
              <a:t>              </a:t>
            </a:r>
            <a:r>
              <a:rPr lang="en-US" sz="1400">
                <a:latin typeface="Helvetica" pitchFamily="34" charset="0"/>
              </a:rPr>
              <a:t>U. of Illinois		Syed Ismail	NASA LARC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John Molinari </a:t>
            </a:r>
            <a:r>
              <a:rPr lang="en-US" sz="1400"/>
              <a:t>                     </a:t>
            </a:r>
            <a:r>
              <a:rPr lang="en-US" sz="1400">
                <a:latin typeface="Helvetica" pitchFamily="34" charset="0"/>
              </a:rPr>
              <a:t>U. of Albany		Michael Kavaya	NASA LARC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Michael Montgomery </a:t>
            </a:r>
            <a:r>
              <a:rPr lang="en-US" sz="1400"/>
              <a:t>        </a:t>
            </a:r>
            <a:r>
              <a:rPr lang="en-US" sz="1400">
                <a:latin typeface="Helvetica" pitchFamily="34" charset="0"/>
              </a:rPr>
              <a:t>Naval Postgrad School	Tiruvalam Krishnamurti </a:t>
            </a:r>
            <a:r>
              <a:rPr lang="en-US" sz="1400"/>
              <a:t> </a:t>
            </a:r>
            <a:r>
              <a:rPr lang="en-US" sz="1400">
                <a:latin typeface="Helvetica" pitchFamily="34" charset="0"/>
              </a:rPr>
              <a:t>Florida State U.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Elizabeth Ritchie </a:t>
            </a:r>
            <a:r>
              <a:rPr lang="en-US" sz="1400"/>
              <a:t>               </a:t>
            </a:r>
            <a:r>
              <a:rPr lang="en-US" sz="1400">
                <a:latin typeface="Helvetica" pitchFamily="34" charset="0"/>
              </a:rPr>
              <a:t>U. of Arizona		Bjorn Lambrigtsen	NASA JPL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Robert Rogers </a:t>
            </a:r>
            <a:r>
              <a:rPr lang="en-US" sz="1400"/>
              <a:t>                   </a:t>
            </a:r>
            <a:r>
              <a:rPr lang="en-US" sz="1400">
                <a:latin typeface="Helvetica" pitchFamily="34" charset="0"/>
              </a:rPr>
              <a:t>NOAA/AOML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Nick Shay </a:t>
            </a:r>
            <a:r>
              <a:rPr lang="en-US" sz="1400"/>
              <a:t>                          </a:t>
            </a:r>
            <a:r>
              <a:rPr lang="en-US" sz="1400">
                <a:latin typeface="Helvetica" pitchFamily="34" charset="0"/>
              </a:rPr>
              <a:t>U of Miami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Eric Smith </a:t>
            </a:r>
            <a:r>
              <a:rPr lang="en-US" sz="1400"/>
              <a:t>                          </a:t>
            </a:r>
            <a:r>
              <a:rPr lang="en-US" sz="1400">
                <a:latin typeface="Helvetica" pitchFamily="34" charset="0"/>
              </a:rPr>
              <a:t>NASA GSFC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Christopher Thorncroft </a:t>
            </a:r>
            <a:r>
              <a:rPr lang="en-US" sz="1400"/>
              <a:t>      </a:t>
            </a:r>
            <a:r>
              <a:rPr lang="en-US" sz="1400">
                <a:latin typeface="Helvetica" pitchFamily="34" charset="0"/>
              </a:rPr>
              <a:t>U. of Albany</a:t>
            </a:r>
          </a:p>
          <a:p>
            <a:pPr marL="0" indent="0">
              <a:buFontTx/>
              <a:buNone/>
            </a:pPr>
            <a:r>
              <a:rPr lang="en-US" sz="1400">
                <a:latin typeface="Helvetica" pitchFamily="34" charset="0"/>
              </a:rPr>
              <a:t>Edward Zipser </a:t>
            </a:r>
            <a:r>
              <a:rPr lang="en-US" sz="1400"/>
              <a:t>                   </a:t>
            </a:r>
            <a:r>
              <a:rPr lang="en-US" sz="1400">
                <a:latin typeface="Helvetica" pitchFamily="34" charset="0"/>
              </a:rPr>
              <a:t>U. of Utah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3175"/>
            <a:ext cx="6946900" cy="854075"/>
          </a:xfrm>
        </p:spPr>
        <p:txBody>
          <a:bodyPr/>
          <a:lstStyle/>
          <a:p>
            <a:pPr eaLnBrk="1" hangingPunct="1"/>
            <a:r>
              <a:rPr lang="en-US" sz="2600">
                <a:latin typeface="Arial" charset="0"/>
                <a:cs typeface="Arial" charset="0"/>
              </a:rPr>
              <a:t>GRIP: (Hurricane) Genesis and Rapid Intensification Processes Field Experiment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0638"/>
            <a:ext cx="3962400" cy="5262562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Clr>
                <a:schemeClr val="tx1"/>
              </a:buClr>
            </a:pPr>
            <a:r>
              <a:rPr lang="en-US" sz="1600">
                <a:latin typeface="Arial" charset="0"/>
                <a:cs typeface="Arial" charset="0"/>
              </a:rPr>
              <a:t>Global Hawk (UAV) (240 hours)</a:t>
            </a:r>
          </a:p>
          <a:p>
            <a:pPr eaLnBrk="1" hangingPunct="1">
              <a:lnSpc>
                <a:spcPct val="7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>
                <a:solidFill>
                  <a:srgbClr val="FF0000"/>
                </a:solidFill>
                <a:latin typeface="Arial" charset="0"/>
                <a:cs typeface="Arial" charset="0"/>
              </a:rPr>
              <a:t>Radar (Heymsfield/GSFC)</a:t>
            </a:r>
            <a:r>
              <a:rPr lang="en-US" sz="1600">
                <a:latin typeface="Arial" charset="0"/>
                <a:cs typeface="Arial" charset="0"/>
              </a:rPr>
              <a:t>, </a:t>
            </a:r>
            <a:r>
              <a:rPr lang="en-US" sz="1600">
                <a:solidFill>
                  <a:srgbClr val="00B050"/>
                </a:solidFill>
                <a:latin typeface="Arial" charset="0"/>
                <a:cs typeface="Arial" charset="0"/>
              </a:rPr>
              <a:t>Microwave Radiometers (Lambrigtsen/JPL)</a:t>
            </a:r>
            <a:r>
              <a:rPr lang="en-US" sz="1600">
                <a:latin typeface="Arial" charset="0"/>
                <a:cs typeface="Arial" charset="0"/>
              </a:rPr>
              <a:t>, Dropsondes (NOAA), Electric Field (Blakeslee/MSFC)</a:t>
            </a:r>
          </a:p>
          <a:p>
            <a:pPr eaLnBrk="1" hangingPunct="1">
              <a:lnSpc>
                <a:spcPct val="7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>
                <a:latin typeface="Arial" charset="0"/>
                <a:cs typeface="Arial" charset="0"/>
              </a:rPr>
              <a:t>Geosynchronous Orbit Simulation</a:t>
            </a:r>
          </a:p>
          <a:p>
            <a:pPr eaLnBrk="1" hangingPunct="1">
              <a:lnSpc>
                <a:spcPct val="75000"/>
              </a:lnSpc>
              <a:buClr>
                <a:schemeClr val="tx1"/>
              </a:buClr>
            </a:pPr>
            <a:endParaRPr lang="en-US" sz="1600">
              <a:latin typeface="Arial" charset="0"/>
              <a:cs typeface="Arial" charset="0"/>
            </a:endParaRPr>
          </a:p>
          <a:p>
            <a:pPr eaLnBrk="1" hangingPunct="1">
              <a:lnSpc>
                <a:spcPct val="75000"/>
              </a:lnSpc>
              <a:buClr>
                <a:schemeClr val="tx1"/>
              </a:buClr>
            </a:pPr>
            <a:r>
              <a:rPr lang="en-US" sz="1600">
                <a:latin typeface="Arial" charset="0"/>
                <a:cs typeface="Arial" charset="0"/>
              </a:rPr>
              <a:t>DC-8 four engine jet (120 hours)</a:t>
            </a:r>
          </a:p>
          <a:p>
            <a:pPr lvl="1" eaLnBrk="1" hangingPunct="1">
              <a:lnSpc>
                <a:spcPct val="7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>
                <a:solidFill>
                  <a:srgbClr val="FF0000"/>
                </a:solidFill>
                <a:latin typeface="Arial" charset="0"/>
                <a:cs typeface="Arial" charset="0"/>
              </a:rPr>
              <a:t>Dual frequency precipitation radar (Durden/JPL)</a:t>
            </a:r>
          </a:p>
          <a:p>
            <a:pPr lvl="1" eaLnBrk="1" hangingPunct="1">
              <a:lnSpc>
                <a:spcPct val="7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>
                <a:latin typeface="Arial" charset="0"/>
                <a:cs typeface="Arial" charset="0"/>
              </a:rPr>
              <a:t>Dropsondes (Halverson/UMBC), Variety of microphysics probes (Heymsfield/NCAR)</a:t>
            </a:r>
          </a:p>
          <a:p>
            <a:pPr lvl="1" eaLnBrk="1" hangingPunct="1">
              <a:lnSpc>
                <a:spcPct val="7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>
                <a:solidFill>
                  <a:srgbClr val="00B050"/>
                </a:solidFill>
                <a:latin typeface="Arial" charset="0"/>
                <a:cs typeface="Arial" charset="0"/>
              </a:rPr>
              <a:t>Lidars for 3-D Winds (Kavaya/LaRC) </a:t>
            </a:r>
            <a:r>
              <a:rPr lang="en-US" sz="1600">
                <a:latin typeface="Arial" charset="0"/>
                <a:cs typeface="Arial" charset="0"/>
              </a:rPr>
              <a:t>and for high vertical resolution measurements of aerosols and water vapor (Ismail/LaRC)</a:t>
            </a:r>
          </a:p>
          <a:p>
            <a:pPr lvl="1" eaLnBrk="1" hangingPunct="1">
              <a:lnSpc>
                <a:spcPct val="75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>
                <a:latin typeface="Arial" charset="0"/>
                <a:cs typeface="Arial" charset="0"/>
              </a:rPr>
              <a:t>In-situ measurements of temperature, moisture and aerosols (Bui/ARC)</a:t>
            </a:r>
          </a:p>
          <a:p>
            <a:pPr eaLnBrk="1" hangingPunct="1">
              <a:lnSpc>
                <a:spcPct val="75000"/>
              </a:lnSpc>
              <a:buClr>
                <a:schemeClr val="tx1"/>
              </a:buClr>
            </a:pPr>
            <a:r>
              <a:rPr lang="en-US" sz="1600">
                <a:latin typeface="Arial" charset="0"/>
                <a:cs typeface="Arial" charset="0"/>
              </a:rPr>
              <a:t>Six to Eight week deployment centered on September 1, 2010</a:t>
            </a:r>
          </a:p>
          <a:p>
            <a:pPr eaLnBrk="1" hangingPunct="1">
              <a:lnSpc>
                <a:spcPct val="75000"/>
              </a:lnSpc>
              <a:buClr>
                <a:schemeClr val="tx1"/>
              </a:buClr>
            </a:pPr>
            <a:endParaRPr lang="en-US" sz="1800"/>
          </a:p>
          <a:p>
            <a:pPr eaLnBrk="1" hangingPunct="1">
              <a:lnSpc>
                <a:spcPct val="75000"/>
              </a:lnSpc>
              <a:buClr>
                <a:schemeClr val="tx1"/>
              </a:buClr>
              <a:buFontTx/>
              <a:buNone/>
            </a:pPr>
            <a:r>
              <a:rPr lang="en-US" sz="1800"/>
              <a:t>       </a:t>
            </a:r>
            <a:r>
              <a:rPr lang="en-US" sz="1600">
                <a:solidFill>
                  <a:srgbClr val="FF0000"/>
                </a:solidFill>
                <a:latin typeface="Arial" charset="0"/>
                <a:cs typeface="Arial" charset="0"/>
              </a:rPr>
              <a:t>RED= IIP</a:t>
            </a:r>
            <a:r>
              <a:rPr lang="en-US" sz="1600">
                <a:latin typeface="Arial" charset="0"/>
                <a:cs typeface="Arial" charset="0"/>
              </a:rPr>
              <a:t>, </a:t>
            </a:r>
            <a:r>
              <a:rPr lang="en-US" sz="1600">
                <a:solidFill>
                  <a:srgbClr val="00B050"/>
                </a:solidFill>
                <a:latin typeface="Arial" charset="0"/>
                <a:cs typeface="Arial" charset="0"/>
              </a:rPr>
              <a:t>GREEN= IIP+AITT</a:t>
            </a:r>
            <a:endParaRPr lang="en-US" sz="180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4267200" y="5105400"/>
            <a:ext cx="4953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ea typeface="ＭＳ Ｐゴシック" pitchFamily="34" charset="-128"/>
              </a:rPr>
              <a:t>Blue line: DC-8 range for 12-h flight, 6 h </a:t>
            </a:r>
            <a:r>
              <a:rPr lang="en-US" sz="1600">
                <a:solidFill>
                  <a:srgbClr val="000000"/>
                </a:solidFill>
                <a:ea typeface="ＭＳ Ｐゴシック" pitchFamily="34" charset="-128"/>
              </a:rPr>
              <a:t>on station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  <a:ea typeface="ＭＳ Ｐゴシック" pitchFamily="34" charset="-128"/>
              </a:rPr>
              <a:t>Red lines: GH range for 30-h flight with 10, 15 and 20 h on station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rgbClr val="3366FF"/>
                </a:solidFill>
                <a:ea typeface="ＭＳ Ｐゴシック" pitchFamily="34" charset="-128"/>
              </a:rPr>
              <a:t>Light blue X: Genesis locations for 1940-2006</a:t>
            </a: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219200"/>
            <a:ext cx="4348163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2DEB709-DE40-4ADA-AF82-70F0ADE52C06}" type="slidenum">
              <a:rPr lang="en-US" smtClean="0">
                <a:latin typeface="Helvetica" pitchFamily="34" charset="0"/>
                <a:ea typeface="ＭＳ Ｐゴシック" pitchFamily="34" charset="-128"/>
                <a:cs typeface="Arial" charset="0"/>
              </a:rPr>
              <a:pPr/>
              <a:t>7</a:t>
            </a:fld>
            <a:endParaRPr lang="en-US" smtClean="0">
              <a:latin typeface="Helvetica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254000"/>
            <a:ext cx="7772400" cy="660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smtClean="0">
                <a:solidFill>
                  <a:srgbClr val="000099"/>
                </a:solidFill>
                <a:ea typeface="ＭＳ Ｐゴシック" pitchFamily="34" charset="-128"/>
              </a:rPr>
              <a:t>NASA Global Hawk 10/23/09</a:t>
            </a:r>
          </a:p>
        </p:txBody>
      </p:sp>
      <p:pic>
        <p:nvPicPr>
          <p:cNvPr id="52227" name="Picture 7" descr="GH mini-picture for PPT Ma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3963" y="233363"/>
            <a:ext cx="1285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10" descr="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0450" y="1528763"/>
            <a:ext cx="7094538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49" descr="GH Payload Zones - Port - no label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900" y="1111250"/>
            <a:ext cx="74930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322AD8B-B149-4E42-9346-371E788AC4C3}" type="slidenum">
              <a:rPr lang="en-US" smtClean="0">
                <a:latin typeface="Helvetica" pitchFamily="34" charset="0"/>
                <a:ea typeface="ＭＳ Ｐゴシック" pitchFamily="34" charset="-128"/>
                <a:cs typeface="Arial" charset="0"/>
              </a:rPr>
              <a:pPr/>
              <a:t>8</a:t>
            </a:fld>
            <a:endParaRPr lang="en-US" sz="1400" smtClean="0">
              <a:latin typeface="Helvetica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0" y="207963"/>
            <a:ext cx="87630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>
                <a:solidFill>
                  <a:srgbClr val="000099"/>
                </a:solidFill>
                <a:ea typeface="ＭＳ Ｐゴシック" pitchFamily="34" charset="-128"/>
              </a:rPr>
              <a:t>GRIP GH Payload</a:t>
            </a:r>
          </a:p>
        </p:txBody>
      </p:sp>
      <p:pic>
        <p:nvPicPr>
          <p:cNvPr id="54276" name="Picture 7" descr="GH mini-picture for PPT 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3963" y="233363"/>
            <a:ext cx="1285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 Box 44"/>
          <p:cNvSpPr txBox="1">
            <a:spLocks noChangeArrowheads="1"/>
          </p:cNvSpPr>
          <p:nvPr/>
        </p:nvSpPr>
        <p:spPr bwMode="auto">
          <a:xfrm>
            <a:off x="-19050" y="4687888"/>
            <a:ext cx="2505075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ea typeface="ＭＳ Ｐゴシック" pitchFamily="34" charset="-128"/>
              </a:rPr>
              <a:t>HAMSR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High Altitude MMIC Sounding Radiometer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(Temp, H2Ov, Cloud liquid &amp; ice distribution)</a:t>
            </a:r>
          </a:p>
          <a:p>
            <a:pPr algn="ctr">
              <a:lnSpc>
                <a:spcPct val="120000"/>
              </a:lnSpc>
              <a:buFontTx/>
              <a:buChar char="-"/>
            </a:pP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278" name="Line 45"/>
          <p:cNvSpPr>
            <a:spLocks noChangeShapeType="1"/>
          </p:cNvSpPr>
          <p:nvPr/>
        </p:nvSpPr>
        <p:spPr bwMode="auto">
          <a:xfrm flipH="1" flipV="1">
            <a:off x="3644900" y="2921000"/>
            <a:ext cx="1651000" cy="1816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48"/>
          <p:cNvSpPr txBox="1">
            <a:spLocks noChangeArrowheads="1"/>
          </p:cNvSpPr>
          <p:nvPr/>
        </p:nvSpPr>
        <p:spPr bwMode="auto">
          <a:xfrm>
            <a:off x="2359025" y="4040188"/>
            <a:ext cx="219392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ea typeface="ＭＳ Ｐゴシック" pitchFamily="34" charset="-128"/>
              </a:rPr>
              <a:t>HIWRAP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High Altitude Imaging Wind and Rain Profiler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(Horizontal wind vectors and ocean surface winds)</a:t>
            </a: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280" name="Text Box 49"/>
          <p:cNvSpPr txBox="1">
            <a:spLocks noChangeArrowheads="1"/>
          </p:cNvSpPr>
          <p:nvPr/>
        </p:nvSpPr>
        <p:spPr bwMode="auto">
          <a:xfrm>
            <a:off x="6302375" y="4027488"/>
            <a:ext cx="248602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ea typeface="ＭＳ Ｐゴシック" pitchFamily="34" charset="-128"/>
              </a:rPr>
              <a:t>Driftsondes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High Altitude Lightweight Dropsonde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(Vertical profiles of temp, humidity, pressure &amp; winds)</a:t>
            </a: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281" name="Line 50"/>
          <p:cNvSpPr>
            <a:spLocks noChangeShapeType="1"/>
          </p:cNvSpPr>
          <p:nvPr/>
        </p:nvSpPr>
        <p:spPr bwMode="auto">
          <a:xfrm flipV="1">
            <a:off x="3403600" y="3289300"/>
            <a:ext cx="0" cy="723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2" name="Text Box 52"/>
          <p:cNvSpPr txBox="1">
            <a:spLocks noChangeArrowheads="1"/>
          </p:cNvSpPr>
          <p:nvPr/>
        </p:nvSpPr>
        <p:spPr bwMode="auto">
          <a:xfrm>
            <a:off x="4251325" y="4687888"/>
            <a:ext cx="219392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ea typeface="ＭＳ Ｐゴシック" pitchFamily="34" charset="-128"/>
              </a:rPr>
              <a:t>LIP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Lightning Instrument Package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(Lightning and Electrical Storm observation)</a:t>
            </a: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283" name="Line 53"/>
          <p:cNvSpPr>
            <a:spLocks noChangeShapeType="1"/>
          </p:cNvSpPr>
          <p:nvPr/>
        </p:nvSpPr>
        <p:spPr bwMode="auto">
          <a:xfrm flipV="1">
            <a:off x="5283200" y="2108200"/>
            <a:ext cx="774700" cy="262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4" name="Line 54"/>
          <p:cNvSpPr>
            <a:spLocks noChangeShapeType="1"/>
          </p:cNvSpPr>
          <p:nvPr/>
        </p:nvSpPr>
        <p:spPr bwMode="auto">
          <a:xfrm flipV="1">
            <a:off x="1257300" y="3403600"/>
            <a:ext cx="673100" cy="1333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5" name="Line 55"/>
          <p:cNvSpPr>
            <a:spLocks noChangeShapeType="1"/>
          </p:cNvSpPr>
          <p:nvPr/>
        </p:nvSpPr>
        <p:spPr bwMode="auto">
          <a:xfrm flipV="1">
            <a:off x="7175500" y="3035300"/>
            <a:ext cx="0" cy="977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3" descr="DC8"/>
          <p:cNvPicPr>
            <a:picLocks noChangeAspect="1" noChangeArrowheads="1"/>
          </p:cNvPicPr>
          <p:nvPr/>
        </p:nvPicPr>
        <p:blipFill>
          <a:blip r:embed="rId3" cstate="print"/>
          <a:srcRect t="31824" b="19890"/>
          <a:stretch>
            <a:fillRect/>
          </a:stretch>
        </p:blipFill>
        <p:spPr bwMode="auto">
          <a:xfrm>
            <a:off x="949325" y="1192213"/>
            <a:ext cx="70739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Text Box 119"/>
          <p:cNvSpPr txBox="1">
            <a:spLocks noChangeArrowheads="1"/>
          </p:cNvSpPr>
          <p:nvPr/>
        </p:nvSpPr>
        <p:spPr bwMode="auto">
          <a:xfrm>
            <a:off x="6943725" y="3684588"/>
            <a:ext cx="22002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MMS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Meteorological Measurement System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(Insitu Press, Temp, 3D Winds and Turbulence)</a:t>
            </a: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323" name="Text Box 120"/>
          <p:cNvSpPr txBox="1">
            <a:spLocks noChangeArrowheads="1"/>
          </p:cNvSpPr>
          <p:nvPr/>
        </p:nvSpPr>
        <p:spPr bwMode="auto">
          <a:xfrm>
            <a:off x="5556250" y="5068888"/>
            <a:ext cx="220027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APR-2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Airborne Precipitation Radar Dual Frequency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(Vertical Structure Rain Reflectivity and Cross Winds)</a:t>
            </a: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324" name="Text Box 121"/>
          <p:cNvSpPr txBox="1">
            <a:spLocks noChangeArrowheads="1"/>
          </p:cNvSpPr>
          <p:nvPr/>
        </p:nvSpPr>
        <p:spPr bwMode="auto">
          <a:xfrm>
            <a:off x="0" y="3697288"/>
            <a:ext cx="203517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Dropsondes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(Vertical Profiles of Temp, Press, Humidity and Winds)</a:t>
            </a: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325" name="Text Box 122"/>
          <p:cNvSpPr txBox="1">
            <a:spLocks noChangeArrowheads="1"/>
          </p:cNvSpPr>
          <p:nvPr/>
        </p:nvSpPr>
        <p:spPr bwMode="auto">
          <a:xfrm>
            <a:off x="152400" y="5068888"/>
            <a:ext cx="22002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CAPS, CVI, PIP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(Cloud Particle Size distributions, Precip Rate, Rain &amp; Ice water content)</a:t>
            </a: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326" name="Text Box 123"/>
          <p:cNvSpPr txBox="1">
            <a:spLocks noChangeArrowheads="1"/>
          </p:cNvSpPr>
          <p:nvPr/>
        </p:nvSpPr>
        <p:spPr bwMode="auto">
          <a:xfrm>
            <a:off x="2851150" y="5083175"/>
            <a:ext cx="176847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LASE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Lidar Atmospheric Sensing Experiment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(H2Ov, Aerosol profiles and Cloud distributions)</a:t>
            </a:r>
          </a:p>
        </p:txBody>
      </p:sp>
      <p:sp>
        <p:nvSpPr>
          <p:cNvPr id="56327" name="Line 125"/>
          <p:cNvSpPr>
            <a:spLocks noChangeShapeType="1"/>
          </p:cNvSpPr>
          <p:nvPr/>
        </p:nvSpPr>
        <p:spPr bwMode="auto">
          <a:xfrm flipV="1">
            <a:off x="1866900" y="3098800"/>
            <a:ext cx="482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Line 126"/>
          <p:cNvSpPr>
            <a:spLocks noChangeShapeType="1"/>
          </p:cNvSpPr>
          <p:nvPr/>
        </p:nvSpPr>
        <p:spPr bwMode="auto">
          <a:xfrm flipH="1" flipV="1">
            <a:off x="3238500" y="2628900"/>
            <a:ext cx="342900" cy="2374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Text Box 124"/>
          <p:cNvSpPr txBox="1">
            <a:spLocks noChangeArrowheads="1"/>
          </p:cNvSpPr>
          <p:nvPr/>
        </p:nvSpPr>
        <p:spPr bwMode="auto">
          <a:xfrm>
            <a:off x="4191000" y="3695700"/>
            <a:ext cx="193357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DAWN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Doppler Aerosol Wind Lidar 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ea typeface="ＭＳ Ｐゴシック" pitchFamily="34" charset="-128"/>
              </a:rPr>
              <a:t>(Vertical Profiles of Vectored Horizontal Winds)</a:t>
            </a:r>
            <a:endParaRPr lang="en-US" sz="1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330" name="Line 127"/>
          <p:cNvSpPr>
            <a:spLocks noChangeShapeType="1"/>
          </p:cNvSpPr>
          <p:nvPr/>
        </p:nvSpPr>
        <p:spPr bwMode="auto">
          <a:xfrm flipH="1" flipV="1">
            <a:off x="3606800" y="2946400"/>
            <a:ext cx="990600" cy="850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1" name="Line 128"/>
          <p:cNvSpPr>
            <a:spLocks noChangeShapeType="1"/>
          </p:cNvSpPr>
          <p:nvPr/>
        </p:nvSpPr>
        <p:spPr bwMode="auto">
          <a:xfrm flipH="1" flipV="1">
            <a:off x="6108700" y="2311400"/>
            <a:ext cx="508000" cy="271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2" name="Line 129"/>
          <p:cNvSpPr>
            <a:spLocks noChangeShapeType="1"/>
          </p:cNvSpPr>
          <p:nvPr/>
        </p:nvSpPr>
        <p:spPr bwMode="auto">
          <a:xfrm flipV="1">
            <a:off x="2336800" y="2082800"/>
            <a:ext cx="355600" cy="3111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3" name="Line 130"/>
          <p:cNvSpPr>
            <a:spLocks noChangeShapeType="1"/>
          </p:cNvSpPr>
          <p:nvPr/>
        </p:nvSpPr>
        <p:spPr bwMode="auto">
          <a:xfrm flipH="1" flipV="1">
            <a:off x="7835900" y="2006600"/>
            <a:ext cx="152400" cy="165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4" name="Rectangle 2"/>
          <p:cNvSpPr>
            <a:spLocks noChangeArrowheads="1"/>
          </p:cNvSpPr>
          <p:nvPr/>
        </p:nvSpPr>
        <p:spPr bwMode="auto">
          <a:xfrm>
            <a:off x="0" y="207963"/>
            <a:ext cx="87630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>
                <a:solidFill>
                  <a:srgbClr val="000099"/>
                </a:solidFill>
                <a:ea typeface="ＭＳ Ｐゴシック" pitchFamily="34" charset="-128"/>
              </a:rPr>
              <a:t>GRIP DC-8 Payload</a:t>
            </a:r>
          </a:p>
        </p:txBody>
      </p:sp>
      <p:pic>
        <p:nvPicPr>
          <p:cNvPr id="56335" name="Picture 133" descr="DC8"/>
          <p:cNvPicPr>
            <a:picLocks noChangeAspect="1" noChangeArrowheads="1"/>
          </p:cNvPicPr>
          <p:nvPr/>
        </p:nvPicPr>
        <p:blipFill>
          <a:blip r:embed="rId4" cstate="print"/>
          <a:srcRect t="29834" b="19890"/>
          <a:stretch>
            <a:fillRect/>
          </a:stretch>
        </p:blipFill>
        <p:spPr bwMode="auto">
          <a:xfrm rot="697389">
            <a:off x="7477125" y="331788"/>
            <a:ext cx="14049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ank">
  <a:themeElements>
    <a:clrScheme name="2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GPMC Nov 2001">
  <a:themeElements>
    <a:clrScheme name="1_GPMC Nov 20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GPMC Nov 2001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GPMC Nov 20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PMC Nov 20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PMC Nov 20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PMC Nov 20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PMC Nov 20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PMC Nov 20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PMC Nov 20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6_Blank">
  <a:themeElements>
    <a:clrScheme name="16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Times New Roman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AT">
  <a:themeElements>
    <a:clrScheme name="OA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A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imes New Roman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PMC Nov 2001">
  <a:themeElements>
    <a:clrScheme name="GPMC Nov 20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PMC Nov 200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GPMC Nov 20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PMC Nov 20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4_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1406</Words>
  <Application>Microsoft Office PowerPoint</Application>
  <PresentationFormat>On-screen Show (4:3)</PresentationFormat>
  <Paragraphs>236</Paragraphs>
  <Slides>18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Blank</vt:lpstr>
      <vt:lpstr>1_Default Design</vt:lpstr>
      <vt:lpstr>Default Design</vt:lpstr>
      <vt:lpstr>GPMC Nov 2001</vt:lpstr>
      <vt:lpstr>1_Custom Design</vt:lpstr>
      <vt:lpstr>3_Custom Design</vt:lpstr>
      <vt:lpstr>4_Custom Design</vt:lpstr>
      <vt:lpstr>5_Custom Design</vt:lpstr>
      <vt:lpstr>4_Default Design</vt:lpstr>
      <vt:lpstr>2_Blank</vt:lpstr>
      <vt:lpstr>1_GPMC Nov 2001</vt:lpstr>
      <vt:lpstr>16_Blank</vt:lpstr>
      <vt:lpstr>3_Default Design</vt:lpstr>
      <vt:lpstr>6_Default Design</vt:lpstr>
      <vt:lpstr>OAT</vt:lpstr>
      <vt:lpstr>Blank Presentation</vt:lpstr>
      <vt:lpstr>2_Default Design</vt:lpstr>
      <vt:lpstr>2_Custom Design</vt:lpstr>
      <vt:lpstr>1_Blank</vt:lpstr>
      <vt:lpstr>KGPlot</vt:lpstr>
      <vt:lpstr> NASA-GRIP Field Experiment</vt:lpstr>
      <vt:lpstr>Slide 2</vt:lpstr>
      <vt:lpstr> NASA Hurricane Field Experiments</vt:lpstr>
      <vt:lpstr>Summary of GRIP Science Objectives (…any resemblance to those of IFEX and PREDICT is purely coincidental…)</vt:lpstr>
      <vt:lpstr>NASA Hurricane Research Science Team (selected competitively)</vt:lpstr>
      <vt:lpstr>GRIP: (Hurricane) Genesis and Rapid Intensification Processes Field Experiment </vt:lpstr>
      <vt:lpstr>NASA Global Hawk 10/23/09</vt:lpstr>
      <vt:lpstr>Slide 8</vt:lpstr>
      <vt:lpstr>Slide 9</vt:lpstr>
      <vt:lpstr>JPL High Altitude MMIC Sounding Radiometer (HAMSR)</vt:lpstr>
      <vt:lpstr>HAMSR Measurements</vt:lpstr>
      <vt:lpstr>High-Altitude Imaging Wind and Rain Airborne Profiler (HIWRAP)</vt:lpstr>
      <vt:lpstr>Slide 13</vt:lpstr>
      <vt:lpstr>Slide 14</vt:lpstr>
      <vt:lpstr>VALIDAR and Wind Sonde Comparison: Wind Profile and direction and RMS Difference</vt:lpstr>
      <vt:lpstr>Slide 16</vt:lpstr>
      <vt:lpstr>Slide 17</vt:lpstr>
      <vt:lpstr>Summary</vt:lpstr>
    </vt:vector>
  </TitlesOfParts>
  <Company>NASA HQ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NASA HQ USER</dc:creator>
  <cp:lastModifiedBy>kenneth.barnett</cp:lastModifiedBy>
  <cp:revision>52</cp:revision>
  <dcterms:created xsi:type="dcterms:W3CDTF">2006-04-03T15:58:56Z</dcterms:created>
  <dcterms:modified xsi:type="dcterms:W3CDTF">2010-03-03T15:28:03Z</dcterms:modified>
</cp:coreProperties>
</file>