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9" r:id="rId1"/>
  </p:sldMasterIdLst>
  <p:notesMasterIdLst>
    <p:notesMasterId r:id="rId22"/>
  </p:notesMasterIdLst>
  <p:handoutMasterIdLst>
    <p:handoutMasterId r:id="rId23"/>
  </p:handoutMasterIdLst>
  <p:sldIdLst>
    <p:sldId id="500" r:id="rId2"/>
    <p:sldId id="534" r:id="rId3"/>
    <p:sldId id="536" r:id="rId4"/>
    <p:sldId id="503" r:id="rId5"/>
    <p:sldId id="537" r:id="rId6"/>
    <p:sldId id="544" r:id="rId7"/>
    <p:sldId id="522" r:id="rId8"/>
    <p:sldId id="540" r:id="rId9"/>
    <p:sldId id="546" r:id="rId10"/>
    <p:sldId id="547" r:id="rId11"/>
    <p:sldId id="548" r:id="rId12"/>
    <p:sldId id="509" r:id="rId13"/>
    <p:sldId id="532" r:id="rId14"/>
    <p:sldId id="523" r:id="rId15"/>
    <p:sldId id="434" r:id="rId16"/>
    <p:sldId id="545" r:id="rId17"/>
    <p:sldId id="530" r:id="rId18"/>
    <p:sldId id="529" r:id="rId19"/>
    <p:sldId id="525" r:id="rId20"/>
    <p:sldId id="526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E1F5FF"/>
    <a:srgbClr val="CCECFF"/>
    <a:srgbClr val="E6F8FE"/>
    <a:srgbClr val="DAEDEF"/>
    <a:srgbClr val="DBE5F1"/>
    <a:srgbClr val="99CC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77" autoAdjust="0"/>
    <p:restoredTop sz="94805" autoAdjust="0"/>
  </p:normalViewPr>
  <p:slideViewPr>
    <p:cSldViewPr>
      <p:cViewPr varScale="1">
        <p:scale>
          <a:sx n="93" d="100"/>
          <a:sy n="93" d="100"/>
        </p:scale>
        <p:origin x="-1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78" rIns="93159" bIns="46578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4006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78" rIns="93159" bIns="46578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78" rIns="93159" bIns="46578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4006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78" rIns="93159" bIns="46578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pPr>
              <a:defRPr/>
            </a:pPr>
            <a:fld id="{A3C49CA5-408C-46A5-8161-CECBA3FA9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78" rIns="93159" bIns="46578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4006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78" rIns="93159" bIns="46578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49788" cy="3487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78" rIns="93159" bIns="465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78" rIns="93159" bIns="46578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4006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78" rIns="93159" bIns="46578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pPr>
              <a:defRPr/>
            </a:pPr>
            <a:fld id="{5CDD820D-010E-4F33-9301-E994491BE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3D036612-D416-43F4-B0FD-17FED05D7D2E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 defTabSz="930275"/>
              <a:t>4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noFill/>
          <a:ln/>
        </p:spPr>
        <p:txBody>
          <a:bodyPr/>
          <a:lstStyle/>
          <a:p>
            <a:r>
              <a:rPr lang="en-US" smtClean="0"/>
              <a:t>Goal – accelerate the improvement in weather forecasts</a:t>
            </a:r>
          </a:p>
          <a:p>
            <a:r>
              <a:rPr lang="en-US" smtClean="0"/>
              <a:t>DTC is a distributed facility that currently has 2 nodes in Boulder – one located at NCAR and one located at NOAA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BFE27-4336-45F8-9953-EFF053C6E731}" type="slidenum"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pPr/>
              <a:t>7</a:t>
            </a:fld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2B577-F58D-3048-A9AC-4D7A25A5AC2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2B577-F58D-3048-A9AC-4D7A25A5AC2F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7802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802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802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7802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sp>
            <p:nvSpPr>
              <p:cNvPr id="7802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sp>
            <p:nvSpPr>
              <p:cNvPr id="7802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sp>
            <p:nvSpPr>
              <p:cNvPr id="7802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sp>
            <p:nvSpPr>
              <p:cNvPr id="7802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sp>
            <p:nvSpPr>
              <p:cNvPr id="7803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sp>
            <p:nvSpPr>
              <p:cNvPr id="7803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sp>
            <p:nvSpPr>
              <p:cNvPr id="7803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sp>
            <p:nvSpPr>
              <p:cNvPr id="7803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sp>
            <p:nvSpPr>
              <p:cNvPr id="7803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sp>
            <p:nvSpPr>
              <p:cNvPr id="7803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sp>
            <p:nvSpPr>
              <p:cNvPr id="7803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sp>
            <p:nvSpPr>
              <p:cNvPr id="7803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7803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803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803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803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803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803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803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803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803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803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803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7803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sp>
            <p:nvSpPr>
              <p:cNvPr id="7803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sp>
            <p:nvSpPr>
              <p:cNvPr id="7803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sp>
            <p:nvSpPr>
              <p:cNvPr id="7803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sp>
            <p:nvSpPr>
              <p:cNvPr id="7803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7803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803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78032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032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80329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80330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80331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0BAB2DF-0772-4253-AFCA-A4225F97AF8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BBEA4-749F-4FDE-ABD3-7DEFDBA309B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712C6-E644-46F5-B0D7-A26365F5ECD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EEAF40B-84C1-4CED-9B82-85683368CEE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7C949-E812-4159-A5E4-8AC8BC2E5B2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C55F0-9137-4750-B7FE-A484561ACF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C3792-1EF1-44A6-AF64-AAFCFC9644C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13AAE-3B03-4352-AD21-28AC0B8191A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E362D-FC11-46CF-9D9A-0B1956FC252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9625-89D8-473B-9B28-5339CAA68D4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6E76F-9683-47B1-B847-80B28D824CC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48197-67D9-4CE6-8527-62C79A8CD0C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77926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7926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7926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77927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sp>
            <p:nvSpPr>
              <p:cNvPr id="77927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sp>
            <p:nvSpPr>
              <p:cNvPr id="77927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sp>
            <p:nvSpPr>
              <p:cNvPr id="77927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sp>
            <p:nvSpPr>
              <p:cNvPr id="77927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sp>
            <p:nvSpPr>
              <p:cNvPr id="77927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sp>
            <p:nvSpPr>
              <p:cNvPr id="77927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sp>
            <p:nvSpPr>
              <p:cNvPr id="77927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sp>
            <p:nvSpPr>
              <p:cNvPr id="77927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sp>
            <p:nvSpPr>
              <p:cNvPr id="77928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sp>
            <p:nvSpPr>
              <p:cNvPr id="77928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sp>
            <p:nvSpPr>
              <p:cNvPr id="77928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sp>
            <p:nvSpPr>
              <p:cNvPr id="77928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77928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7928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7928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7928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7928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7928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7929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7929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7929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7929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7929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77929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sp>
            <p:nvSpPr>
              <p:cNvPr id="77929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sp>
            <p:nvSpPr>
              <p:cNvPr id="77929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sp>
            <p:nvSpPr>
              <p:cNvPr id="77929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sp>
            <p:nvSpPr>
              <p:cNvPr id="77930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77930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7930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77930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7930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77930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77930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7A7D059-4CA5-41FF-B8C8-F7F87D3FC419}" type="slidenum">
              <a:rPr lang="en-US">
                <a:solidFill>
                  <a:srgbClr val="FFFFFF"/>
                </a:solidFill>
                <a:latin typeface="Verdana" pitchFamily="34" charset="0"/>
              </a:rPr>
              <a:pPr/>
              <a:t>‹#›</a:t>
            </a:fld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77930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>
          <a:xfrm>
            <a:off x="304800" y="152400"/>
            <a:ext cx="8686800" cy="2362199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Model testing, community code support, and transfer between research and operations: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i="1" dirty="0" smtClean="0">
                <a:solidFill>
                  <a:schemeClr val="tx1"/>
                </a:solidFill>
              </a:rPr>
              <a:t>The Tropical Cyclone Modeling Testbed (TCMT) and the Developmental Testbed Center (DTC)</a:t>
            </a:r>
            <a:endParaRPr lang="en-US" sz="3200" i="1" dirty="0">
              <a:solidFill>
                <a:schemeClr val="tx1"/>
              </a:solidFill>
            </a:endParaRPr>
          </a:p>
        </p:txBody>
      </p:sp>
      <p:sp>
        <p:nvSpPr>
          <p:cNvPr id="14" name="Subtitle 13"/>
          <p:cNvSpPr>
            <a:spLocks noGrp="1"/>
          </p:cNvSpPr>
          <p:nvPr>
            <p:ph type="subTitle" sz="quarter" idx="1"/>
          </p:nvPr>
        </p:nvSpPr>
        <p:spPr>
          <a:xfrm>
            <a:off x="304800" y="2895600"/>
            <a:ext cx="8534400" cy="2971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B. Brown, L. Nance, T. Jensen, and C. Williams</a:t>
            </a:r>
          </a:p>
          <a:p>
            <a:r>
              <a:rPr lang="en-US" i="1" dirty="0" smtClean="0"/>
              <a:t>DTC and NCAR/TCMT</a:t>
            </a:r>
          </a:p>
          <a:p>
            <a:endParaRPr lang="en-US" dirty="0" smtClean="0"/>
          </a:p>
          <a:p>
            <a:r>
              <a:rPr lang="en-US" dirty="0" smtClean="0"/>
              <a:t>Bill </a:t>
            </a:r>
            <a:r>
              <a:rPr lang="en-US" dirty="0" err="1" smtClean="0"/>
              <a:t>Kuo</a:t>
            </a:r>
            <a:r>
              <a:rPr lang="en-US" dirty="0" smtClean="0"/>
              <a:t> (and others)</a:t>
            </a:r>
          </a:p>
          <a:p>
            <a:r>
              <a:rPr lang="en-US" i="1" dirty="0" smtClean="0"/>
              <a:t>DTC</a:t>
            </a:r>
          </a:p>
          <a:p>
            <a:endParaRPr lang="en-US" i="1" dirty="0" smtClean="0"/>
          </a:p>
          <a:p>
            <a:r>
              <a:rPr lang="en-US" i="1" dirty="0" smtClean="0"/>
              <a:t>Interdepartmental Hurricane Conference</a:t>
            </a:r>
          </a:p>
          <a:p>
            <a:r>
              <a:rPr lang="en-US" i="1" dirty="0" smtClean="0"/>
              <a:t>Savannah, Georgia</a:t>
            </a:r>
          </a:p>
          <a:p>
            <a:r>
              <a:rPr lang="en-US" i="1" dirty="0" smtClean="0"/>
              <a:t>March 2010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5" descr="The image “http://www.dtcenter.org/images/dwfe_logo.jpg” cannot be displayed, because it contains errors."/>
          <p:cNvPicPr>
            <a:picLocks noChangeAspect="1" noChangeArrowheads="1"/>
          </p:cNvPicPr>
          <p:nvPr/>
        </p:nvPicPr>
        <p:blipFill>
          <a:blip r:embed="rId2" cstate="print"/>
          <a:srcRect r="76523"/>
          <a:stretch>
            <a:fillRect/>
          </a:stretch>
        </p:blipFill>
        <p:spPr bwMode="auto">
          <a:xfrm>
            <a:off x="7924800" y="5943600"/>
            <a:ext cx="1108713" cy="76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8" name="Picture 7" descr="ncar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5867400"/>
            <a:ext cx="952500" cy="7905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8987"/>
          </a:xfrm>
        </p:spPr>
        <p:txBody>
          <a:bodyPr/>
          <a:lstStyle/>
          <a:p>
            <a:r>
              <a:rPr lang="en-US" sz="3600" dirty="0" smtClean="0"/>
              <a:t>High-resolution hurricane (HRH) model test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143000"/>
            <a:ext cx="4419600" cy="5486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u="sng" dirty="0" smtClean="0"/>
              <a:t>Experimental design</a:t>
            </a:r>
          </a:p>
          <a:p>
            <a:r>
              <a:rPr lang="en-US" dirty="0" smtClean="0"/>
              <a:t>6 modeling teams; multiple model resolutions (nested)</a:t>
            </a:r>
          </a:p>
          <a:p>
            <a:r>
              <a:rPr lang="en-US" dirty="0" smtClean="0"/>
              <a:t>Consistent (mostly) initial conditions</a:t>
            </a:r>
          </a:p>
          <a:p>
            <a:r>
              <a:rPr lang="en-US" dirty="0" smtClean="0"/>
              <a:t>69 cases; 10 hurricanes</a:t>
            </a:r>
          </a:p>
          <a:p>
            <a:r>
              <a:rPr lang="en-US" dirty="0" smtClean="0"/>
              <a:t>Independent evaluation by </a:t>
            </a:r>
            <a:r>
              <a:rPr lang="en-US" dirty="0" smtClean="0"/>
              <a:t>DTC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3792-1EF1-44A6-AF64-AAFCFC9644C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45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14400"/>
            <a:ext cx="43935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86400" y="4114800"/>
            <a:ext cx="312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Evaluation Foci:</a:t>
            </a:r>
          </a:p>
          <a:p>
            <a:r>
              <a:rPr lang="en-US" sz="2400" dirty="0" smtClean="0"/>
              <a:t>Track</a:t>
            </a:r>
          </a:p>
          <a:p>
            <a:r>
              <a:rPr lang="en-US" sz="2400" dirty="0" smtClean="0"/>
              <a:t>Intensity</a:t>
            </a:r>
          </a:p>
          <a:p>
            <a:r>
              <a:rPr lang="en-US" sz="2400" dirty="0" smtClean="0"/>
              <a:t>RI, RW</a:t>
            </a:r>
          </a:p>
          <a:p>
            <a:r>
              <a:rPr lang="en-US" sz="2400" dirty="0" smtClean="0"/>
              <a:t>Consistency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6400800"/>
            <a:ext cx="4904932" cy="369332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5"/>
                </a:solidFill>
              </a:rPr>
              <a:t>Project led by L. Nance and L. </a:t>
            </a:r>
            <a:r>
              <a:rPr lang="en-US" i="1" dirty="0" err="1" smtClean="0">
                <a:solidFill>
                  <a:schemeClr val="accent5"/>
                </a:solidFill>
              </a:rPr>
              <a:t>Bernardet</a:t>
            </a:r>
            <a:endParaRPr lang="en-US" i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r>
              <a:rPr lang="en-US" dirty="0" smtClean="0"/>
              <a:t>HRH (example)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114800"/>
            <a:ext cx="8763000" cy="2667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u="sng" dirty="0" smtClean="0"/>
              <a:t>Overall conclusions</a:t>
            </a:r>
          </a:p>
          <a:p>
            <a:r>
              <a:rPr lang="en-US" dirty="0" smtClean="0"/>
              <a:t>Increased resolution did not improve track or intensity forecasts except in a few isolated situations</a:t>
            </a:r>
          </a:p>
          <a:p>
            <a:r>
              <a:rPr lang="en-US" dirty="0" smtClean="0"/>
              <a:t>The majority of results showed no differences </a:t>
            </a:r>
            <a:r>
              <a:rPr lang="en-US" dirty="0" smtClean="0"/>
              <a:t>from using </a:t>
            </a:r>
            <a:r>
              <a:rPr lang="en-US" dirty="0" smtClean="0"/>
              <a:t>high resolution </a:t>
            </a:r>
          </a:p>
          <a:p>
            <a:r>
              <a:rPr lang="en-US" dirty="0" smtClean="0"/>
              <a:t>A few, notably wind radii, presented consistent degradation when using high resolution</a:t>
            </a:r>
          </a:p>
          <a:p>
            <a:pPr>
              <a:buNone/>
            </a:pPr>
            <a:r>
              <a:rPr lang="en-US" dirty="0" smtClean="0"/>
              <a:t>Full report available at  </a:t>
            </a:r>
            <a:r>
              <a:rPr lang="en-US" sz="2900" dirty="0" smtClean="0">
                <a:solidFill>
                  <a:schemeClr val="accent5"/>
                </a:solidFill>
              </a:rPr>
              <a:t>http://www.dtcenter.org/plots/hrh_test/HRH_Report_30Sept.pdf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C949-E812-4159-A5E4-8AC8BC2E5B2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46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4038600" cy="312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48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762000"/>
            <a:ext cx="4038600" cy="311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4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610600" cy="6572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TCMT Participation </a:t>
            </a:r>
            <a:r>
              <a:rPr lang="en-US" dirty="0" smtClean="0"/>
              <a:t>in HFIP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990600"/>
            <a:ext cx="5562600" cy="4991100"/>
          </a:xfrm>
        </p:spPr>
        <p:txBody>
          <a:bodyPr>
            <a:normAutofit fontScale="62500" lnSpcReduction="20000"/>
          </a:bodyPr>
          <a:lstStyle/>
          <a:p>
            <a:pPr>
              <a:buFontTx/>
              <a:buNone/>
              <a:defRPr/>
            </a:pPr>
            <a:r>
              <a:rPr lang="en-US" u="sng" dirty="0" smtClean="0"/>
              <a:t>Current activities</a:t>
            </a:r>
            <a:endParaRPr lang="en-US" dirty="0" smtClean="0"/>
          </a:p>
          <a:p>
            <a:pPr marL="514350" indent="-514350">
              <a:defRPr/>
            </a:pPr>
            <a:r>
              <a:rPr lang="en-US" dirty="0" smtClean="0"/>
              <a:t>Evaluate 2009 Demo forecasts</a:t>
            </a:r>
          </a:p>
          <a:p>
            <a:pPr marL="914400" lvl="1" indent="-514350">
              <a:defRPr/>
            </a:pPr>
            <a:r>
              <a:rPr lang="en-US" dirty="0" smtClean="0"/>
              <a:t>Model-specific tracks (Tier 1)</a:t>
            </a:r>
          </a:p>
          <a:p>
            <a:pPr marL="914400" lvl="1" indent="-514350">
              <a:defRPr/>
            </a:pPr>
            <a:r>
              <a:rPr lang="en-US" dirty="0" smtClean="0"/>
              <a:t>Gridded forecasts; common tracker (Tier 2)</a:t>
            </a:r>
          </a:p>
          <a:p>
            <a:pPr marL="914400" lvl="1" indent="-514350">
              <a:defRPr/>
            </a:pPr>
            <a:r>
              <a:rPr lang="en-US" dirty="0" smtClean="0"/>
              <a:t>Global and regional models</a:t>
            </a:r>
          </a:p>
          <a:p>
            <a:pPr marL="1314450" lvl="2" indent="-514350">
              <a:defRPr/>
            </a:pPr>
            <a:r>
              <a:rPr lang="en-US" dirty="0" smtClean="0"/>
              <a:t>7-day forecasts</a:t>
            </a:r>
          </a:p>
          <a:p>
            <a:pPr marL="514350" indent="-514350">
              <a:defRPr/>
            </a:pPr>
            <a:r>
              <a:rPr lang="en-US" dirty="0" smtClean="0"/>
              <a:t>Plan and evaluate Retrospective forecasts</a:t>
            </a:r>
          </a:p>
          <a:p>
            <a:pPr marL="914400" lvl="1" indent="-514350">
              <a:defRPr/>
            </a:pPr>
            <a:r>
              <a:rPr lang="en-US" dirty="0" smtClean="0"/>
              <a:t>Help select Stream 1.5 forecast model(s) for 2010 season – to be demonstrated for NHC forecasters</a:t>
            </a:r>
          </a:p>
          <a:p>
            <a:pPr marL="514350" indent="-514350">
              <a:defRPr/>
            </a:pPr>
            <a:r>
              <a:rPr lang="en-US" dirty="0" smtClean="0"/>
              <a:t>Develop and implement tools for ensemble TC forecasts</a:t>
            </a:r>
          </a:p>
          <a:p>
            <a:pPr marL="914400" lvl="1" indent="-514350">
              <a:defRPr/>
            </a:pPr>
            <a:r>
              <a:rPr lang="en-US" dirty="0" smtClean="0"/>
              <a:t>Collaboration with WMO TIGGE TC project</a:t>
            </a:r>
          </a:p>
          <a:p>
            <a:pPr marL="514350" indent="-514350">
              <a:defRPr/>
            </a:pPr>
            <a:r>
              <a:rPr lang="en-US" dirty="0" smtClean="0"/>
              <a:t>Community </a:t>
            </a:r>
            <a:r>
              <a:rPr lang="en-US" dirty="0" smtClean="0"/>
              <a:t>support for the testing activity</a:t>
            </a:r>
          </a:p>
          <a:p>
            <a:pPr>
              <a:buFontTx/>
              <a:buNone/>
              <a:defRPr/>
            </a:pPr>
            <a:endParaRPr lang="en-US" dirty="0" smtClean="0"/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43600" y="1143000"/>
            <a:ext cx="2895600" cy="2222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1200" y="4343400"/>
            <a:ext cx="3124200" cy="218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791200" y="37338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10-km FIM Ensemble (NOAA/ESRL/GSD)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63246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Current status</a:t>
            </a:r>
            <a:r>
              <a:rPr lang="en-US" dirty="0" smtClean="0"/>
              <a:t>: Collecting </a:t>
            </a:r>
            <a:r>
              <a:rPr lang="en-US" i="1" dirty="0" smtClean="0"/>
              <a:t>lots</a:t>
            </a:r>
            <a:r>
              <a:rPr lang="en-US" dirty="0" smtClean="0"/>
              <a:t> of data!!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7" y="304800"/>
            <a:ext cx="7770813" cy="6572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HFIP </a:t>
            </a:r>
            <a:r>
              <a:rPr lang="en-US" dirty="0" smtClean="0"/>
              <a:t>Challenges for TCMT and </a:t>
            </a:r>
            <a:r>
              <a:rPr lang="en-US" dirty="0" smtClean="0"/>
              <a:t>V</a:t>
            </a:r>
            <a:r>
              <a:rPr lang="en-US" dirty="0" smtClean="0"/>
              <a:t>erification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876799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How do we measure success?</a:t>
            </a:r>
          </a:p>
          <a:p>
            <a:pPr lvl="1"/>
            <a:r>
              <a:rPr lang="en-US" dirty="0" smtClean="0"/>
              <a:t>Forecast improvements over time – but how measured?</a:t>
            </a:r>
          </a:p>
          <a:p>
            <a:pPr lvl="2"/>
            <a:r>
              <a:rPr lang="en-US" dirty="0" smtClean="0"/>
              <a:t>Single season only provides a few storms/forecasts…</a:t>
            </a:r>
          </a:p>
          <a:p>
            <a:pPr lvl="1"/>
            <a:r>
              <a:rPr lang="en-US" dirty="0" smtClean="0"/>
              <a:t>Retrospective studies are critical, but intensive for modeling groups and forecast evaluation</a:t>
            </a:r>
            <a:endParaRPr lang="en-US" dirty="0" smtClean="0"/>
          </a:p>
          <a:p>
            <a:r>
              <a:rPr lang="en-US" dirty="0" smtClean="0"/>
              <a:t>Meaningful methods for</a:t>
            </a:r>
            <a:endParaRPr lang="en-US" dirty="0" smtClean="0"/>
          </a:p>
          <a:p>
            <a:pPr lvl="1"/>
            <a:r>
              <a:rPr lang="en-US" dirty="0" smtClean="0"/>
              <a:t>G</a:t>
            </a:r>
            <a:r>
              <a:rPr lang="en-US" dirty="0" smtClean="0"/>
              <a:t>enesis</a:t>
            </a:r>
            <a:endParaRPr lang="en-US" dirty="0" smtClean="0"/>
          </a:p>
          <a:p>
            <a:pPr lvl="1"/>
            <a:r>
              <a:rPr lang="en-US" dirty="0" smtClean="0"/>
              <a:t>Precipitation and </a:t>
            </a:r>
            <a:r>
              <a:rPr lang="en-US" dirty="0" smtClean="0"/>
              <a:t>flooding</a:t>
            </a:r>
          </a:p>
          <a:p>
            <a:pPr lvl="1"/>
            <a:r>
              <a:rPr lang="en-US" dirty="0" smtClean="0"/>
              <a:t>Storm structure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0" y="1905000"/>
            <a:ext cx="3691925" cy="256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200" dirty="0" smtClean="0"/>
              <a:t>THANK YOU!</a:t>
            </a:r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r>
              <a:rPr lang="en-US" sz="3200" dirty="0" smtClean="0"/>
              <a:t>QUESTIONS?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7086600" y="1143000"/>
            <a:ext cx="1752600" cy="1219200"/>
          </a:xfrm>
          <a:prstGeom prst="ellipse">
            <a:avLst/>
          </a:prstGeom>
          <a:solidFill>
            <a:srgbClr val="9999FF"/>
          </a:solidFill>
          <a:ln w="25400" algn="ctr">
            <a:solidFill>
              <a:srgbClr val="B3A2C7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7162800" y="1371600"/>
            <a:ext cx="1611313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>
                <a:latin typeface="Calibri" pitchFamily="34" charset="0"/>
              </a:rPr>
              <a:t>Developmental  Testbed Center (DTC) National Office</a:t>
            </a:r>
          </a:p>
          <a:p>
            <a:pPr algn="ctr" eaLnBrk="0" hangingPunct="0"/>
            <a:r>
              <a:rPr lang="en-US" sz="1100">
                <a:latin typeface="Calibri" pitchFamily="34" charset="0"/>
              </a:rPr>
              <a:t>Director: B. Kuo</a:t>
            </a:r>
          </a:p>
        </p:txBody>
      </p:sp>
      <p:grpSp>
        <p:nvGrpSpPr>
          <p:cNvPr id="2" name="Group 39"/>
          <p:cNvGrpSpPr/>
          <p:nvPr/>
        </p:nvGrpSpPr>
        <p:grpSpPr>
          <a:xfrm>
            <a:off x="685800" y="4648200"/>
            <a:ext cx="6324600" cy="609600"/>
            <a:chOff x="457200" y="3733800"/>
            <a:chExt cx="6324600" cy="609600"/>
          </a:xfrm>
          <a:solidFill>
            <a:srgbClr val="33CC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Left-Right Arrow 40"/>
            <p:cNvSpPr/>
            <p:nvPr/>
          </p:nvSpPr>
          <p:spPr>
            <a:xfrm>
              <a:off x="457200" y="3733800"/>
              <a:ext cx="6324600" cy="609600"/>
            </a:xfrm>
            <a:prstGeom prst="leftRightArrow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524000" y="3886200"/>
              <a:ext cx="4114800" cy="276225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i="1" kern="0" dirty="0">
                  <a:solidFill>
                    <a:sysClr val="window" lastClr="FFFFFF"/>
                  </a:solidFill>
                  <a:latin typeface="Calibri"/>
                </a:rPr>
                <a:t>Community Systems</a:t>
              </a:r>
            </a:p>
          </p:txBody>
        </p:sp>
      </p:grpSp>
      <p:sp>
        <p:nvSpPr>
          <p:cNvPr id="17416" name="Title 18"/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26146A"/>
                </a:solidFill>
                <a:latin typeface="Arial Black" pitchFamily="34" charset="0"/>
              </a:rPr>
              <a:t>Joint Numerical Testbed</a:t>
            </a:r>
          </a:p>
        </p:txBody>
      </p:sp>
      <p:cxnSp>
        <p:nvCxnSpPr>
          <p:cNvPr id="17417" name="Straight Connector 45"/>
          <p:cNvCxnSpPr>
            <a:cxnSpLocks noChangeShapeType="1"/>
          </p:cNvCxnSpPr>
          <p:nvPr/>
        </p:nvCxnSpPr>
        <p:spPr bwMode="auto">
          <a:xfrm>
            <a:off x="1066800" y="2286000"/>
            <a:ext cx="5257800" cy="0"/>
          </a:xfrm>
          <a:prstGeom prst="line">
            <a:avLst/>
          </a:prstGeom>
          <a:noFill/>
          <a:ln w="25400" algn="ctr">
            <a:solidFill>
              <a:srgbClr val="4A7EBB"/>
            </a:solidFill>
            <a:round/>
            <a:headEnd/>
            <a:tailEnd/>
          </a:ln>
        </p:spPr>
      </p:cxnSp>
      <p:cxnSp>
        <p:nvCxnSpPr>
          <p:cNvPr id="17418" name="Straight Connector 46"/>
          <p:cNvCxnSpPr>
            <a:cxnSpLocks noChangeShapeType="1"/>
          </p:cNvCxnSpPr>
          <p:nvPr/>
        </p:nvCxnSpPr>
        <p:spPr bwMode="auto">
          <a:xfrm rot="5400000">
            <a:off x="950913" y="2398712"/>
            <a:ext cx="228600" cy="3175"/>
          </a:xfrm>
          <a:prstGeom prst="line">
            <a:avLst/>
          </a:prstGeom>
          <a:noFill/>
          <a:ln w="25400" algn="ctr">
            <a:solidFill>
              <a:srgbClr val="4A7EBB"/>
            </a:solidFill>
            <a:round/>
            <a:headEnd/>
            <a:tailEnd/>
          </a:ln>
        </p:spPr>
      </p:cxnSp>
      <p:cxnSp>
        <p:nvCxnSpPr>
          <p:cNvPr id="17419" name="Straight Connector 47"/>
          <p:cNvCxnSpPr>
            <a:cxnSpLocks noChangeShapeType="1"/>
          </p:cNvCxnSpPr>
          <p:nvPr/>
        </p:nvCxnSpPr>
        <p:spPr bwMode="auto">
          <a:xfrm rot="5400000">
            <a:off x="2248694" y="2399506"/>
            <a:ext cx="228600" cy="1588"/>
          </a:xfrm>
          <a:prstGeom prst="line">
            <a:avLst/>
          </a:prstGeom>
          <a:noFill/>
          <a:ln w="25400" algn="ctr">
            <a:solidFill>
              <a:srgbClr val="4A7EBB"/>
            </a:solidFill>
            <a:round/>
            <a:headEnd/>
            <a:tailEnd/>
          </a:ln>
        </p:spPr>
      </p:cxnSp>
      <p:cxnSp>
        <p:nvCxnSpPr>
          <p:cNvPr id="49" name="Straight Connector 48"/>
          <p:cNvCxnSpPr>
            <a:endCxn id="38" idx="2"/>
          </p:cNvCxnSpPr>
          <p:nvPr/>
        </p:nvCxnSpPr>
        <p:spPr>
          <a:xfrm>
            <a:off x="4724400" y="1452563"/>
            <a:ext cx="2362200" cy="300037"/>
          </a:xfrm>
          <a:prstGeom prst="line">
            <a:avLst/>
          </a:prstGeom>
          <a:noFill/>
          <a:ln w="25400" cap="flat" cmpd="sng" algn="ctr">
            <a:solidFill>
              <a:srgbClr val="8064A2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533400" y="2514600"/>
            <a:ext cx="1143000" cy="1200150"/>
          </a:xfrm>
          <a:prstGeom prst="rect">
            <a:avLst/>
          </a:prstGeom>
          <a:solidFill>
            <a:srgbClr val="FFFF00"/>
          </a:solidFill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kern="0" dirty="0">
                <a:solidFill>
                  <a:srgbClr val="1F497D"/>
                </a:solidFill>
                <a:latin typeface="Calibri"/>
              </a:rPr>
              <a:t>DTC Project (Nance)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u="sng" kern="0" dirty="0">
                <a:solidFill>
                  <a:srgbClr val="1F497D"/>
                </a:solidFill>
                <a:latin typeface="Calibri"/>
              </a:rPr>
              <a:t>Sponsors:</a:t>
            </a:r>
            <a:r>
              <a:rPr lang="en-US" sz="1200" i="1" kern="0" dirty="0">
                <a:solidFill>
                  <a:srgbClr val="1F497D"/>
                </a:solidFill>
                <a:latin typeface="Calibri"/>
              </a:rPr>
              <a:t>    NSF, NCAR base, NOAA, AFWA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828800" y="2514600"/>
            <a:ext cx="1143000" cy="1379538"/>
          </a:xfrm>
          <a:prstGeom prst="rect">
            <a:avLst/>
          </a:prstGeom>
          <a:solidFill>
            <a:srgbClr val="FFFF00"/>
          </a:solidFill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kern="0" dirty="0">
                <a:solidFill>
                  <a:srgbClr val="1F497D"/>
                </a:solidFill>
                <a:latin typeface="Calibri"/>
              </a:rPr>
              <a:t>Data Assimilation Testbed Project (Huang) </a:t>
            </a:r>
            <a:r>
              <a:rPr lang="en-US" sz="1200" u="sng" kern="0" dirty="0">
                <a:solidFill>
                  <a:srgbClr val="1F497D"/>
                </a:solidFill>
                <a:latin typeface="Calibri"/>
              </a:rPr>
              <a:t>Sponsors: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>
                <a:solidFill>
                  <a:srgbClr val="1F497D"/>
                </a:solidFill>
                <a:latin typeface="Calibri"/>
              </a:rPr>
              <a:t>AFWA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4495800" y="2514600"/>
            <a:ext cx="1143000" cy="1379538"/>
          </a:xfrm>
          <a:prstGeom prst="rect">
            <a:avLst/>
          </a:prstGeom>
          <a:solidFill>
            <a:srgbClr val="FFFF00"/>
          </a:solidFill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kern="0" dirty="0">
                <a:solidFill>
                  <a:srgbClr val="1F497D"/>
                </a:solidFill>
                <a:latin typeface="Calibri"/>
              </a:rPr>
              <a:t>Verification Research     (Lead TBD)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u="sng" kern="0" dirty="0">
                <a:solidFill>
                  <a:srgbClr val="1F497D"/>
                </a:solidFill>
                <a:latin typeface="Calibri"/>
              </a:rPr>
              <a:t>Sponsors:</a:t>
            </a:r>
            <a:r>
              <a:rPr lang="en-US" sz="1200" i="1" kern="0" dirty="0">
                <a:solidFill>
                  <a:srgbClr val="1F497D"/>
                </a:solidFill>
                <a:latin typeface="Calibri"/>
              </a:rPr>
              <a:t>  AFWA, NOAA, NASA, NSF/NCAR          </a:t>
            </a:r>
          </a:p>
        </p:txBody>
      </p:sp>
      <p:grpSp>
        <p:nvGrpSpPr>
          <p:cNvPr id="17425" name="Group 53"/>
          <p:cNvGrpSpPr>
            <a:grpSpLocks/>
          </p:cNvGrpSpPr>
          <p:nvPr/>
        </p:nvGrpSpPr>
        <p:grpSpPr bwMode="auto">
          <a:xfrm>
            <a:off x="3124200" y="2286000"/>
            <a:ext cx="1143000" cy="1608138"/>
            <a:chOff x="2971800" y="2286000"/>
            <a:chExt cx="1143000" cy="1608830"/>
          </a:xfrm>
        </p:grpSpPr>
        <p:cxnSp>
          <p:nvCxnSpPr>
            <p:cNvPr id="17437" name="Straight Connector 54"/>
            <p:cNvCxnSpPr>
              <a:cxnSpLocks noChangeShapeType="1"/>
            </p:cNvCxnSpPr>
            <p:nvPr/>
          </p:nvCxnSpPr>
          <p:spPr bwMode="auto">
            <a:xfrm rot="5400000">
              <a:off x="3392488" y="2398712"/>
              <a:ext cx="228600" cy="3175"/>
            </a:xfrm>
            <a:prstGeom prst="line">
              <a:avLst/>
            </a:prstGeom>
            <a:noFill/>
            <a:ln w="25400" algn="ctr">
              <a:solidFill>
                <a:srgbClr val="4A7EBB"/>
              </a:solidFill>
              <a:round/>
              <a:headEnd/>
              <a:tailEnd/>
            </a:ln>
          </p:spPr>
        </p:cxnSp>
        <p:sp>
          <p:nvSpPr>
            <p:cNvPr id="56" name="TextBox 55"/>
            <p:cNvSpPr txBox="1">
              <a:spLocks noChangeArrowheads="1"/>
            </p:cNvSpPr>
            <p:nvPr/>
          </p:nvSpPr>
          <p:spPr bwMode="auto">
            <a:xfrm>
              <a:off x="2971800" y="2514698"/>
              <a:ext cx="1143000" cy="138013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4F81B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i="1" kern="0" dirty="0">
                  <a:solidFill>
                    <a:srgbClr val="1F497D"/>
                  </a:solidFill>
                  <a:latin typeface="Calibri"/>
                </a:rPr>
                <a:t>Tropical Cyclone Modeling Testbed    (Lead TBD)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u="sng" kern="0" dirty="0">
                  <a:solidFill>
                    <a:srgbClr val="1F497D"/>
                  </a:solidFill>
                  <a:latin typeface="Calibri"/>
                </a:rPr>
                <a:t>Sponsors:</a:t>
              </a:r>
              <a:r>
                <a:rPr lang="en-US" sz="1200" i="1" kern="0" dirty="0">
                  <a:solidFill>
                    <a:srgbClr val="1F497D"/>
                  </a:solidFill>
                  <a:latin typeface="Calibri"/>
                </a:rPr>
                <a:t> NOAA</a:t>
              </a:r>
            </a:p>
          </p:txBody>
        </p:sp>
      </p:grpSp>
      <p:cxnSp>
        <p:nvCxnSpPr>
          <p:cNvPr id="17426" name="Straight Connector 56"/>
          <p:cNvCxnSpPr>
            <a:cxnSpLocks noChangeShapeType="1"/>
          </p:cNvCxnSpPr>
          <p:nvPr/>
        </p:nvCxnSpPr>
        <p:spPr bwMode="auto">
          <a:xfrm rot="5400000">
            <a:off x="4992688" y="2398712"/>
            <a:ext cx="228600" cy="3175"/>
          </a:xfrm>
          <a:prstGeom prst="line">
            <a:avLst/>
          </a:prstGeom>
          <a:noFill/>
          <a:ln w="25400" algn="ctr">
            <a:solidFill>
              <a:srgbClr val="4A7EBB"/>
            </a:solidFill>
            <a:round/>
            <a:headEnd/>
            <a:tailEnd/>
          </a:ln>
        </p:spPr>
      </p:cxnSp>
      <p:grpSp>
        <p:nvGrpSpPr>
          <p:cNvPr id="17427" name="Group 57"/>
          <p:cNvGrpSpPr>
            <a:grpSpLocks/>
          </p:cNvGrpSpPr>
          <p:nvPr/>
        </p:nvGrpSpPr>
        <p:grpSpPr bwMode="auto">
          <a:xfrm>
            <a:off x="5791200" y="2286000"/>
            <a:ext cx="1143000" cy="512763"/>
            <a:chOff x="5638800" y="2667000"/>
            <a:chExt cx="1143000" cy="512763"/>
          </a:xfrm>
        </p:grpSpPr>
        <p:sp>
          <p:nvSpPr>
            <p:cNvPr id="59" name="TextBox 58"/>
            <p:cNvSpPr txBox="1">
              <a:spLocks noChangeArrowheads="1"/>
            </p:cNvSpPr>
            <p:nvPr/>
          </p:nvSpPr>
          <p:spPr bwMode="auto">
            <a:xfrm>
              <a:off x="5638800" y="2895600"/>
              <a:ext cx="1143000" cy="2841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4F81B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i="1" kern="0" dirty="0">
                  <a:solidFill>
                    <a:srgbClr val="1F497D"/>
                  </a:solidFill>
                  <a:latin typeface="Calibri"/>
                </a:rPr>
                <a:t>Other (future)</a:t>
              </a:r>
            </a:p>
          </p:txBody>
        </p:sp>
        <p:cxnSp>
          <p:nvCxnSpPr>
            <p:cNvPr id="17436" name="Straight Connector 59"/>
            <p:cNvCxnSpPr>
              <a:cxnSpLocks noChangeShapeType="1"/>
            </p:cNvCxnSpPr>
            <p:nvPr/>
          </p:nvCxnSpPr>
          <p:spPr bwMode="auto">
            <a:xfrm rot="5400000">
              <a:off x="6059488" y="2779712"/>
              <a:ext cx="228600" cy="3175"/>
            </a:xfrm>
            <a:prstGeom prst="line">
              <a:avLst/>
            </a:prstGeom>
            <a:noFill/>
            <a:ln w="25400" algn="ctr">
              <a:solidFill>
                <a:srgbClr val="4A7EBB"/>
              </a:solidFill>
              <a:round/>
              <a:headEnd/>
              <a:tailEnd/>
            </a:ln>
          </p:spPr>
        </p:cxnSp>
      </p:grpSp>
      <p:grpSp>
        <p:nvGrpSpPr>
          <p:cNvPr id="17428" name="Group 60"/>
          <p:cNvGrpSpPr>
            <a:grpSpLocks/>
          </p:cNvGrpSpPr>
          <p:nvPr/>
        </p:nvGrpSpPr>
        <p:grpSpPr bwMode="auto">
          <a:xfrm>
            <a:off x="2514600" y="914400"/>
            <a:ext cx="2209800" cy="1371600"/>
            <a:chOff x="2514600" y="1119188"/>
            <a:chExt cx="2209800" cy="1371600"/>
          </a:xfrm>
        </p:grpSpPr>
        <p:sp>
          <p:nvSpPr>
            <p:cNvPr id="17433" name="TextBox 61"/>
            <p:cNvSpPr txBox="1">
              <a:spLocks noChangeArrowheads="1"/>
            </p:cNvSpPr>
            <p:nvPr/>
          </p:nvSpPr>
          <p:spPr bwMode="auto">
            <a:xfrm>
              <a:off x="2514600" y="1119188"/>
              <a:ext cx="2209800" cy="1090613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4F81B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Joint Numerical Testbed</a:t>
              </a:r>
            </a:p>
            <a:p>
              <a:pPr algn="ctr"/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Director: B. Brown</a:t>
              </a:r>
            </a:p>
            <a:p>
              <a:pPr algn="ctr"/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Science Deputy: L. Nance</a:t>
              </a:r>
            </a:p>
            <a:p>
              <a:pPr algn="ctr"/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Engineering Deputy: L. Carson</a:t>
              </a:r>
            </a:p>
          </p:txBody>
        </p:sp>
        <p:cxnSp>
          <p:nvCxnSpPr>
            <p:cNvPr id="17434" name="Straight Connector 62"/>
            <p:cNvCxnSpPr>
              <a:cxnSpLocks noChangeShapeType="1"/>
            </p:cNvCxnSpPr>
            <p:nvPr/>
          </p:nvCxnSpPr>
          <p:spPr bwMode="auto">
            <a:xfrm rot="5400000">
              <a:off x="3506788" y="2336800"/>
              <a:ext cx="304800" cy="3176"/>
            </a:xfrm>
            <a:prstGeom prst="line">
              <a:avLst/>
            </a:prstGeom>
            <a:noFill/>
            <a:ln w="25400" algn="ctr">
              <a:solidFill>
                <a:srgbClr val="4A7EBB"/>
              </a:solidFill>
              <a:round/>
              <a:headEnd/>
              <a:tailEnd/>
            </a:ln>
          </p:spPr>
        </p:cxnSp>
      </p:grpSp>
      <p:grpSp>
        <p:nvGrpSpPr>
          <p:cNvPr id="6" name="Group 63"/>
          <p:cNvGrpSpPr/>
          <p:nvPr/>
        </p:nvGrpSpPr>
        <p:grpSpPr>
          <a:xfrm>
            <a:off x="685800" y="5334000"/>
            <a:ext cx="6324600" cy="609600"/>
            <a:chOff x="457200" y="4419600"/>
            <a:chExt cx="6324600" cy="609600"/>
          </a:xfrm>
          <a:solidFill>
            <a:srgbClr val="33CCCC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65" name="Left-Right Arrow 64"/>
            <p:cNvSpPr/>
            <p:nvPr/>
          </p:nvSpPr>
          <p:spPr>
            <a:xfrm>
              <a:off x="457200" y="4419600"/>
              <a:ext cx="6324600" cy="609600"/>
            </a:xfrm>
            <a:prstGeom prst="leftRightArrow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371600" y="4572000"/>
              <a:ext cx="4572000" cy="276225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i="1" kern="0" dirty="0">
                  <a:solidFill>
                    <a:sysClr val="window" lastClr="FFFFFF"/>
                  </a:solidFill>
                  <a:latin typeface="Calibri"/>
                </a:rPr>
                <a:t>Testing and Evaluation</a:t>
              </a:r>
            </a:p>
          </p:txBody>
        </p:sp>
      </p:grpSp>
      <p:grpSp>
        <p:nvGrpSpPr>
          <p:cNvPr id="7" name="Group 66"/>
          <p:cNvGrpSpPr/>
          <p:nvPr/>
        </p:nvGrpSpPr>
        <p:grpSpPr>
          <a:xfrm>
            <a:off x="685800" y="6019800"/>
            <a:ext cx="6324600" cy="609600"/>
            <a:chOff x="533400" y="5791200"/>
            <a:chExt cx="6324600" cy="609600"/>
          </a:xfrm>
          <a:solidFill>
            <a:srgbClr val="92D05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68" name="Left-Right Arrow 67"/>
            <p:cNvSpPr/>
            <p:nvPr/>
          </p:nvSpPr>
          <p:spPr>
            <a:xfrm>
              <a:off x="533400" y="5791200"/>
              <a:ext cx="6324600" cy="609600"/>
            </a:xfrm>
            <a:prstGeom prst="leftRightArrow">
              <a:avLst/>
            </a:prstGeom>
            <a:solidFill>
              <a:srgbClr val="33CCCC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600200" y="5972175"/>
              <a:ext cx="3962400" cy="27622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i="1" kern="0" dirty="0">
                  <a:solidFill>
                    <a:sysClr val="window" lastClr="FFFFFF"/>
                  </a:solidFill>
                  <a:latin typeface="Calibri"/>
                </a:rPr>
                <a:t>Statistics and Evaluation Methods</a:t>
              </a: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762000" y="4267200"/>
            <a:ext cx="6172200" cy="276225"/>
          </a:xfrm>
          <a:prstGeom prst="rect">
            <a:avLst/>
          </a:prstGeom>
          <a:solidFill>
            <a:srgbClr val="33CC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ysClr val="window" lastClr="FFFFFF"/>
                </a:solidFill>
                <a:latin typeface="Calibri"/>
              </a:rPr>
              <a:t>Shared Staff across Projects: Functions and Capabilities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Community Support of HWRF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2800" dirty="0" smtClean="0"/>
              <a:t>In March 2010, DTC will start supporting WRF to the community in collaboration with DTC partners:</a:t>
            </a:r>
          </a:p>
          <a:p>
            <a:pPr lvl="1"/>
            <a:r>
              <a:rPr lang="en-US" dirty="0" smtClean="0"/>
              <a:t>WRF V3.2 release (March 2010) will have HWRF features (MMM)</a:t>
            </a:r>
          </a:p>
          <a:p>
            <a:pPr lvl="1"/>
            <a:r>
              <a:rPr lang="en-US" dirty="0" smtClean="0"/>
              <a:t>Princeton Ocean Model (URI)</a:t>
            </a:r>
          </a:p>
          <a:p>
            <a:pPr lvl="1"/>
            <a:r>
              <a:rPr lang="en-US" dirty="0" smtClean="0"/>
              <a:t>Vortex Initialization (EMC)</a:t>
            </a:r>
          </a:p>
          <a:p>
            <a:pPr lvl="1"/>
            <a:r>
              <a:rPr lang="en-US" dirty="0" smtClean="0"/>
              <a:t>Coupler (URI/EMC)</a:t>
            </a:r>
          </a:p>
          <a:p>
            <a:pPr lvl="1"/>
            <a:r>
              <a:rPr lang="en-US" dirty="0" smtClean="0"/>
              <a:t>Vortex Tracker (GFDL)</a:t>
            </a:r>
          </a:p>
          <a:p>
            <a:r>
              <a:rPr lang="en-US" sz="2800" dirty="0" smtClean="0"/>
              <a:t>February 2010 Tutorial</a:t>
            </a:r>
          </a:p>
          <a:p>
            <a:r>
              <a:rPr lang="en-US" sz="2800" dirty="0" smtClean="0"/>
              <a:t>Documentation, website, helpdesk, code management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7770813" cy="6572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HFIP: Primary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181600" cy="5029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i="1" dirty="0" smtClean="0"/>
              <a:t>The goal of HFIP is to improve the </a:t>
            </a:r>
            <a:r>
              <a:rPr lang="en-US" i="1" dirty="0" smtClean="0">
                <a:solidFill>
                  <a:srgbClr val="00B050"/>
                </a:solidFill>
              </a:rPr>
              <a:t>accuracy</a:t>
            </a:r>
            <a:r>
              <a:rPr lang="en-US" i="1" dirty="0" smtClean="0"/>
              <a:t> and </a:t>
            </a:r>
            <a:r>
              <a:rPr lang="en-US" i="1" dirty="0" smtClean="0">
                <a:solidFill>
                  <a:srgbClr val="00B050"/>
                </a:solidFill>
              </a:rPr>
              <a:t>reliability</a:t>
            </a:r>
            <a:r>
              <a:rPr lang="en-US" i="1" dirty="0" smtClean="0"/>
              <a:t> of hurricane forecasts and warnings and </a:t>
            </a:r>
            <a:r>
              <a:rPr lang="en-US" i="1" dirty="0" smtClean="0">
                <a:solidFill>
                  <a:srgbClr val="00B050"/>
                </a:solidFill>
              </a:rPr>
              <a:t>increase the confidence</a:t>
            </a:r>
            <a:r>
              <a:rPr lang="en-US" i="1" dirty="0" smtClean="0"/>
              <a:t> in those forecasts to enhance mitigation and preparedness decisions by emergency management officials at all levels of government and by individuals.”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dirty="0" smtClean="0"/>
              <a:t>  (NOAA Research Council, 2008)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10200" y="563880"/>
            <a:ext cx="3581400" cy="286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86400" y="3657600"/>
            <a:ext cx="35242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770813" cy="6572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HFIP Goals and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4876800" cy="5715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u="sng" dirty="0" smtClean="0"/>
              <a:t>Forecast improvement goals</a:t>
            </a:r>
          </a:p>
          <a:p>
            <a:r>
              <a:rPr lang="en-US" dirty="0" smtClean="0"/>
              <a:t>Improve track error</a:t>
            </a:r>
          </a:p>
          <a:p>
            <a:r>
              <a:rPr lang="en-US" dirty="0" smtClean="0"/>
              <a:t>Improve intensity error</a:t>
            </a:r>
          </a:p>
          <a:p>
            <a:r>
              <a:rPr lang="en-US" dirty="0" smtClean="0"/>
              <a:t>Improve ability to capture rapid </a:t>
            </a:r>
            <a:r>
              <a:rPr lang="en-US" dirty="0" smtClean="0">
                <a:solidFill>
                  <a:srgbClr val="00B050"/>
                </a:solidFill>
              </a:rPr>
              <a:t>weakening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strengthening</a:t>
            </a:r>
            <a:r>
              <a:rPr lang="en-US" dirty="0" smtClean="0"/>
              <a:t> events</a:t>
            </a:r>
          </a:p>
          <a:p>
            <a:r>
              <a:rPr lang="en-US" dirty="0" smtClean="0"/>
              <a:t>Reliable probability forecasts (ensembles)</a:t>
            </a:r>
          </a:p>
          <a:p>
            <a:endParaRPr lang="en-US" dirty="0" smtClean="0"/>
          </a:p>
          <a:p>
            <a:pPr>
              <a:buNone/>
            </a:pPr>
            <a:r>
              <a:rPr lang="en-US" u="sng" dirty="0" smtClean="0"/>
              <a:t>Approaches</a:t>
            </a:r>
          </a:p>
          <a:p>
            <a:r>
              <a:rPr lang="en-US" dirty="0" smtClean="0"/>
              <a:t>Invest in intensive computing capabilities</a:t>
            </a:r>
          </a:p>
          <a:p>
            <a:r>
              <a:rPr lang="en-US" dirty="0" smtClean="0"/>
              <a:t>Engage research and operational communities to test new models and modeling approaches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81600" y="990600"/>
            <a:ext cx="3830326" cy="243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62600" y="3810000"/>
            <a:ext cx="3429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963" y="1524000"/>
            <a:ext cx="4262437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Develop and implement state-of-the-art verification tools </a:t>
            </a:r>
          </a:p>
          <a:p>
            <a:pPr lvl="1">
              <a:buNone/>
            </a:pPr>
            <a:r>
              <a:rPr lang="en-US" b="1" u="sng" dirty="0" smtClean="0"/>
              <a:t>Goals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Provide tools that previously were not generally available</a:t>
            </a:r>
          </a:p>
          <a:p>
            <a:pPr lvl="1"/>
            <a:r>
              <a:rPr lang="en-US" dirty="0" smtClean="0"/>
              <a:t>Include new methods</a:t>
            </a:r>
          </a:p>
          <a:p>
            <a:pPr lvl="1"/>
            <a:r>
              <a:rPr lang="en-US" dirty="0" smtClean="0"/>
              <a:t>Provide community support</a:t>
            </a:r>
          </a:p>
          <a:p>
            <a:r>
              <a:rPr lang="en-US" dirty="0" smtClean="0"/>
              <a:t>Model Evaluation Tools (MET)</a:t>
            </a:r>
          </a:p>
          <a:p>
            <a:pPr lvl="1"/>
            <a:r>
              <a:rPr lang="en-US" dirty="0" smtClean="0"/>
              <a:t>More than 600 users world wide</a:t>
            </a:r>
          </a:p>
          <a:p>
            <a:endParaRPr lang="en-US" dirty="0"/>
          </a:p>
        </p:txBody>
      </p:sp>
      <p:pic>
        <p:nvPicPr>
          <p:cNvPr id="4" name="Picture 5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05400" y="1676400"/>
            <a:ext cx="387236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5275"/>
            <a:ext cx="8229600" cy="45307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Describe </a:t>
            </a:r>
          </a:p>
          <a:p>
            <a:r>
              <a:rPr lang="en-US" dirty="0" smtClean="0"/>
              <a:t>Roles of </a:t>
            </a:r>
          </a:p>
          <a:p>
            <a:pPr lvl="1"/>
            <a:r>
              <a:rPr lang="en-US" dirty="0" smtClean="0"/>
              <a:t>Developmental Testbed Center (DTC)</a:t>
            </a:r>
          </a:p>
          <a:p>
            <a:pPr lvl="1"/>
            <a:r>
              <a:rPr lang="en-US" dirty="0" smtClean="0"/>
              <a:t>Tropical Cyclone Modeling Testbed (TCMT)</a:t>
            </a:r>
          </a:p>
          <a:p>
            <a:r>
              <a:rPr lang="en-US" dirty="0" smtClean="0"/>
              <a:t>TCMT activities and support for HFIP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C949-E812-4159-A5E4-8AC8BC2E5B22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5257800"/>
            <a:ext cx="29718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JNT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963" y="1600200"/>
            <a:ext cx="77724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Developmental Testbed Center</a:t>
            </a:r>
          </a:p>
          <a:p>
            <a:pPr lvl="1"/>
            <a:r>
              <a:rPr lang="en-US" dirty="0" smtClean="0"/>
              <a:t>Cross-lab facility for community code support and model testing</a:t>
            </a:r>
          </a:p>
          <a:p>
            <a:pPr lvl="1"/>
            <a:r>
              <a:rPr lang="en-US" i="1" u="sng" dirty="0" smtClean="0"/>
              <a:t>Primary goal</a:t>
            </a:r>
            <a:r>
              <a:rPr lang="en-US" dirty="0" smtClean="0"/>
              <a:t>: Supporting transition of modeling capabilities from research to operations (same as JNT) with a main focus on mesoscale (regional) weather prediction models</a:t>
            </a:r>
          </a:p>
          <a:p>
            <a:r>
              <a:rPr lang="en-US" dirty="0" smtClean="0"/>
              <a:t>Data assimilation testbed</a:t>
            </a:r>
          </a:p>
          <a:p>
            <a:r>
              <a:rPr lang="en-US" dirty="0" smtClean="0"/>
              <a:t>Verification tools and research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Tropical Cyclone Modeling Testbed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Developmental Testbed Center (DTC) </a:t>
            </a:r>
            <a:r>
              <a:rPr lang="en-US" sz="3600" dirty="0" smtClean="0"/>
              <a:t>and </a:t>
            </a:r>
            <a:r>
              <a:rPr lang="en-US" sz="3600" dirty="0" smtClean="0"/>
              <a:t>Tropical Cyclone Modeling Testbed (TCMT)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6019800" cy="5410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DTC </a:t>
            </a:r>
            <a:r>
              <a:rPr lang="en-US" dirty="0" smtClean="0"/>
              <a:t>is</a:t>
            </a:r>
          </a:p>
          <a:p>
            <a:pPr lvl="1"/>
            <a:r>
              <a:rPr lang="en-US" dirty="0" smtClean="0"/>
              <a:t>Distributed activity to facilitate R2O and O2R activities for numerical weather prediction models</a:t>
            </a:r>
          </a:p>
          <a:p>
            <a:pPr lvl="1"/>
            <a:r>
              <a:rPr lang="en-US" dirty="0" smtClean="0"/>
              <a:t>Focused on activities close to the transfer “connection”</a:t>
            </a:r>
          </a:p>
          <a:p>
            <a:r>
              <a:rPr lang="en-US" dirty="0" smtClean="0"/>
              <a:t>TCMT </a:t>
            </a:r>
            <a:r>
              <a:rPr lang="en-US" dirty="0" smtClean="0"/>
              <a:t>is</a:t>
            </a:r>
          </a:p>
          <a:p>
            <a:pPr lvl="1"/>
            <a:r>
              <a:rPr lang="en-US" dirty="0" smtClean="0"/>
              <a:t>A model testing and community support facility</a:t>
            </a:r>
          </a:p>
          <a:p>
            <a:pPr lvl="1"/>
            <a:r>
              <a:rPr lang="en-US" dirty="0" smtClean="0"/>
              <a:t>Focused on models in earlier stages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DTC and TCMT are closely related </a:t>
            </a:r>
          </a:p>
          <a:p>
            <a:pPr lvl="1">
              <a:buNone/>
            </a:pPr>
            <a:r>
              <a:rPr lang="en-US" i="1" dirty="0" smtClean="0">
                <a:solidFill>
                  <a:srgbClr val="FFFF00"/>
                </a:solidFill>
              </a:rPr>
              <a:t>TCMT has broader objectives </a:t>
            </a:r>
            <a:endParaRPr lang="en-US" i="1" dirty="0" smtClean="0">
              <a:solidFill>
                <a:srgbClr val="FFFF00"/>
              </a:solidFill>
            </a:endParaRPr>
          </a:p>
          <a:p>
            <a:pPr lvl="1">
              <a:buNone/>
            </a:pPr>
            <a:r>
              <a:rPr lang="en-US" i="1" dirty="0" smtClean="0">
                <a:solidFill>
                  <a:srgbClr val="FFFF00"/>
                </a:solidFill>
              </a:rPr>
              <a:t>Both have important roles in HFIP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Many HFIP testing (and other) activities are beyond the scope of DTC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DTC and TCMT share many staff and capabilities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C949-E812-4159-A5E4-8AC8BC2E5B22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096000" y="1276290"/>
            <a:ext cx="2895600" cy="5581710"/>
            <a:chOff x="6096000" y="1276290"/>
            <a:chExt cx="2895600" cy="558171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6000" y="1676400"/>
              <a:ext cx="2895600" cy="480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6096000" y="1276290"/>
              <a:ext cx="2895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C000"/>
                  </a:solidFill>
                </a:rPr>
                <a:t>RESEARCH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96000" y="6457890"/>
              <a:ext cx="2895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C000"/>
                  </a:solidFill>
                </a:rPr>
                <a:t>OPERATIONS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96743" y="4876800"/>
              <a:ext cx="7136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2">
                      <a:lumMod val="75000"/>
                    </a:schemeClr>
                  </a:solidFill>
                </a:rPr>
                <a:t>DTC</a:t>
              </a:r>
              <a:endParaRPr lang="en-US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43800" y="4165937"/>
              <a:ext cx="1219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rgbClr val="00B050"/>
                  </a:solidFill>
                </a:rPr>
                <a:t>HFIP </a:t>
              </a:r>
              <a:r>
                <a:rPr lang="en-US" b="1" i="1" dirty="0" smtClean="0">
                  <a:solidFill>
                    <a:srgbClr val="00B050"/>
                  </a:solidFill>
                </a:rPr>
                <a:t>Stream 1</a:t>
              </a:r>
              <a:endParaRPr lang="en-US" b="1" i="1" dirty="0">
                <a:solidFill>
                  <a:srgbClr val="00B05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50597" y="2114490"/>
              <a:ext cx="8980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2">
                      <a:lumMod val="75000"/>
                    </a:schemeClr>
                  </a:solidFill>
                </a:rPr>
                <a:t>TCMT</a:t>
              </a:r>
              <a:endParaRPr lang="en-US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58000" y="2413337"/>
              <a:ext cx="1066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rgbClr val="00B050"/>
                  </a:solidFill>
                </a:rPr>
                <a:t>HFIP </a:t>
              </a:r>
              <a:r>
                <a:rPr lang="en-US" b="1" i="1" dirty="0" smtClean="0">
                  <a:solidFill>
                    <a:srgbClr val="00B050"/>
                  </a:solidFill>
                </a:rPr>
                <a:t>Stream2</a:t>
              </a:r>
              <a:endParaRPr lang="en-US" b="1" i="1" dirty="0">
                <a:solidFill>
                  <a:srgbClr val="00B050"/>
                </a:solidFill>
              </a:endParaRPr>
            </a:p>
          </p:txBody>
        </p:sp>
        <p:sp>
          <p:nvSpPr>
            <p:cNvPr id="16" name="Left Brace 15"/>
            <p:cNvSpPr/>
            <p:nvPr/>
          </p:nvSpPr>
          <p:spPr bwMode="auto">
            <a:xfrm>
              <a:off x="7010400" y="3962400"/>
              <a:ext cx="152400" cy="2286000"/>
            </a:xfrm>
            <a:prstGeom prst="leftBrace">
              <a:avLst/>
            </a:prstGeom>
            <a:noFill/>
            <a:ln w="15875" cap="flat" cmpd="sng" algn="ctr">
              <a:solidFill>
                <a:schemeClr val="tx2">
                  <a:lumMod val="2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3429000" y="5286375"/>
            <a:ext cx="2133600" cy="457200"/>
          </a:xfrm>
          <a:prstGeom prst="leftArrow">
            <a:avLst>
              <a:gd name="adj1" fmla="val 50000"/>
              <a:gd name="adj2" fmla="val 116667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3276600" y="4679950"/>
            <a:ext cx="2438400" cy="425450"/>
          </a:xfrm>
          <a:prstGeom prst="rect">
            <a:avLst/>
          </a:prstGeom>
          <a:solidFill>
            <a:srgbClr val="66CC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DTC</a:t>
            </a:r>
          </a:p>
        </p:txBody>
      </p:sp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609600" y="1219200"/>
            <a:ext cx="8153400" cy="183197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sz="1600" b="1">
                <a:solidFill>
                  <a:srgbClr val="190EFF"/>
                </a:solidFill>
                <a:latin typeface="Arial" pitchFamily="34" charset="0"/>
              </a:rPr>
              <a:t>To serve as a </a:t>
            </a:r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bridge</a:t>
            </a:r>
            <a:r>
              <a:rPr lang="en-US" sz="1600" b="1">
                <a:solidFill>
                  <a:srgbClr val="190EFF"/>
                </a:solidFill>
                <a:latin typeface="Arial" pitchFamily="34" charset="0"/>
              </a:rPr>
              <a:t> between research and operations to </a:t>
            </a:r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facilitate</a:t>
            </a:r>
            <a:r>
              <a:rPr lang="en-US" sz="1600" b="1">
                <a:solidFill>
                  <a:srgbClr val="190EFF"/>
                </a:solidFill>
                <a:latin typeface="Arial" pitchFamily="34" charset="0"/>
              </a:rPr>
              <a:t> the activities of both halves of the NWP Community</a:t>
            </a:r>
          </a:p>
          <a:p>
            <a:pPr marL="514350" lvl="1" indent="-285750" eaLnBrk="0" hangingPunct="0">
              <a:spcBef>
                <a:spcPct val="20000"/>
              </a:spcBef>
              <a:spcAft>
                <a:spcPct val="20000"/>
              </a:spcAft>
              <a:buFontTx/>
              <a:buChar char="–"/>
            </a:pPr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Research:</a:t>
            </a:r>
            <a:r>
              <a:rPr lang="en-US" sz="1600" b="1">
                <a:solidFill>
                  <a:srgbClr val="190EFF"/>
                </a:solidFill>
                <a:latin typeface="Arial" pitchFamily="34" charset="0"/>
              </a:rPr>
              <a:t> functionally equivalent operational environment to test and evaluate new NWP methods over extended retrospective periods</a:t>
            </a:r>
          </a:p>
          <a:p>
            <a:pPr marL="514350" lvl="1" indent="-285750" eaLnBrk="0" hangingPunct="0">
              <a:spcBef>
                <a:spcPct val="20000"/>
              </a:spcBef>
              <a:spcAft>
                <a:spcPct val="20000"/>
              </a:spcAft>
              <a:buFontTx/>
              <a:buChar char="–"/>
            </a:pPr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Operational:</a:t>
            </a:r>
            <a:r>
              <a:rPr lang="en-US" sz="1600" b="1">
                <a:solidFill>
                  <a:srgbClr val="190EFF"/>
                </a:solidFill>
                <a:latin typeface="Arial" pitchFamily="34" charset="0"/>
              </a:rPr>
              <a:t> benefits from DTC T &amp; E of strengths and weaknesses of new NWP advances prior to consideration for operational implementation</a:t>
            </a:r>
          </a:p>
        </p:txBody>
      </p:sp>
      <p:sp>
        <p:nvSpPr>
          <p:cNvPr id="18440" name="Rectangle 9"/>
          <p:cNvSpPr>
            <a:spLocks noChangeArrowheads="1"/>
          </p:cNvSpPr>
          <p:nvPr/>
        </p:nvSpPr>
        <p:spPr bwMode="auto">
          <a:xfrm>
            <a:off x="609600" y="3505200"/>
            <a:ext cx="8153400" cy="2667000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41" name="Rectangle 10"/>
          <p:cNvSpPr>
            <a:spLocks noChangeArrowheads="1"/>
          </p:cNvSpPr>
          <p:nvPr/>
        </p:nvSpPr>
        <p:spPr bwMode="auto">
          <a:xfrm>
            <a:off x="838200" y="4343400"/>
            <a:ext cx="2057400" cy="1143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Research</a:t>
            </a:r>
          </a:p>
          <a:p>
            <a:pPr algn="ctr" eaLnBrk="0" hangingPunct="0"/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Community</a:t>
            </a:r>
          </a:p>
        </p:txBody>
      </p:sp>
      <p:sp>
        <p:nvSpPr>
          <p:cNvPr id="18442" name="Rectangle 11"/>
          <p:cNvSpPr>
            <a:spLocks noChangeArrowheads="1"/>
          </p:cNvSpPr>
          <p:nvPr/>
        </p:nvSpPr>
        <p:spPr bwMode="auto">
          <a:xfrm>
            <a:off x="6553200" y="4343400"/>
            <a:ext cx="2057400" cy="1143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Operational</a:t>
            </a:r>
          </a:p>
          <a:p>
            <a:pPr algn="ctr" eaLnBrk="0" hangingPunct="0"/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Community</a:t>
            </a:r>
          </a:p>
        </p:txBody>
      </p:sp>
      <p:sp>
        <p:nvSpPr>
          <p:cNvPr id="18443" name="AutoShape 12"/>
          <p:cNvSpPr>
            <a:spLocks noChangeArrowheads="1"/>
          </p:cNvSpPr>
          <p:nvPr/>
        </p:nvSpPr>
        <p:spPr bwMode="auto">
          <a:xfrm>
            <a:off x="2286000" y="3581400"/>
            <a:ext cx="4953000" cy="685800"/>
          </a:xfrm>
          <a:prstGeom prst="rightArrow">
            <a:avLst>
              <a:gd name="adj1" fmla="val 50000"/>
              <a:gd name="adj2" fmla="val 180556"/>
            </a:avLst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New Science and Technology</a:t>
            </a:r>
          </a:p>
        </p:txBody>
      </p:sp>
      <p:sp>
        <p:nvSpPr>
          <p:cNvPr id="18444" name="AutoShape 13"/>
          <p:cNvSpPr>
            <a:spLocks noChangeArrowheads="1"/>
          </p:cNvSpPr>
          <p:nvPr/>
        </p:nvSpPr>
        <p:spPr bwMode="auto">
          <a:xfrm>
            <a:off x="2362200" y="5486400"/>
            <a:ext cx="4648200" cy="609600"/>
          </a:xfrm>
          <a:prstGeom prst="leftArrow">
            <a:avLst>
              <a:gd name="adj1" fmla="val 50000"/>
              <a:gd name="adj2" fmla="val 190625"/>
            </a:avLst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Operational Codes</a:t>
            </a:r>
          </a:p>
        </p:txBody>
      </p:sp>
      <p:sp>
        <p:nvSpPr>
          <p:cNvPr id="18445" name="Rectangle 16"/>
          <p:cNvSpPr>
            <a:spLocks noChangeArrowheads="1"/>
          </p:cNvSpPr>
          <p:nvPr/>
        </p:nvSpPr>
        <p:spPr bwMode="auto">
          <a:xfrm>
            <a:off x="3124200" y="4343400"/>
            <a:ext cx="3124200" cy="10668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DTC</a:t>
            </a:r>
          </a:p>
          <a:p>
            <a:pPr algn="ctr" eaLnBrk="0" hangingPunct="0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NCAR/RAL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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NOAA/ESRL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048000" y="4876800"/>
            <a:ext cx="3352800" cy="533400"/>
          </a:xfrm>
          <a:prstGeom prst="ellipse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 dirty="0" smtClean="0"/>
              <a:t>Purpose of DTC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1387"/>
          </a:xfrm>
        </p:spPr>
        <p:txBody>
          <a:bodyPr/>
          <a:lstStyle/>
          <a:p>
            <a:r>
              <a:rPr lang="en-US" sz="4000" dirty="0" smtClean="0"/>
              <a:t>DTC Goals for Hurricane Forecasts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Current focus: HWRF</a:t>
            </a:r>
          </a:p>
          <a:p>
            <a:r>
              <a:rPr lang="en-US" dirty="0" smtClean="0"/>
              <a:t>Facilitate transfer of research to operations by creating a framework for NCEP and the research community to </a:t>
            </a:r>
            <a:r>
              <a:rPr lang="en-US" dirty="0" smtClean="0"/>
              <a:t>collaborate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Support the community in using HWRF (the current NCEP operational hurricane model)</a:t>
            </a:r>
          </a:p>
          <a:p>
            <a:pPr lvl="1"/>
            <a:r>
              <a:rPr lang="en-US" i="1" dirty="0" smtClean="0"/>
              <a:t>Repository, Help-email, Tutorials, </a:t>
            </a:r>
            <a:r>
              <a:rPr lang="en-US" i="1" dirty="0" smtClean="0"/>
              <a:t>Documentation</a:t>
            </a:r>
          </a:p>
          <a:p>
            <a:pPr lvl="1">
              <a:buNone/>
            </a:pPr>
            <a:endParaRPr lang="en-US" i="1" dirty="0" smtClean="0"/>
          </a:p>
          <a:p>
            <a:r>
              <a:rPr lang="en-US" dirty="0" smtClean="0"/>
              <a:t>Develop and maintain a hurricane testing and evaluation infrastructure at </a:t>
            </a:r>
            <a:r>
              <a:rPr lang="en-US" dirty="0" smtClean="0"/>
              <a:t>DTC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Perform HWRF tests to assure integrity of code and evaluate new developments for potential operational 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r>
              <a:rPr lang="en-US" sz="2800" dirty="0" smtClean="0"/>
              <a:t>Tropical Cyclone Modeling Testbed (TCMT) Goals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638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Testing </a:t>
            </a:r>
            <a:r>
              <a:rPr lang="en-US" dirty="0" smtClean="0"/>
              <a:t>and evaluation of </a:t>
            </a:r>
            <a:r>
              <a:rPr lang="en-US" dirty="0" smtClean="0"/>
              <a:t>(research)                           </a:t>
            </a:r>
            <a:r>
              <a:rPr lang="en-US" dirty="0" smtClean="0"/>
              <a:t>model forecasts for tropical cyclones</a:t>
            </a:r>
          </a:p>
          <a:p>
            <a:pPr lvl="1"/>
            <a:r>
              <a:rPr lang="en-US" i="1" dirty="0" smtClean="0"/>
              <a:t>Current focus: HFIP</a:t>
            </a:r>
          </a:p>
          <a:p>
            <a:pPr lvl="1"/>
            <a:r>
              <a:rPr lang="en-US" i="1" dirty="0" smtClean="0"/>
              <a:t>Regional</a:t>
            </a:r>
            <a:r>
              <a:rPr lang="en-US" i="1" dirty="0" smtClean="0"/>
              <a:t>, Global, Ensemble</a:t>
            </a:r>
          </a:p>
          <a:p>
            <a:pPr lvl="1"/>
            <a:r>
              <a:rPr lang="en-US" i="1" dirty="0" smtClean="0"/>
              <a:t>Design experiments, collect data, </a:t>
            </a:r>
            <a:r>
              <a:rPr lang="en-US" i="1" dirty="0" smtClean="0"/>
              <a:t>                                     analyze </a:t>
            </a:r>
            <a:r>
              <a:rPr lang="en-US" i="1" dirty="0" smtClean="0"/>
              <a:t>and present </a:t>
            </a:r>
            <a:r>
              <a:rPr lang="en-US" i="1" dirty="0" smtClean="0"/>
              <a:t>results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Investigate, implement, and share                              new </a:t>
            </a:r>
            <a:r>
              <a:rPr lang="en-US" i="1" u="sng" dirty="0" smtClean="0"/>
              <a:t>statistical tools</a:t>
            </a:r>
            <a:r>
              <a:rPr lang="en-US" dirty="0" smtClean="0"/>
              <a:t> for TC forecast evaluation</a:t>
            </a:r>
          </a:p>
          <a:p>
            <a:pPr lvl="1"/>
            <a:r>
              <a:rPr lang="en-US" i="1" dirty="0" smtClean="0"/>
              <a:t>TCMT and DTC </a:t>
            </a:r>
            <a:r>
              <a:rPr lang="en-US" i="1" dirty="0" smtClean="0"/>
              <a:t>expertise </a:t>
            </a:r>
            <a:r>
              <a:rPr lang="en-US" i="1" dirty="0" smtClean="0"/>
              <a:t>in statistics and </a:t>
            </a:r>
            <a:r>
              <a:rPr lang="en-US" i="1" dirty="0" smtClean="0"/>
              <a:t>verification</a:t>
            </a:r>
          </a:p>
          <a:p>
            <a:pPr lvl="1"/>
            <a:r>
              <a:rPr lang="en-US" u="sng" dirty="0" smtClean="0"/>
              <a:t>Examples</a:t>
            </a:r>
            <a:r>
              <a:rPr lang="en-US" i="1" dirty="0" smtClean="0"/>
              <a:t>: Storm structure, precipitation, ensembles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Provide model and observation data sets to community through a “</a:t>
            </a:r>
            <a:r>
              <a:rPr lang="en-US" dirty="0" smtClean="0"/>
              <a:t>Data Service</a:t>
            </a:r>
            <a:r>
              <a:rPr lang="en-US" dirty="0" smtClean="0"/>
              <a:t>”</a:t>
            </a:r>
          </a:p>
          <a:p>
            <a:pPr lvl="1"/>
            <a:r>
              <a:rPr lang="en-US" i="1" dirty="0" smtClean="0"/>
              <a:t>Provide links to </a:t>
            </a:r>
            <a:r>
              <a:rPr lang="en-US" i="1" dirty="0" smtClean="0"/>
              <a:t>additional data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Other support for Hurricane </a:t>
            </a:r>
            <a:r>
              <a:rPr lang="en-US" dirty="0" smtClean="0"/>
              <a:t>Forecast </a:t>
            </a:r>
            <a:r>
              <a:rPr lang="en-US" dirty="0" smtClean="0"/>
              <a:t>Improvement Project                                  (HFIP)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C949-E812-4159-A5E4-8AC8BC2E5B22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1200" y="880353"/>
            <a:ext cx="3276600" cy="209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Testing </a:t>
            </a:r>
            <a:r>
              <a:rPr lang="en-US" dirty="0" smtClean="0"/>
              <a:t>&amp; Evaluation </a:t>
            </a:r>
            <a:r>
              <a:rPr lang="en-US" dirty="0" smtClean="0"/>
              <a:t>Philosophy (DTC and TCMT)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Independent of development process</a:t>
            </a:r>
          </a:p>
          <a:p>
            <a:r>
              <a:rPr lang="en-US" dirty="0" smtClean="0"/>
              <a:t>Carefully designed test plan</a:t>
            </a:r>
          </a:p>
          <a:p>
            <a:r>
              <a:rPr lang="en-US" dirty="0" smtClean="0"/>
              <a:t>Large number of cases</a:t>
            </a:r>
          </a:p>
          <a:p>
            <a:r>
              <a:rPr lang="en-US" dirty="0" smtClean="0"/>
              <a:t>Broad range of weather regimes</a:t>
            </a:r>
          </a:p>
          <a:p>
            <a:r>
              <a:rPr lang="en-US" dirty="0" smtClean="0"/>
              <a:t>Extensive diagnostic, objective verification, including assessment of statistical significance</a:t>
            </a:r>
          </a:p>
          <a:p>
            <a:pPr lvl="1"/>
            <a:r>
              <a:rPr lang="en-US" i="1" dirty="0" smtClean="0">
                <a:solidFill>
                  <a:srgbClr val="FFC000"/>
                </a:solidFill>
              </a:rPr>
              <a:t>Is the performance of Model A </a:t>
            </a:r>
            <a:r>
              <a:rPr lang="en-US" u="sng" dirty="0" smtClean="0">
                <a:solidFill>
                  <a:srgbClr val="FFC000"/>
                </a:solidFill>
              </a:rPr>
              <a:t>really</a:t>
            </a:r>
            <a:r>
              <a:rPr lang="en-US" i="1" dirty="0" smtClean="0">
                <a:solidFill>
                  <a:srgbClr val="FFC000"/>
                </a:solidFill>
              </a:rPr>
              <a:t> better than the performance of Model B?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DTC Testing &amp;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Purposes</a:t>
            </a:r>
            <a:endParaRPr lang="en-US" dirty="0" smtClean="0"/>
          </a:p>
          <a:p>
            <a:pPr lvl="1"/>
            <a:r>
              <a:rPr lang="en-US" dirty="0" smtClean="0"/>
              <a:t>Asses integrity of  repository code as it evolves</a:t>
            </a:r>
          </a:p>
          <a:p>
            <a:pPr lvl="1"/>
            <a:r>
              <a:rPr lang="en-US" dirty="0" smtClean="0"/>
              <a:t>Assist NCEP with pre-implementation testing</a:t>
            </a:r>
          </a:p>
          <a:p>
            <a:pPr lvl="1"/>
            <a:r>
              <a:rPr lang="en-US" dirty="0" smtClean="0"/>
              <a:t>Evaluate skill of new developments funded by </a:t>
            </a:r>
            <a:r>
              <a:rPr lang="en-US" dirty="0" smtClean="0"/>
              <a:t>HFIP</a:t>
            </a:r>
          </a:p>
          <a:p>
            <a:pPr lvl="1"/>
            <a:endParaRPr lang="en-US" sz="1300" dirty="0" smtClean="0"/>
          </a:p>
          <a:p>
            <a:r>
              <a:rPr lang="en-US" dirty="0" smtClean="0"/>
              <a:t>Protocol</a:t>
            </a:r>
          </a:p>
          <a:p>
            <a:pPr lvl="1"/>
            <a:r>
              <a:rPr lang="en-US" dirty="0" smtClean="0"/>
              <a:t>Code to be tested must be in community repository</a:t>
            </a:r>
          </a:p>
          <a:p>
            <a:pPr lvl="1"/>
            <a:r>
              <a:rPr lang="en-US" dirty="0" smtClean="0"/>
              <a:t>Preferably test official release code</a:t>
            </a:r>
          </a:p>
          <a:p>
            <a:pPr lvl="1"/>
            <a:r>
              <a:rPr lang="en-US" dirty="0" smtClean="0"/>
              <a:t>Testing environment functionally equivalent to </a:t>
            </a:r>
            <a:r>
              <a:rPr lang="en-US" dirty="0" smtClean="0"/>
              <a:t>NCEP’s</a:t>
            </a:r>
          </a:p>
          <a:p>
            <a:pPr lvl="1"/>
            <a:endParaRPr lang="en-US" sz="1300" dirty="0" smtClean="0"/>
          </a:p>
          <a:p>
            <a:r>
              <a:rPr lang="en-US" dirty="0" smtClean="0"/>
              <a:t>National Hurricane Center forecast verification </a:t>
            </a:r>
            <a:r>
              <a:rPr lang="en-US" dirty="0" smtClean="0"/>
              <a:t>system and testing protocol</a:t>
            </a:r>
          </a:p>
          <a:p>
            <a:endParaRPr lang="en-US" sz="1300" dirty="0" smtClean="0"/>
          </a:p>
          <a:p>
            <a:r>
              <a:rPr lang="en-US" dirty="0" smtClean="0"/>
              <a:t>Additional verification metrics developed by DTC and </a:t>
            </a:r>
            <a:r>
              <a:rPr lang="en-US" dirty="0" smtClean="0"/>
              <a:t>TCMT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419600" y="1447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27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TCMT Testing &amp;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8610600" cy="5791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Purposes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Objective and independent assessment of  comparisons of </a:t>
            </a:r>
            <a:r>
              <a:rPr lang="en-US" dirty="0" smtClean="0">
                <a:solidFill>
                  <a:srgbClr val="FFFF00"/>
                </a:solidFill>
              </a:rPr>
              <a:t>TC forecast </a:t>
            </a:r>
            <a:r>
              <a:rPr lang="en-US" dirty="0" smtClean="0">
                <a:solidFill>
                  <a:srgbClr val="FFFF00"/>
                </a:solidFill>
              </a:rPr>
              <a:t>skill (between models) and trends in </a:t>
            </a:r>
            <a:r>
              <a:rPr lang="en-US" dirty="0" smtClean="0">
                <a:solidFill>
                  <a:srgbClr val="FFFF00"/>
                </a:solidFill>
              </a:rPr>
              <a:t>forecast skill </a:t>
            </a:r>
            <a:r>
              <a:rPr lang="en-US" dirty="0" smtClean="0">
                <a:solidFill>
                  <a:srgbClr val="FFFF00"/>
                </a:solidFill>
              </a:rPr>
              <a:t>through time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Identify models that may be approaching readiness for transition to operational demonstration (e.g., Stream 1.5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pPr lvl="1"/>
            <a:endParaRPr lang="en-US" sz="1300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Protocol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For HFIP, modeling groups participating in HFIP Demo or Retrospective </a:t>
            </a:r>
            <a:r>
              <a:rPr lang="en-US" dirty="0" smtClean="0">
                <a:solidFill>
                  <a:srgbClr val="FFFF00"/>
                </a:solidFill>
              </a:rPr>
              <a:t>studies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/>
              <a:t>Testing environment functionally equivalent to </a:t>
            </a:r>
            <a:r>
              <a:rPr lang="en-US" dirty="0" smtClean="0"/>
              <a:t>NCEP’s</a:t>
            </a:r>
          </a:p>
          <a:p>
            <a:pPr lvl="1"/>
            <a:endParaRPr lang="en-US" sz="1300" dirty="0" smtClean="0"/>
          </a:p>
          <a:p>
            <a:r>
              <a:rPr lang="en-US" dirty="0" smtClean="0"/>
              <a:t>National Hurricane Center forecast verification </a:t>
            </a:r>
            <a:r>
              <a:rPr lang="en-US" dirty="0" smtClean="0"/>
              <a:t>system and protocol</a:t>
            </a:r>
          </a:p>
          <a:p>
            <a:endParaRPr lang="en-US" sz="1400" dirty="0" smtClean="0"/>
          </a:p>
          <a:p>
            <a:r>
              <a:rPr lang="en-US" dirty="0" smtClean="0"/>
              <a:t>Additional verification metrics developed by DTC and TCMT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19600" y="1447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4110</TotalTime>
  <Words>1271</Words>
  <Application>Microsoft Office PowerPoint</Application>
  <PresentationFormat>On-screen Show (4:3)</PresentationFormat>
  <Paragraphs>222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Globe</vt:lpstr>
      <vt:lpstr>Model testing, community code support, and transfer between research and operations:  The Tropical Cyclone Modeling Testbed (TCMT) and the Developmental Testbed Center (DTC)</vt:lpstr>
      <vt:lpstr>Goal</vt:lpstr>
      <vt:lpstr>Developmental Testbed Center (DTC) and Tropical Cyclone Modeling Testbed (TCMT)</vt:lpstr>
      <vt:lpstr>Purpose of DTC</vt:lpstr>
      <vt:lpstr>DTC Goals for Hurricane Forecasts</vt:lpstr>
      <vt:lpstr>Tropical Cyclone Modeling Testbed (TCMT) Goals</vt:lpstr>
      <vt:lpstr>Testing &amp; Evaluation Philosophy (DTC and TCMT)</vt:lpstr>
      <vt:lpstr>DTC Testing &amp; Evaluation</vt:lpstr>
      <vt:lpstr>TCMT Testing &amp; Evaluation</vt:lpstr>
      <vt:lpstr>High-resolution hurricane (HRH) model test</vt:lpstr>
      <vt:lpstr>HRH (example) results</vt:lpstr>
      <vt:lpstr>TCMT Participation in HFIP</vt:lpstr>
      <vt:lpstr>HFIP Challenges for TCMT and Verification Team</vt:lpstr>
      <vt:lpstr>Slide 14</vt:lpstr>
      <vt:lpstr>Slide 15</vt:lpstr>
      <vt:lpstr>Community Support of HWRF</vt:lpstr>
      <vt:lpstr>HFIP: Primary goal</vt:lpstr>
      <vt:lpstr>HFIP Goals and Approaches</vt:lpstr>
      <vt:lpstr>Verification tools</vt:lpstr>
      <vt:lpstr>JNT projects</vt:lpstr>
    </vt:vector>
  </TitlesOfParts>
  <Company>NCAR/RAP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brucec</dc:creator>
  <cp:lastModifiedBy>Barbara Brown</cp:lastModifiedBy>
  <cp:revision>163</cp:revision>
  <dcterms:created xsi:type="dcterms:W3CDTF">2007-05-04T22:47:07Z</dcterms:created>
  <dcterms:modified xsi:type="dcterms:W3CDTF">2010-03-03T02:59:02Z</dcterms:modified>
</cp:coreProperties>
</file>