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510" r:id="rId2"/>
    <p:sldId id="513" r:id="rId3"/>
    <p:sldId id="555" r:id="rId4"/>
    <p:sldId id="550" r:id="rId5"/>
    <p:sldId id="539" r:id="rId6"/>
    <p:sldId id="551" r:id="rId7"/>
    <p:sldId id="549" r:id="rId8"/>
    <p:sldId id="552" r:id="rId9"/>
    <p:sldId id="553" r:id="rId10"/>
    <p:sldId id="554" r:id="rId11"/>
    <p:sldId id="543" r:id="rId12"/>
    <p:sldId id="556" r:id="rId13"/>
    <p:sldId id="521" r:id="rId14"/>
    <p:sldId id="541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bie.Hood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CC9900"/>
    <a:srgbClr val="FFFF99"/>
    <a:srgbClr val="66FFFF"/>
    <a:srgbClr val="008080"/>
    <a:srgbClr val="00CC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4660" autoAdjust="0"/>
    <p:restoredTop sz="84433" autoAdjust="0"/>
  </p:normalViewPr>
  <p:slideViewPr>
    <p:cSldViewPr snapToGrid="0">
      <p:cViewPr>
        <p:scale>
          <a:sx n="51" d="100"/>
          <a:sy n="51" d="100"/>
        </p:scale>
        <p:origin x="-606" y="-414"/>
      </p:cViewPr>
      <p:guideLst>
        <p:guide orient="horz" pos="2172"/>
        <p:guide pos="2878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0" y="53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9 November 2009</a:t>
            </a:r>
            <a:endParaRPr lang="en-US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CA2E51-D880-434C-A9EC-2A828A321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9 November 2009</a:t>
            </a: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8DC217-44F0-489D-B3C0-524FF5B00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0BFE1-4E7C-684A-8023-967EF7B4BFBD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2" cy="418245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AAA8-A426-4F79-93CF-FE74E64E2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53A1-557A-4494-8F56-E18E4A090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33AF-7D97-43BF-A0D8-24892D9F7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FE7D-FF22-4D5D-B840-BE965104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1A2B-B2FF-4DF3-B2DF-5D93EE986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3276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14800" y="4572000"/>
            <a:ext cx="47244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lIns="274320" tIns="91440">
            <a:noAutofit/>
          </a:bodyPr>
          <a:lstStyle>
            <a:lvl1pPr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6282-3D76-42C3-BCE0-96FEC7B22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600" y="1295400"/>
            <a:ext cx="990600" cy="1295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0" y="2590800"/>
            <a:ext cx="1020763" cy="533400"/>
          </a:xfrm>
        </p:spPr>
        <p:txBody>
          <a:bodyPr lIns="0" rIns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676400" y="1295400"/>
            <a:ext cx="5791200" cy="5105400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43800" y="16002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543800" y="29718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543800" y="43434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5791-AA9B-4DB4-BDC6-2EDEE157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EEBD-40AB-438E-8BB9-BE3F3236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C1D4-D934-4EA6-9703-67B3ED2E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30D0-507B-4FA9-B4EB-677F5FC5A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C1FB-4482-471A-A09B-D9D47C29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2224-6E1A-4419-86BF-05FEBD59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AF1D-C90F-4F74-B66B-485E72EA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For Pictures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33000">
              <a:schemeClr val="accent1">
                <a:lumMod val="75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-19050" y="5816600"/>
            <a:ext cx="9180513" cy="1041400"/>
            <a:chOff x="-19017" y="-7144"/>
            <a:chExt cx="9180548" cy="1041400"/>
          </a:xfrm>
        </p:grpSpPr>
        <p:sp>
          <p:nvSpPr>
            <p:cNvPr id="4" name="Freeform 3"/>
            <p:cNvSpPr>
              <a:spLocks/>
            </p:cNvSpPr>
            <p:nvPr userDrawn="1"/>
          </p:nvSpPr>
          <p:spPr bwMode="auto">
            <a:xfrm>
              <a:off x="-11079" y="-7144"/>
              <a:ext cx="9163085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 userDrawn="1"/>
          </p:nvSpPr>
          <p:spPr bwMode="auto">
            <a:xfrm>
              <a:off x="4381550" y="-7144"/>
              <a:ext cx="4762519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9" name="Picture 12" descr="doc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963" y="6137275"/>
            <a:ext cx="37623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134100"/>
            <a:ext cx="3810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7620000" cy="1065213"/>
          </a:xfrm>
        </p:spPr>
        <p:txBody>
          <a:bodyPr rIns="182880" bIns="182880"/>
          <a:lstStyle>
            <a:lvl1pPr algn="r">
              <a:defRPr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F548-9C72-485B-98A8-EEA9C035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2676-A466-41E0-BFEB-B2EAA948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4864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24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95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51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70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864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050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695700" y="3048000"/>
            <a:ext cx="1752600" cy="11430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9050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72517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B282-7F45-49D3-AA75-A7B0741A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2590800"/>
            <a:ext cx="4572000" cy="36576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marL="625475" indent="0"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1082675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2pPr>
            <a:lvl3pPr marL="1312863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3pPr>
            <a:lvl4pPr marL="1485900" indent="-209550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4pPr>
            <a:lvl5pPr marL="1654175" indent="-209550">
              <a:defRPr kumimoji="0" lang="en-US" sz="2400" b="1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2590800"/>
            <a:ext cx="4648200" cy="3657600"/>
          </a:xfrm>
          <a:prstGeom prst="homePlate">
            <a:avLst>
              <a:gd name="adj" fmla="val 1519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066800"/>
            <a:ext cx="8839200" cy="1523999"/>
          </a:xfrm>
          <a:custGeom>
            <a:avLst/>
            <a:gdLst>
              <a:gd name="connsiteX0" fmla="*/ 0 w 8839200"/>
              <a:gd name="connsiteY0" fmla="*/ 0 h 1676400"/>
              <a:gd name="connsiteX1" fmla="*/ 1473200 w 8839200"/>
              <a:gd name="connsiteY1" fmla="*/ 0 h 1676400"/>
              <a:gd name="connsiteX2" fmla="*/ 1473200 w 8839200"/>
              <a:gd name="connsiteY2" fmla="*/ 0 h 1676400"/>
              <a:gd name="connsiteX3" fmla="*/ 3683000 w 8839200"/>
              <a:gd name="connsiteY3" fmla="*/ 0 h 1676400"/>
              <a:gd name="connsiteX4" fmla="*/ 8839200 w 8839200"/>
              <a:gd name="connsiteY4" fmla="*/ 0 h 1676400"/>
              <a:gd name="connsiteX5" fmla="*/ 8839200 w 8839200"/>
              <a:gd name="connsiteY5" fmla="*/ 977900 h 1676400"/>
              <a:gd name="connsiteX6" fmla="*/ 8839200 w 8839200"/>
              <a:gd name="connsiteY6" fmla="*/ 977900 h 1676400"/>
              <a:gd name="connsiteX7" fmla="*/ 8839200 w 8839200"/>
              <a:gd name="connsiteY7" fmla="*/ 1397000 h 1676400"/>
              <a:gd name="connsiteX8" fmla="*/ 8839200 w 8839200"/>
              <a:gd name="connsiteY8" fmla="*/ 1676400 h 1676400"/>
              <a:gd name="connsiteX9" fmla="*/ 3683000 w 8839200"/>
              <a:gd name="connsiteY9" fmla="*/ 1676400 h 1676400"/>
              <a:gd name="connsiteX10" fmla="*/ 2501935 w 8839200"/>
              <a:gd name="connsiteY10" fmla="*/ 2087269 h 1676400"/>
              <a:gd name="connsiteX11" fmla="*/ 1473200 w 8839200"/>
              <a:gd name="connsiteY11" fmla="*/ 1676400 h 1676400"/>
              <a:gd name="connsiteX12" fmla="*/ 0 w 8839200"/>
              <a:gd name="connsiteY12" fmla="*/ 1676400 h 1676400"/>
              <a:gd name="connsiteX13" fmla="*/ 0 w 8839200"/>
              <a:gd name="connsiteY13" fmla="*/ 1397000 h 1676400"/>
              <a:gd name="connsiteX14" fmla="*/ 0 w 8839200"/>
              <a:gd name="connsiteY14" fmla="*/ 977900 h 1676400"/>
              <a:gd name="connsiteX15" fmla="*/ 0 w 8839200"/>
              <a:gd name="connsiteY15" fmla="*/ 977900 h 1676400"/>
              <a:gd name="connsiteX16" fmla="*/ 0 w 8839200"/>
              <a:gd name="connsiteY16" fmla="*/ 0 h 16764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4732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95500"/>
              <a:gd name="connsiteX1" fmla="*/ 1473200 w 8839200"/>
              <a:gd name="connsiteY1" fmla="*/ 0 h 2095500"/>
              <a:gd name="connsiteX2" fmla="*/ 1473200 w 8839200"/>
              <a:gd name="connsiteY2" fmla="*/ 0 h 2095500"/>
              <a:gd name="connsiteX3" fmla="*/ 3683000 w 8839200"/>
              <a:gd name="connsiteY3" fmla="*/ 0 h 2095500"/>
              <a:gd name="connsiteX4" fmla="*/ 8839200 w 8839200"/>
              <a:gd name="connsiteY4" fmla="*/ 0 h 2095500"/>
              <a:gd name="connsiteX5" fmla="*/ 8839200 w 8839200"/>
              <a:gd name="connsiteY5" fmla="*/ 977900 h 2095500"/>
              <a:gd name="connsiteX6" fmla="*/ 8839200 w 8839200"/>
              <a:gd name="connsiteY6" fmla="*/ 977900 h 2095500"/>
              <a:gd name="connsiteX7" fmla="*/ 8839200 w 8839200"/>
              <a:gd name="connsiteY7" fmla="*/ 1397000 h 2095500"/>
              <a:gd name="connsiteX8" fmla="*/ 8839200 w 8839200"/>
              <a:gd name="connsiteY8" fmla="*/ 1676400 h 2095500"/>
              <a:gd name="connsiteX9" fmla="*/ 2387600 w 8839200"/>
              <a:gd name="connsiteY9" fmla="*/ 1676400 h 2095500"/>
              <a:gd name="connsiteX10" fmla="*/ 2501935 w 8839200"/>
              <a:gd name="connsiteY10" fmla="*/ 2087269 h 2095500"/>
              <a:gd name="connsiteX11" fmla="*/ 1181100 w 8839200"/>
              <a:gd name="connsiteY11" fmla="*/ 2095500 h 2095500"/>
              <a:gd name="connsiteX12" fmla="*/ 482600 w 8839200"/>
              <a:gd name="connsiteY12" fmla="*/ 1676400 h 2095500"/>
              <a:gd name="connsiteX13" fmla="*/ 0 w 8839200"/>
              <a:gd name="connsiteY13" fmla="*/ 1676400 h 2095500"/>
              <a:gd name="connsiteX14" fmla="*/ 0 w 8839200"/>
              <a:gd name="connsiteY14" fmla="*/ 1397000 h 2095500"/>
              <a:gd name="connsiteX15" fmla="*/ 0 w 8839200"/>
              <a:gd name="connsiteY15" fmla="*/ 977900 h 2095500"/>
              <a:gd name="connsiteX16" fmla="*/ 0 w 8839200"/>
              <a:gd name="connsiteY16" fmla="*/ 977900 h 2095500"/>
              <a:gd name="connsiteX17" fmla="*/ 0 w 8839200"/>
              <a:gd name="connsiteY17" fmla="*/ 0 h 20955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3843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939481"/>
              <a:gd name="connsiteX1" fmla="*/ 1473200 w 8839200"/>
              <a:gd name="connsiteY1" fmla="*/ 0 h 1939481"/>
              <a:gd name="connsiteX2" fmla="*/ 1473200 w 8839200"/>
              <a:gd name="connsiteY2" fmla="*/ 0 h 1939481"/>
              <a:gd name="connsiteX3" fmla="*/ 3683000 w 8839200"/>
              <a:gd name="connsiteY3" fmla="*/ 0 h 1939481"/>
              <a:gd name="connsiteX4" fmla="*/ 8839200 w 8839200"/>
              <a:gd name="connsiteY4" fmla="*/ 0 h 1939481"/>
              <a:gd name="connsiteX5" fmla="*/ 8839200 w 8839200"/>
              <a:gd name="connsiteY5" fmla="*/ 977900 h 1939481"/>
              <a:gd name="connsiteX6" fmla="*/ 8839200 w 8839200"/>
              <a:gd name="connsiteY6" fmla="*/ 977900 h 1939481"/>
              <a:gd name="connsiteX7" fmla="*/ 8839200 w 8839200"/>
              <a:gd name="connsiteY7" fmla="*/ 1397000 h 1939481"/>
              <a:gd name="connsiteX8" fmla="*/ 8839200 w 8839200"/>
              <a:gd name="connsiteY8" fmla="*/ 1676400 h 1939481"/>
              <a:gd name="connsiteX9" fmla="*/ 2387600 w 8839200"/>
              <a:gd name="connsiteY9" fmla="*/ 1676400 h 1939481"/>
              <a:gd name="connsiteX10" fmla="*/ 1409735 w 8839200"/>
              <a:gd name="connsiteY10" fmla="*/ 1939481 h 1939481"/>
              <a:gd name="connsiteX11" fmla="*/ 482600 w 8839200"/>
              <a:gd name="connsiteY11" fmla="*/ 1676400 h 1939481"/>
              <a:gd name="connsiteX12" fmla="*/ 0 w 8839200"/>
              <a:gd name="connsiteY12" fmla="*/ 1676400 h 1939481"/>
              <a:gd name="connsiteX13" fmla="*/ 0 w 8839200"/>
              <a:gd name="connsiteY13" fmla="*/ 1397000 h 1939481"/>
              <a:gd name="connsiteX14" fmla="*/ 0 w 8839200"/>
              <a:gd name="connsiteY14" fmla="*/ 977900 h 1939481"/>
              <a:gd name="connsiteX15" fmla="*/ 0 w 8839200"/>
              <a:gd name="connsiteY15" fmla="*/ 977900 h 1939481"/>
              <a:gd name="connsiteX16" fmla="*/ 0 w 8839200"/>
              <a:gd name="connsiteY16" fmla="*/ 0 h 19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39200" h="1939481">
                <a:moveTo>
                  <a:pt x="0" y="0"/>
                </a:moveTo>
                <a:lnTo>
                  <a:pt x="1473200" y="0"/>
                </a:lnTo>
                <a:lnTo>
                  <a:pt x="1473200" y="0"/>
                </a:lnTo>
                <a:lnTo>
                  <a:pt x="3683000" y="0"/>
                </a:lnTo>
                <a:lnTo>
                  <a:pt x="8839200" y="0"/>
                </a:lnTo>
                <a:lnTo>
                  <a:pt x="8839200" y="977900"/>
                </a:lnTo>
                <a:lnTo>
                  <a:pt x="8839200" y="977900"/>
                </a:lnTo>
                <a:lnTo>
                  <a:pt x="8839200" y="1397000"/>
                </a:lnTo>
                <a:lnTo>
                  <a:pt x="8839200" y="1676400"/>
                </a:lnTo>
                <a:lnTo>
                  <a:pt x="2387600" y="1676400"/>
                </a:lnTo>
                <a:lnTo>
                  <a:pt x="1409735" y="1939481"/>
                </a:lnTo>
                <a:lnTo>
                  <a:pt x="482600" y="1676400"/>
                </a:lnTo>
                <a:lnTo>
                  <a:pt x="0" y="1676400"/>
                </a:lnTo>
                <a:lnTo>
                  <a:pt x="0" y="1397000"/>
                </a:lnTo>
                <a:lnTo>
                  <a:pt x="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>
            <a:lvl1pPr algn="ctr">
              <a:defRPr sz="24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rgbClr val="48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7952-A4B3-4527-9DF0-811885F5F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0386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B050"/>
                </a:solidFill>
                <a:effectLst>
                  <a:outerShdw blurRad="50800" dist="38100" dir="5400000" algn="t" rotWithShape="0">
                    <a:srgbClr val="92D05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19600" y="1371600"/>
            <a:ext cx="45720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B88C00"/>
                </a:solidFill>
                <a:effectLst>
                  <a:outerShdw blurRad="50800" dist="38100" dir="5400000" algn="t" rotWithShape="0">
                    <a:srgbClr val="FFC00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1905000"/>
            <a:ext cx="4648200" cy="4343400"/>
          </a:xfrm>
          <a:prstGeom prst="homePlate">
            <a:avLst>
              <a:gd name="adj" fmla="val 15190"/>
            </a:avLst>
          </a:prstGeom>
          <a:gradFill>
            <a:gsLst>
              <a:gs pos="0">
                <a:srgbClr val="92D050"/>
              </a:gs>
              <a:gs pos="43000">
                <a:srgbClr val="C0E399"/>
              </a:gs>
              <a:gs pos="93000">
                <a:srgbClr val="E9F5DB"/>
              </a:gs>
              <a:gs pos="100000">
                <a:srgbClr val="F5FBEF"/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1905000"/>
            <a:ext cx="4572000" cy="43434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43000">
                <a:srgbClr val="FFE79B"/>
              </a:gs>
              <a:gs pos="93000">
                <a:srgbClr val="FFF4D1"/>
              </a:gs>
              <a:gs pos="100000">
                <a:srgbClr val="FFF7DD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625475" indent="0">
              <a:spcBef>
                <a:spcPts val="1200"/>
              </a:spcBef>
              <a:defRPr sz="2000"/>
            </a:lvl1pPr>
            <a:lvl2pPr marL="1082675" indent="-246063">
              <a:defRPr sz="1600"/>
            </a:lvl2pPr>
            <a:lvl3pPr marL="1312863" indent="-246063">
              <a:defRPr sz="1600"/>
            </a:lvl3pPr>
            <a:lvl4pPr marL="1485900" indent="-209550">
              <a:defRPr sz="1400"/>
            </a:lvl4pPr>
            <a:lvl5pPr marL="1654175" indent="-2095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4593-05F8-4222-8CB8-344C13C36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3660-58D6-437D-A7BB-1FCE09C2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7D3B-C2DE-477E-8A4A-B0E2ED8F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2291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2477-2CCD-40CB-B8C3-28F011E8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86A3-CB10-4B37-8E85-AE08F022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lIns="91440" tIns="91440" rIns="0" bIns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7912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 vert="horz" lIns="54864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17 August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91288"/>
            <a:ext cx="762000" cy="365125"/>
          </a:xfrm>
          <a:prstGeom prst="rect">
            <a:avLst/>
          </a:prstGeom>
        </p:spPr>
        <p:txBody>
          <a:bodyPr vert="horz" lIns="0" tIns="0" rIns="27432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7497D-0348-47EA-B767-568C640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058" name="Picture 12" descr="doc_logo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200" y="155575"/>
            <a:ext cx="3762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77838" y="152400"/>
            <a:ext cx="3794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DDDDDD"/>
                </a:solidFill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4" r:id="rId2"/>
    <p:sldLayoutId id="2147483845" r:id="rId3"/>
    <p:sldLayoutId id="2147483846" r:id="rId4"/>
    <p:sldLayoutId id="2147483847" r:id="rId5"/>
    <p:sldLayoutId id="2147483862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58" r:id="rId23"/>
    <p:sldLayoutId id="2147483859" r:id="rId24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83763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Blip>
          <a:blip r:embed="rId2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0"/>
        </a:spcBef>
        <a:spcAft>
          <a:spcPct val="0"/>
        </a:spcAft>
        <a:buClr>
          <a:srgbClr val="0BD0D9"/>
        </a:buClr>
        <a:buSzPct val="65000"/>
        <a:buBlip>
          <a:blip r:embed="rId3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0"/>
        </a:spcBef>
        <a:spcAft>
          <a:spcPct val="0"/>
        </a:spcAft>
        <a:buClr>
          <a:srgbClr val="10CF9B"/>
        </a:buClr>
        <a:buSzPct val="65000"/>
        <a:buBlip>
          <a:blip r:embed="rId3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bbie.Hood@noaa.gov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NOAA </a:t>
            </a:r>
            <a:r>
              <a:rPr lang="en-US" sz="4000" dirty="0" smtClean="0">
                <a:solidFill>
                  <a:schemeClr val="tx1"/>
                </a:solidFill>
              </a:rPr>
              <a:t>Assessment of Unmanned Aircraft Systems for Hurricane Observations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29208" y="3714166"/>
            <a:ext cx="8434873" cy="1752600"/>
          </a:xfrm>
        </p:spPr>
        <p:txBody>
          <a:bodyPr/>
          <a:lstStyle/>
          <a:p>
            <a:pPr marR="0"/>
            <a:endParaRPr lang="en-US" b="1" dirty="0" smtClean="0">
              <a:latin typeface="Arial Black" pitchFamily="34" charset="0"/>
            </a:endParaRPr>
          </a:p>
          <a:p>
            <a:pPr marR="0" algn="ctr"/>
            <a:r>
              <a:rPr lang="en-US" sz="2800" b="1" dirty="0" smtClean="0"/>
              <a:t>Robbie </a:t>
            </a:r>
            <a:r>
              <a:rPr lang="en-US" sz="2800" b="1" dirty="0" smtClean="0"/>
              <a:t>Hood, </a:t>
            </a:r>
            <a:r>
              <a:rPr lang="en-US" sz="2800" b="1" dirty="0" smtClean="0"/>
              <a:t>Alexander MacDonald, </a:t>
            </a:r>
            <a:r>
              <a:rPr lang="en-US" sz="2800" b="1" dirty="0" smtClean="0"/>
              <a:t>Robert Atlas, Frank Marks, Steve Koch, Jim McFadden, Ro</a:t>
            </a:r>
            <a:r>
              <a:rPr lang="en-US" sz="2800" b="1" dirty="0" smtClean="0"/>
              <a:t>bert Rogers, Joseph </a:t>
            </a:r>
            <a:r>
              <a:rPr lang="en-US" sz="2800" b="1" dirty="0" err="1" smtClean="0"/>
              <a:t>Cione</a:t>
            </a:r>
            <a:r>
              <a:rPr lang="en-US" sz="2800" b="1" dirty="0" smtClean="0"/>
              <a:t>, Michael Black, Eric </a:t>
            </a:r>
            <a:r>
              <a:rPr lang="en-US" sz="2800" b="1" dirty="0" err="1" smtClean="0"/>
              <a:t>Uhlhorn</a:t>
            </a:r>
            <a:r>
              <a:rPr lang="en-US" sz="2800" b="1" dirty="0" smtClean="0"/>
              <a:t>, Christopher </a:t>
            </a:r>
            <a:r>
              <a:rPr lang="en-US" sz="2800" b="1" dirty="0" err="1" smtClean="0"/>
              <a:t>Landsea</a:t>
            </a:r>
            <a:r>
              <a:rPr lang="en-US" sz="2800" b="1" dirty="0" smtClean="0"/>
              <a:t>, Gary Wick, Paul Neiman, Nikki </a:t>
            </a:r>
            <a:r>
              <a:rPr lang="en-US" sz="2800" b="1" dirty="0" err="1" smtClean="0"/>
              <a:t>Prive</a:t>
            </a:r>
            <a:r>
              <a:rPr lang="en-US" sz="2800" b="1" dirty="0" smtClean="0"/>
              <a:t>, Scott </a:t>
            </a:r>
            <a:r>
              <a:rPr lang="en-US" sz="2800" b="1" dirty="0" err="1" smtClean="0"/>
              <a:t>Mackaro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Yuanfu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Xie</a:t>
            </a:r>
            <a:r>
              <a:rPr lang="en-US" sz="2800" b="1" dirty="0" smtClean="0"/>
              <a:t>, Phil Hall, Nancy Ash, and Phil  Eastman</a:t>
            </a:r>
            <a:endParaRPr lang="en-US" sz="2800" b="1" dirty="0" smtClean="0"/>
          </a:p>
          <a:p>
            <a:pPr marR="0"/>
            <a:endParaRPr lang="en-US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Altitude UAS Technology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FY10</a:t>
            </a:r>
            <a:endParaRPr lang="en-US" b="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FY11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defRPr/>
            </a:pPr>
            <a:endParaRPr lang="en-US" b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err="1" smtClean="0">
                <a:cs typeface="Arial" pitchFamily="34" charset="0"/>
              </a:rPr>
              <a:t>Aerosonde</a:t>
            </a:r>
            <a:r>
              <a:rPr lang="en-US" b="1" i="1" dirty="0" smtClean="0">
                <a:cs typeface="Arial" pitchFamily="34" charset="0"/>
              </a:rPr>
              <a:t> platform in hurricane – TRL5 (component in relevant environment)</a:t>
            </a:r>
          </a:p>
          <a:p>
            <a:pPr lvl="1">
              <a:defRPr/>
            </a:pPr>
            <a:r>
              <a:rPr lang="en-US" b="1" i="1" dirty="0" err="1" smtClean="0">
                <a:cs typeface="Arial" pitchFamily="34" charset="0"/>
              </a:rPr>
              <a:t>Aerosonde</a:t>
            </a:r>
            <a:r>
              <a:rPr lang="en-US" b="1" i="1" dirty="0" smtClean="0">
                <a:cs typeface="Arial" pitchFamily="34" charset="0"/>
              </a:rPr>
              <a:t> payload in hurricane – TRL 4/5 depending on sensor ( components in laboratory/relevant environment)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Manta platform in atmospheric rivers – TRL 5 (component in relevant environment)</a:t>
            </a: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Manta platform in atmospheric rivers – TRL 4/5 ( components in laboratory/relevant environment)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Coyote platform from P-3 – TRL 5 (Component in relevant environment)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Manta platform and payload in atmospheric rivers – FY 6 (system prototype in relevant environment)</a:t>
            </a: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Coyote platform and payload in hurricanes – TRL 6 (system in relevant environment)</a:t>
            </a: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buNone/>
              <a:defRPr/>
            </a:pPr>
            <a:r>
              <a:rPr lang="en-US" b="1" i="1" dirty="0" smtClean="0">
                <a:cs typeface="Arial" pitchFamily="34" charset="0"/>
              </a:rPr>
              <a:t>OR</a:t>
            </a: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Coyote platform and payload in hurricanes – TRL 7 (system in flight environment)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3288" y="6138863"/>
            <a:ext cx="73231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225632" y="6139656"/>
            <a:ext cx="15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133557" y="6047581"/>
            <a:ext cx="18573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79131" y="6036469"/>
            <a:ext cx="1873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43188" y="6035675"/>
            <a:ext cx="1873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99994" y="6033294"/>
            <a:ext cx="1873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38163" y="6143625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00Z 9-15</a:t>
            </a:r>
          </a:p>
        </p:txBody>
      </p: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2371725" y="6129338"/>
            <a:ext cx="72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00Z 9-16</a:t>
            </a: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4208463" y="6140450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00Z 9-17</a:t>
            </a: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6029325" y="6154738"/>
            <a:ext cx="72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00Z 9-18</a:t>
            </a:r>
          </a:p>
        </p:txBody>
      </p:sp>
      <p:sp>
        <p:nvSpPr>
          <p:cNvPr id="13323" name="TextBox 21"/>
          <p:cNvSpPr txBox="1">
            <a:spLocks noChangeArrowheads="1"/>
          </p:cNvSpPr>
          <p:nvPr/>
        </p:nvSpPr>
        <p:spPr bwMode="auto">
          <a:xfrm>
            <a:off x="7861300" y="6154738"/>
            <a:ext cx="72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00Z 9-19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09713" y="3489900"/>
            <a:ext cx="784225" cy="1588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25" name="TextBox 25"/>
          <p:cNvSpPr txBox="1">
            <a:spLocks noChangeArrowheads="1"/>
          </p:cNvSpPr>
          <p:nvPr/>
        </p:nvSpPr>
        <p:spPr bwMode="auto">
          <a:xfrm>
            <a:off x="1709738" y="3086243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GV</a:t>
            </a:r>
          </a:p>
        </p:txBody>
      </p:sp>
      <p:sp>
        <p:nvSpPr>
          <p:cNvPr id="13326" name="TextBox 26"/>
          <p:cNvSpPr txBox="1">
            <a:spLocks noChangeArrowheads="1"/>
          </p:cNvSpPr>
          <p:nvPr/>
        </p:nvSpPr>
        <p:spPr bwMode="auto">
          <a:xfrm>
            <a:off x="1301750" y="35179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13327" name="TextBox 27"/>
          <p:cNvSpPr txBox="1">
            <a:spLocks noChangeArrowheads="1"/>
          </p:cNvSpPr>
          <p:nvPr/>
        </p:nvSpPr>
        <p:spPr bwMode="auto">
          <a:xfrm>
            <a:off x="2119313" y="352742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18Z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958975" y="2519363"/>
            <a:ext cx="2162175" cy="1587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9" name="TextBox 31"/>
          <p:cNvSpPr txBox="1">
            <a:spLocks noChangeArrowheads="1"/>
          </p:cNvSpPr>
          <p:nvPr/>
        </p:nvSpPr>
        <p:spPr bwMode="auto">
          <a:xfrm>
            <a:off x="1763713" y="2554288"/>
            <a:ext cx="41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14Z</a:t>
            </a:r>
          </a:p>
        </p:txBody>
      </p:sp>
      <p:sp>
        <p:nvSpPr>
          <p:cNvPr id="13330" name="TextBox 32"/>
          <p:cNvSpPr txBox="1">
            <a:spLocks noChangeArrowheads="1"/>
          </p:cNvSpPr>
          <p:nvPr/>
        </p:nvSpPr>
        <p:spPr bwMode="auto">
          <a:xfrm>
            <a:off x="3921125" y="25527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18Z</a:t>
            </a:r>
          </a:p>
        </p:txBody>
      </p:sp>
      <p:sp>
        <p:nvSpPr>
          <p:cNvPr id="13331" name="TextBox 33"/>
          <p:cNvSpPr txBox="1">
            <a:spLocks noChangeArrowheads="1"/>
          </p:cNvSpPr>
          <p:nvPr/>
        </p:nvSpPr>
        <p:spPr bwMode="auto">
          <a:xfrm>
            <a:off x="2763838" y="2076450"/>
            <a:ext cx="474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GH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238500" y="4348163"/>
            <a:ext cx="15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61279" y="4348163"/>
            <a:ext cx="662572" cy="1"/>
          </a:xfrm>
          <a:prstGeom prst="line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4" name="TextBox 41"/>
          <p:cNvSpPr txBox="1">
            <a:spLocks noChangeArrowheads="1"/>
          </p:cNvSpPr>
          <p:nvPr/>
        </p:nvSpPr>
        <p:spPr bwMode="auto">
          <a:xfrm>
            <a:off x="3203865" y="4351338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10Z</a:t>
            </a:r>
          </a:p>
        </p:txBody>
      </p:sp>
      <p:sp>
        <p:nvSpPr>
          <p:cNvPr id="13335" name="TextBox 42"/>
          <p:cNvSpPr txBox="1">
            <a:spLocks noChangeArrowheads="1"/>
          </p:cNvSpPr>
          <p:nvPr/>
        </p:nvSpPr>
        <p:spPr bwMode="auto">
          <a:xfrm>
            <a:off x="3944228" y="4348163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18Z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36" name="TextBox 43"/>
          <p:cNvSpPr txBox="1">
            <a:spLocks noChangeArrowheads="1"/>
          </p:cNvSpPr>
          <p:nvPr/>
        </p:nvSpPr>
        <p:spPr bwMode="auto">
          <a:xfrm>
            <a:off x="3449633" y="3952875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DC8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451100" y="5593918"/>
            <a:ext cx="569913" cy="1587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8" name="TextBox 47"/>
          <p:cNvSpPr txBox="1">
            <a:spLocks noChangeArrowheads="1"/>
          </p:cNvSpPr>
          <p:nvPr/>
        </p:nvSpPr>
        <p:spPr bwMode="auto">
          <a:xfrm>
            <a:off x="2382838" y="5256213"/>
            <a:ext cx="725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P3-43</a:t>
            </a:r>
          </a:p>
        </p:txBody>
      </p:sp>
      <p:sp>
        <p:nvSpPr>
          <p:cNvPr id="13340" name="TextBox 52"/>
          <p:cNvSpPr txBox="1">
            <a:spLocks noChangeArrowheads="1"/>
          </p:cNvSpPr>
          <p:nvPr/>
        </p:nvSpPr>
        <p:spPr bwMode="auto">
          <a:xfrm>
            <a:off x="4221163" y="5254625"/>
            <a:ext cx="72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P3-43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080125" y="5589588"/>
            <a:ext cx="569913" cy="1587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2" name="TextBox 54"/>
          <p:cNvSpPr txBox="1">
            <a:spLocks noChangeArrowheads="1"/>
          </p:cNvSpPr>
          <p:nvPr/>
        </p:nvSpPr>
        <p:spPr bwMode="auto">
          <a:xfrm>
            <a:off x="6011863" y="5253038"/>
            <a:ext cx="725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P3-43</a:t>
            </a:r>
          </a:p>
        </p:txBody>
      </p:sp>
      <p:sp>
        <p:nvSpPr>
          <p:cNvPr id="13344" name="TextBox 56"/>
          <p:cNvSpPr txBox="1">
            <a:spLocks noChangeArrowheads="1"/>
          </p:cNvSpPr>
          <p:nvPr/>
        </p:nvSpPr>
        <p:spPr bwMode="auto">
          <a:xfrm>
            <a:off x="5099050" y="5254625"/>
            <a:ext cx="72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P3-42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375025" y="5603875"/>
            <a:ext cx="569913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6" name="TextBox 58"/>
          <p:cNvSpPr txBox="1">
            <a:spLocks noChangeArrowheads="1"/>
          </p:cNvSpPr>
          <p:nvPr/>
        </p:nvSpPr>
        <p:spPr bwMode="auto">
          <a:xfrm>
            <a:off x="3306763" y="5254625"/>
            <a:ext cx="72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P3-42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016750" y="5601855"/>
            <a:ext cx="569913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8" name="TextBox 60"/>
          <p:cNvSpPr txBox="1">
            <a:spLocks noChangeArrowheads="1"/>
          </p:cNvSpPr>
          <p:nvPr/>
        </p:nvSpPr>
        <p:spPr bwMode="auto">
          <a:xfrm>
            <a:off x="6948488" y="5253038"/>
            <a:ext cx="725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P3-42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825500" y="6034088"/>
            <a:ext cx="1857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50" name="TextBox 62"/>
          <p:cNvSpPr txBox="1">
            <a:spLocks noChangeArrowheads="1"/>
          </p:cNvSpPr>
          <p:nvPr/>
        </p:nvSpPr>
        <p:spPr bwMode="auto">
          <a:xfrm>
            <a:off x="2187575" y="5561013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20Z</a:t>
            </a:r>
          </a:p>
        </p:txBody>
      </p:sp>
      <p:sp>
        <p:nvSpPr>
          <p:cNvPr id="13351" name="TextBox 63"/>
          <p:cNvSpPr txBox="1">
            <a:spLocks noChangeArrowheads="1"/>
          </p:cNvSpPr>
          <p:nvPr/>
        </p:nvSpPr>
        <p:spPr bwMode="auto">
          <a:xfrm>
            <a:off x="2814638" y="555942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05Z</a:t>
            </a:r>
          </a:p>
        </p:txBody>
      </p:sp>
      <p:sp>
        <p:nvSpPr>
          <p:cNvPr id="13352" name="TextBox 65"/>
          <p:cNvSpPr txBox="1">
            <a:spLocks noChangeArrowheads="1"/>
          </p:cNvSpPr>
          <p:nvPr/>
        </p:nvSpPr>
        <p:spPr bwMode="auto">
          <a:xfrm>
            <a:off x="4060825" y="5570538"/>
            <a:ext cx="415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20Z</a:t>
            </a:r>
          </a:p>
        </p:txBody>
      </p:sp>
      <p:sp>
        <p:nvSpPr>
          <p:cNvPr id="13353" name="TextBox 66"/>
          <p:cNvSpPr txBox="1">
            <a:spLocks noChangeArrowheads="1"/>
          </p:cNvSpPr>
          <p:nvPr/>
        </p:nvSpPr>
        <p:spPr bwMode="auto">
          <a:xfrm>
            <a:off x="4405313" y="5568950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00Z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54" name="TextBox 68"/>
          <p:cNvSpPr txBox="1">
            <a:spLocks noChangeArrowheads="1"/>
          </p:cNvSpPr>
          <p:nvPr/>
        </p:nvSpPr>
        <p:spPr bwMode="auto">
          <a:xfrm>
            <a:off x="5875338" y="5568950"/>
            <a:ext cx="414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20Z</a:t>
            </a:r>
          </a:p>
        </p:txBody>
      </p:sp>
      <p:sp>
        <p:nvSpPr>
          <p:cNvPr id="13355" name="TextBox 69"/>
          <p:cNvSpPr txBox="1">
            <a:spLocks noChangeArrowheads="1"/>
          </p:cNvSpPr>
          <p:nvPr/>
        </p:nvSpPr>
        <p:spPr bwMode="auto">
          <a:xfrm>
            <a:off x="6465888" y="5567363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05Z</a:t>
            </a:r>
          </a:p>
        </p:txBody>
      </p:sp>
      <p:sp>
        <p:nvSpPr>
          <p:cNvPr id="13356" name="TextBox 71"/>
          <p:cNvSpPr txBox="1">
            <a:spLocks noChangeArrowheads="1"/>
          </p:cNvSpPr>
          <p:nvPr/>
        </p:nvSpPr>
        <p:spPr bwMode="auto">
          <a:xfrm>
            <a:off x="3144838" y="558165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13357" name="TextBox 72"/>
          <p:cNvSpPr txBox="1">
            <a:spLocks noChangeArrowheads="1"/>
          </p:cNvSpPr>
          <p:nvPr/>
        </p:nvSpPr>
        <p:spPr bwMode="auto">
          <a:xfrm>
            <a:off x="3771900" y="557847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17Z</a:t>
            </a:r>
          </a:p>
        </p:txBody>
      </p:sp>
      <p:sp>
        <p:nvSpPr>
          <p:cNvPr id="13358" name="TextBox 74"/>
          <p:cNvSpPr txBox="1">
            <a:spLocks noChangeArrowheads="1"/>
          </p:cNvSpPr>
          <p:nvPr/>
        </p:nvSpPr>
        <p:spPr bwMode="auto">
          <a:xfrm>
            <a:off x="4948238" y="5568950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13359" name="TextBox 75"/>
          <p:cNvSpPr txBox="1">
            <a:spLocks noChangeArrowheads="1"/>
          </p:cNvSpPr>
          <p:nvPr/>
        </p:nvSpPr>
        <p:spPr bwMode="auto">
          <a:xfrm>
            <a:off x="5310188" y="5567363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12Z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60" name="TextBox 77"/>
          <p:cNvSpPr txBox="1">
            <a:spLocks noChangeArrowheads="1"/>
          </p:cNvSpPr>
          <p:nvPr/>
        </p:nvSpPr>
        <p:spPr bwMode="auto">
          <a:xfrm>
            <a:off x="6824663" y="5568950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13361" name="TextBox 78"/>
          <p:cNvSpPr txBox="1">
            <a:spLocks noChangeArrowheads="1"/>
          </p:cNvSpPr>
          <p:nvPr/>
        </p:nvSpPr>
        <p:spPr bwMode="auto">
          <a:xfrm>
            <a:off x="7451725" y="5567363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17Z</a:t>
            </a:r>
          </a:p>
        </p:txBody>
      </p:sp>
      <p:sp>
        <p:nvSpPr>
          <p:cNvPr id="13362" name="TextBox 79"/>
          <p:cNvSpPr txBox="1">
            <a:spLocks noChangeArrowheads="1"/>
          </p:cNvSpPr>
          <p:nvPr/>
        </p:nvSpPr>
        <p:spPr bwMode="auto">
          <a:xfrm>
            <a:off x="2489098" y="842963"/>
            <a:ext cx="38149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GRIP Dry Run All Aircraft Schedule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15-19 September </a:t>
            </a:r>
            <a:r>
              <a:rPr lang="en-US" sz="2000" b="1" dirty="0" smtClean="0">
                <a:latin typeface="Calibri" pitchFamily="34" charset="0"/>
              </a:rPr>
              <a:t>2009</a:t>
            </a:r>
          </a:p>
          <a:p>
            <a:pPr algn="ctr"/>
            <a:r>
              <a:rPr lang="en-US" sz="1400" b="1" dirty="0" smtClean="0">
                <a:latin typeface="Calibri" pitchFamily="34" charset="0"/>
              </a:rPr>
              <a:t>Version: 16Sep09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1447800" y="6172200"/>
            <a:ext cx="668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/>
              <a:t>Tuesday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275013" y="6208713"/>
            <a:ext cx="85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Wednesday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5105400" y="6172200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Thursday</a:t>
            </a: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6934200" y="6172200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Friday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335393" y="3480670"/>
            <a:ext cx="784225" cy="1588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26"/>
          <p:cNvSpPr txBox="1">
            <a:spLocks noChangeArrowheads="1"/>
          </p:cNvSpPr>
          <p:nvPr/>
        </p:nvSpPr>
        <p:spPr bwMode="auto">
          <a:xfrm>
            <a:off x="3197445" y="350867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63" name="TextBox 27"/>
          <p:cNvSpPr txBox="1">
            <a:spLocks noChangeArrowheads="1"/>
          </p:cNvSpPr>
          <p:nvPr/>
        </p:nvSpPr>
        <p:spPr bwMode="auto">
          <a:xfrm>
            <a:off x="3926108" y="351819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18Z</a:t>
            </a: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3593888" y="3088558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GV</a:t>
            </a: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2553758" y="2511115"/>
            <a:ext cx="756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/>
              <a:t>Bahamas</a:t>
            </a: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1560675" y="3518195"/>
            <a:ext cx="756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/>
              <a:t>Bahamas</a:t>
            </a: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3486435" y="3517341"/>
            <a:ext cx="656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/>
              <a:t>ex-Fred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196531" y="3471440"/>
            <a:ext cx="784225" cy="1588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26"/>
          <p:cNvSpPr txBox="1">
            <a:spLocks noChangeArrowheads="1"/>
          </p:cNvSpPr>
          <p:nvPr/>
        </p:nvSpPr>
        <p:spPr bwMode="auto">
          <a:xfrm>
            <a:off x="5000780" y="349944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08Z</a:t>
            </a:r>
          </a:p>
        </p:txBody>
      </p:sp>
      <p:sp>
        <p:nvSpPr>
          <p:cNvPr id="70" name="TextBox 27"/>
          <p:cNvSpPr txBox="1">
            <a:spLocks noChangeArrowheads="1"/>
          </p:cNvSpPr>
          <p:nvPr/>
        </p:nvSpPr>
        <p:spPr bwMode="auto">
          <a:xfrm>
            <a:off x="5818343" y="350896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18Z</a:t>
            </a:r>
          </a:p>
        </p:txBody>
      </p:sp>
      <p:sp>
        <p:nvSpPr>
          <p:cNvPr id="71" name="TextBox 25"/>
          <p:cNvSpPr txBox="1">
            <a:spLocks noChangeArrowheads="1"/>
          </p:cNvSpPr>
          <p:nvPr/>
        </p:nvSpPr>
        <p:spPr bwMode="auto">
          <a:xfrm>
            <a:off x="5397223" y="3079328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GV</a:t>
            </a: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5289770" y="3508111"/>
            <a:ext cx="656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/>
              <a:t>ex-Fred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3441720" y="4351338"/>
            <a:ext cx="756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/>
              <a:t>Bahamas</a:t>
            </a: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3305495" y="5692873"/>
            <a:ext cx="756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/>
              <a:t>Bahamas</a:t>
            </a:r>
          </a:p>
        </p:txBody>
      </p:sp>
      <p:sp>
        <p:nvSpPr>
          <p:cNvPr id="75" name="Text Box 53"/>
          <p:cNvSpPr txBox="1">
            <a:spLocks noChangeArrowheads="1"/>
          </p:cNvSpPr>
          <p:nvPr/>
        </p:nvSpPr>
        <p:spPr bwMode="auto">
          <a:xfrm>
            <a:off x="2349575" y="5695188"/>
            <a:ext cx="756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/>
              <a:t>Bahamas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6074355" y="5692873"/>
            <a:ext cx="656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 smtClean="0"/>
              <a:t>ex-Fred</a:t>
            </a:r>
            <a:endParaRPr lang="en-US" sz="1000" i="1" dirty="0"/>
          </a:p>
        </p:txBody>
      </p:sp>
      <p:sp>
        <p:nvSpPr>
          <p:cNvPr id="88" name="Text Box 54"/>
          <p:cNvSpPr txBox="1">
            <a:spLocks noChangeArrowheads="1"/>
          </p:cNvSpPr>
          <p:nvPr/>
        </p:nvSpPr>
        <p:spPr bwMode="auto">
          <a:xfrm>
            <a:off x="6994495" y="5688838"/>
            <a:ext cx="656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 smtClean="0"/>
              <a:t>ex-Fred</a:t>
            </a:r>
            <a:endParaRPr lang="en-US" sz="1000" i="1" dirty="0"/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5209255" y="5697503"/>
            <a:ext cx="4710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 smtClean="0"/>
              <a:t>ferry</a:t>
            </a:r>
            <a:endParaRPr lang="en-US" sz="1000" i="1" dirty="0"/>
          </a:p>
        </p:txBody>
      </p:sp>
      <p:sp>
        <p:nvSpPr>
          <p:cNvPr id="90" name="Text Box 54"/>
          <p:cNvSpPr txBox="1">
            <a:spLocks noChangeArrowheads="1"/>
          </p:cNvSpPr>
          <p:nvPr/>
        </p:nvSpPr>
        <p:spPr bwMode="auto">
          <a:xfrm>
            <a:off x="4189070" y="5699818"/>
            <a:ext cx="4710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 smtClean="0"/>
              <a:t>ferry</a:t>
            </a:r>
            <a:endParaRPr lang="en-US" sz="1000" i="1" dirty="0"/>
          </a:p>
        </p:txBody>
      </p:sp>
      <p:cxnSp>
        <p:nvCxnSpPr>
          <p:cNvPr id="91" name="Straight Connector 90"/>
          <p:cNvCxnSpPr/>
          <p:nvPr/>
        </p:nvCxnSpPr>
        <p:spPr>
          <a:xfrm rot="5400000" flipH="1" flipV="1">
            <a:off x="6914440" y="4341248"/>
            <a:ext cx="15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131063" y="4341248"/>
            <a:ext cx="642937" cy="3175"/>
          </a:xfrm>
          <a:prstGeom prst="line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41"/>
          <p:cNvSpPr txBox="1">
            <a:spLocks noChangeArrowheads="1"/>
          </p:cNvSpPr>
          <p:nvPr/>
        </p:nvSpPr>
        <p:spPr bwMode="auto">
          <a:xfrm>
            <a:off x="6879805" y="4344423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10Z</a:t>
            </a:r>
          </a:p>
        </p:txBody>
      </p:sp>
      <p:sp>
        <p:nvSpPr>
          <p:cNvPr id="94" name="TextBox 42"/>
          <p:cNvSpPr txBox="1">
            <a:spLocks noChangeArrowheads="1"/>
          </p:cNvSpPr>
          <p:nvPr/>
        </p:nvSpPr>
        <p:spPr bwMode="auto">
          <a:xfrm>
            <a:off x="7648008" y="4341248"/>
            <a:ext cx="415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18Z</a:t>
            </a:r>
          </a:p>
        </p:txBody>
      </p:sp>
      <p:sp>
        <p:nvSpPr>
          <p:cNvPr id="95" name="TextBox 43"/>
          <p:cNvSpPr txBox="1">
            <a:spLocks noChangeArrowheads="1"/>
          </p:cNvSpPr>
          <p:nvPr/>
        </p:nvSpPr>
        <p:spPr bwMode="auto">
          <a:xfrm>
            <a:off x="7160208" y="394596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DC8</a:t>
            </a: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7117660" y="4344423"/>
            <a:ext cx="656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 smtClean="0"/>
              <a:t>ex-Fred</a:t>
            </a:r>
            <a:endParaRPr lang="en-US" sz="1000" i="1" dirty="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5958155" y="2504772"/>
            <a:ext cx="2269859" cy="8248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31"/>
          <p:cNvSpPr txBox="1">
            <a:spLocks noChangeArrowheads="1"/>
          </p:cNvSpPr>
          <p:nvPr/>
        </p:nvSpPr>
        <p:spPr bwMode="auto">
          <a:xfrm>
            <a:off x="5823953" y="2547945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18Z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99" name="TextBox 32"/>
          <p:cNvSpPr txBox="1">
            <a:spLocks noChangeArrowheads="1"/>
          </p:cNvSpPr>
          <p:nvPr/>
        </p:nvSpPr>
        <p:spPr bwMode="auto">
          <a:xfrm>
            <a:off x="7981365" y="2546357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00Z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0" name="TextBox 33"/>
          <p:cNvSpPr txBox="1">
            <a:spLocks noChangeArrowheads="1"/>
          </p:cNvSpPr>
          <p:nvPr/>
        </p:nvSpPr>
        <p:spPr bwMode="auto">
          <a:xfrm>
            <a:off x="6824078" y="2070107"/>
            <a:ext cx="474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GH</a:t>
            </a:r>
          </a:p>
        </p:txBody>
      </p:sp>
      <p:sp>
        <p:nvSpPr>
          <p:cNvPr id="101" name="Text Box 53"/>
          <p:cNvSpPr txBox="1">
            <a:spLocks noChangeArrowheads="1"/>
          </p:cNvSpPr>
          <p:nvPr/>
        </p:nvSpPr>
        <p:spPr bwMode="auto">
          <a:xfrm>
            <a:off x="6613998" y="2504772"/>
            <a:ext cx="5425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 i="1" dirty="0" smtClean="0"/>
              <a:t>PG24</a:t>
            </a:r>
            <a:endParaRPr lang="en-US" sz="1000" i="1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4272357" y="5591182"/>
            <a:ext cx="290118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180407" y="5591182"/>
            <a:ext cx="290118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896225" y="5589588"/>
            <a:ext cx="569913" cy="1587"/>
          </a:xfrm>
          <a:prstGeom prst="line">
            <a:avLst/>
          </a:prstGeom>
          <a:ln w="76200" cap="flat" cmpd="tri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54"/>
          <p:cNvSpPr txBox="1">
            <a:spLocks noChangeArrowheads="1"/>
          </p:cNvSpPr>
          <p:nvPr/>
        </p:nvSpPr>
        <p:spPr bwMode="auto">
          <a:xfrm>
            <a:off x="7827963" y="5253038"/>
            <a:ext cx="725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P3-43</a:t>
            </a:r>
          </a:p>
        </p:txBody>
      </p:sp>
      <p:sp>
        <p:nvSpPr>
          <p:cNvPr id="115" name="TextBox 68"/>
          <p:cNvSpPr txBox="1">
            <a:spLocks noChangeArrowheads="1"/>
          </p:cNvSpPr>
          <p:nvPr/>
        </p:nvSpPr>
        <p:spPr bwMode="auto">
          <a:xfrm>
            <a:off x="7691438" y="5568950"/>
            <a:ext cx="414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20Z</a:t>
            </a:r>
          </a:p>
        </p:txBody>
      </p:sp>
      <p:sp>
        <p:nvSpPr>
          <p:cNvPr id="116" name="TextBox 69"/>
          <p:cNvSpPr txBox="1">
            <a:spLocks noChangeArrowheads="1"/>
          </p:cNvSpPr>
          <p:nvPr/>
        </p:nvSpPr>
        <p:spPr bwMode="auto">
          <a:xfrm>
            <a:off x="8281988" y="5554663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05Z</a:t>
            </a:r>
          </a:p>
        </p:txBody>
      </p:sp>
      <p:sp>
        <p:nvSpPr>
          <p:cNvPr id="117" name="Text Box 54"/>
          <p:cNvSpPr txBox="1">
            <a:spLocks noChangeArrowheads="1"/>
          </p:cNvSpPr>
          <p:nvPr/>
        </p:nvSpPr>
        <p:spPr bwMode="auto">
          <a:xfrm>
            <a:off x="7890455" y="5692873"/>
            <a:ext cx="870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dirty="0" smtClean="0"/>
              <a:t>ex-Fred </a:t>
            </a:r>
            <a:r>
              <a:rPr lang="en-US" sz="1000" i="1" dirty="0" err="1" smtClean="0"/>
              <a:t>tbd</a:t>
            </a:r>
            <a:endParaRPr lang="en-US" sz="1000" i="1" dirty="0"/>
          </a:p>
        </p:txBody>
      </p:sp>
      <p:cxnSp>
        <p:nvCxnSpPr>
          <p:cNvPr id="119" name="Straight Connector 118"/>
          <p:cNvCxnSpPr/>
          <p:nvPr/>
        </p:nvCxnSpPr>
        <p:spPr>
          <a:xfrm rot="16200000" flipV="1">
            <a:off x="2049166" y="3938291"/>
            <a:ext cx="4361457" cy="17462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oval" w="sm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354138" y="1766293"/>
            <a:ext cx="2113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Flight decision made at 19Z</a:t>
            </a:r>
            <a:endParaRPr lang="en-US" sz="1200" i="1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3429178" y="1928992"/>
            <a:ext cx="741240" cy="1588"/>
          </a:xfrm>
          <a:prstGeom prst="line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</a:t>
            </a:r>
            <a:r>
              <a:rPr lang="en-US" dirty="0" err="1" smtClean="0"/>
              <a:t>Dropsonde</a:t>
            </a:r>
            <a:r>
              <a:rPr lang="en-US" dirty="0" smtClean="0"/>
              <a:t> Coverage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330" y="1016744"/>
            <a:ext cx="3370641" cy="23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363" y="3648704"/>
            <a:ext cx="3437694" cy="2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ERIN09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394" y="1071581"/>
            <a:ext cx="2646364" cy="19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9788" y="3189244"/>
            <a:ext cx="359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NASA  DC-8 flight </a:t>
            </a:r>
            <a:r>
              <a:rPr lang="en-US" sz="1400" b="1" dirty="0" smtClean="0"/>
              <a:t>Hurricane Erin 2001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0856" y="6103258"/>
            <a:ext cx="354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NASA </a:t>
            </a:r>
            <a:r>
              <a:rPr lang="en-US" sz="1400" b="1" dirty="0" smtClean="0"/>
              <a:t>Global Hawk </a:t>
            </a:r>
            <a:r>
              <a:rPr lang="en-US" sz="1400" b="1" dirty="0" smtClean="0"/>
              <a:t>dry run exercise for </a:t>
            </a:r>
            <a:r>
              <a:rPr lang="en-US" sz="1400" b="1" dirty="0" err="1" smtClean="0"/>
              <a:t>Extratropical</a:t>
            </a:r>
            <a:r>
              <a:rPr lang="en-US" sz="1400" b="1" dirty="0" smtClean="0"/>
              <a:t> Fred</a:t>
            </a:r>
            <a:r>
              <a:rPr lang="en-US" sz="1400" b="1" dirty="0" smtClean="0"/>
              <a:t> 2009</a:t>
            </a:r>
            <a:endParaRPr lang="en-US" sz="1400" b="1" dirty="0"/>
          </a:p>
        </p:txBody>
      </p:sp>
      <p:pic>
        <p:nvPicPr>
          <p:cNvPr id="11" name="Picture 2" descr="C:\Documents and Settings\clandsea\Desktop\giv-trac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275" y="3657602"/>
            <a:ext cx="2620370" cy="19722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2062" y="5730003"/>
            <a:ext cx="359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NOAA G-IV </a:t>
            </a:r>
            <a:r>
              <a:rPr lang="en-US" sz="1400" b="1" dirty="0" smtClean="0"/>
              <a:t>flight </a:t>
            </a:r>
            <a:r>
              <a:rPr lang="en-US" sz="1400" b="1" dirty="0" smtClean="0"/>
              <a:t>for Hurricane Bill 2009</a:t>
            </a:r>
            <a:endParaRPr lang="en-US" sz="1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300" y="1255713"/>
            <a:ext cx="82296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+mn-lt"/>
              </a:rPr>
              <a:t>NOAA UAS Web Site   </a:t>
            </a:r>
          </a:p>
          <a:p>
            <a:pPr>
              <a:lnSpc>
                <a:spcPct val="90000"/>
              </a:lnSpc>
              <a:defRPr/>
            </a:pPr>
            <a:endParaRPr lang="en-US" sz="3200" b="1" dirty="0">
              <a:solidFill>
                <a:srgbClr val="0099CC"/>
              </a:solidFill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99CC"/>
                </a:solidFill>
                <a:latin typeface="+mn-lt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http://UAS.noaa.gov</a:t>
            </a:r>
          </a:p>
          <a:p>
            <a:pPr>
              <a:lnSpc>
                <a:spcPct val="90000"/>
              </a:lnSpc>
              <a:defRPr/>
            </a:pPr>
            <a:endParaRPr lang="en-US" sz="3200" b="1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endParaRPr lang="en-US" sz="3200" b="1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+mn-lt"/>
              </a:rPr>
              <a:t>NOAA UAS Program Director  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99CC"/>
                </a:solidFill>
                <a:latin typeface="+mn-lt"/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99CC"/>
                </a:solidFill>
                <a:latin typeface="+mn-lt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2"/>
              </a:rPr>
              <a:t>Robbie.Hood@noaa.gov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301-734-1102 (office)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303-905-3411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(cell)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 descr="panel_slides_GloPa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1957388" y="3667125"/>
            <a:ext cx="346075" cy="182563"/>
          </a:xfrm>
          <a:prstGeom prst="rect">
            <a:avLst/>
          </a:prstGeom>
          <a:gradFill rotWithShape="1">
            <a:gsLst>
              <a:gs pos="0">
                <a:srgbClr val="7AC9EC"/>
              </a:gs>
              <a:gs pos="100000">
                <a:srgbClr val="7AC9E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MTP</a:t>
            </a:r>
          </a:p>
        </p:txBody>
      </p:sp>
      <p:pic>
        <p:nvPicPr>
          <p:cNvPr id="4" name="Picture 7" descr="glopac_slide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D3D91"/>
              </a:clrFrom>
              <a:clrTo>
                <a:srgbClr val="0D3D91">
                  <a:alpha val="0"/>
                </a:srgbClr>
              </a:clrTo>
            </a:clrChange>
          </a:blip>
          <a:srcRect l="10638" r="6383"/>
          <a:stretch>
            <a:fillRect/>
          </a:stretch>
        </p:blipFill>
        <p:spPr bwMode="auto">
          <a:xfrm>
            <a:off x="0" y="0"/>
            <a:ext cx="2362200" cy="2135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77257" y="6066971"/>
            <a:ext cx="62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Payloads from NASA GloPac Campaign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Overview of NOAA UAS Program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4958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The NOAA Unmanned Aircraft Systems (UAS) Program is evaluating the feasibility of UAS platforms to meet the NOAA Mission’s goals in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buFont typeface="Courier New" pitchFamily="49" charset="0"/>
              <a:buBlip>
                <a:blip r:embed="rId3"/>
              </a:buBlip>
            </a:pPr>
            <a:r>
              <a:rPr lang="en-US" b="1" i="1" dirty="0" smtClean="0">
                <a:solidFill>
                  <a:srgbClr val="002060"/>
                </a:solidFill>
              </a:rPr>
              <a:t>  Climate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Blip>
                <a:blip r:embed="rId3"/>
              </a:buBlip>
            </a:pPr>
            <a:r>
              <a:rPr lang="en-US" b="1" i="1" dirty="0" smtClean="0">
                <a:solidFill>
                  <a:srgbClr val="002060"/>
                </a:solidFill>
              </a:rPr>
              <a:t>  Weather and Water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Blip>
                <a:blip r:embed="rId3"/>
              </a:buBlip>
            </a:pPr>
            <a:r>
              <a:rPr lang="en-US" b="1" i="1" dirty="0" smtClean="0">
                <a:solidFill>
                  <a:srgbClr val="002060"/>
                </a:solidFill>
              </a:rPr>
              <a:t>  Ecosystems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Blip>
                <a:blip r:embed="rId3"/>
              </a:buBlip>
            </a:pPr>
            <a:r>
              <a:rPr lang="en-US" b="1" i="1" dirty="0" smtClean="0">
                <a:solidFill>
                  <a:srgbClr val="002060"/>
                </a:solidFill>
              </a:rPr>
              <a:t>  Commerce and Transportation  </a:t>
            </a:r>
            <a:r>
              <a:rPr lang="en-US" sz="2400" b="1" i="1" dirty="0" smtClean="0">
                <a:solidFill>
                  <a:srgbClr val="002060"/>
                </a:solidFill>
              </a:rPr>
              <a:t>	</a:t>
            </a:r>
            <a:endParaRPr lang="en-US" sz="2400" b="1" i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using a requirements-driven systems approach to assess technology readiness and operational feasibility  </a:t>
            </a:r>
            <a:r>
              <a:rPr lang="en-US" sz="1800" b="1" dirty="0" smtClean="0">
                <a:solidFill>
                  <a:srgbClr val="002060"/>
                </a:solidFill>
              </a:rPr>
              <a:t>		</a:t>
            </a:r>
            <a:r>
              <a:rPr lang="en-US" sz="1600" b="1" dirty="0" smtClean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7412" name="Picture 4" descr="tiers_3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5004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UAS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Field </a:t>
            </a:r>
            <a:r>
              <a:rPr lang="en-US" sz="2800" b="1" dirty="0" smtClean="0"/>
              <a:t>Demonstrations and Flight Testing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Observing System Simulation Experiments (OSSE) and Observing System Experiments (OSE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System Analysis of Technology Readiness: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Current Platforms,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Payloads,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Observing Strategies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Information Management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Data Assimilation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Low </a:t>
            </a:r>
            <a:r>
              <a:rPr lang="en-US" dirty="0" smtClean="0"/>
              <a:t>A</a:t>
            </a:r>
            <a:r>
              <a:rPr lang="en-US" dirty="0" smtClean="0"/>
              <a:t>ltitude Long </a:t>
            </a:r>
            <a:r>
              <a:rPr lang="en-US" dirty="0" smtClean="0"/>
              <a:t>E</a:t>
            </a:r>
            <a:r>
              <a:rPr lang="en-US" dirty="0" smtClean="0"/>
              <a:t>ndurance (LALE) Unmanned Aircraft Systems (UAS)</a:t>
            </a:r>
            <a:endParaRPr lang="en-US" dirty="0" smtClean="0"/>
          </a:p>
        </p:txBody>
      </p:sp>
      <p:pic>
        <p:nvPicPr>
          <p:cNvPr id="922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61" y="1677914"/>
            <a:ext cx="2943368" cy="10798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2" descr="Aeroso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528" y="1537934"/>
            <a:ext cx="2603688" cy="1952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14" descr="20050916_1825_ft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34" y="3979460"/>
            <a:ext cx="23177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aero1"/>
          <p:cNvPicPr>
            <a:picLocks noChangeAspect="1" noChangeArrowheads="1"/>
          </p:cNvPicPr>
          <p:nvPr/>
        </p:nvPicPr>
        <p:blipFill>
          <a:blip r:embed="rId5" cstate="print"/>
          <a:srcRect l="7986" t="5333" r="7986" b="5333"/>
          <a:stretch>
            <a:fillRect/>
          </a:stretch>
        </p:blipFill>
        <p:spPr bwMode="auto">
          <a:xfrm>
            <a:off x="6649872" y="4372969"/>
            <a:ext cx="1733550" cy="137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68806" y="1842449"/>
            <a:ext cx="2235958" cy="37240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002060"/>
                </a:solidFill>
                <a:latin typeface="+mn-lt"/>
              </a:rPr>
              <a:t>LALE </a:t>
            </a:r>
            <a:r>
              <a:rPr lang="en-US" sz="2000" b="1" i="1" dirty="0" smtClean="0">
                <a:solidFill>
                  <a:srgbClr val="002060"/>
                </a:solidFill>
                <a:latin typeface="+mn-lt"/>
              </a:rPr>
              <a:t>Field Testing </a:t>
            </a:r>
          </a:p>
          <a:p>
            <a:pPr algn="ctr">
              <a:defRPr/>
            </a:pPr>
            <a:endParaRPr lang="en-US" sz="1800" b="1" i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en-US" sz="1800" b="1" i="1" dirty="0" smtClean="0">
                <a:solidFill>
                  <a:srgbClr val="002060"/>
                </a:solidFill>
                <a:latin typeface="+mn-lt"/>
              </a:rPr>
              <a:t>Led by Joe </a:t>
            </a:r>
            <a:r>
              <a:rPr lang="en-US" sz="1800" b="1" i="1" dirty="0" err="1" smtClean="0">
                <a:solidFill>
                  <a:srgbClr val="002060"/>
                </a:solidFill>
                <a:latin typeface="+mn-lt"/>
              </a:rPr>
              <a:t>Cione</a:t>
            </a:r>
            <a:r>
              <a:rPr lang="en-US" sz="1800" b="1" i="1" dirty="0" smtClean="0">
                <a:solidFill>
                  <a:srgbClr val="002060"/>
                </a:solidFill>
                <a:latin typeface="+mn-lt"/>
              </a:rPr>
              <a:t> (HRD) and Nancy Ash (AOC)</a:t>
            </a:r>
            <a:endParaRPr lang="en-US" sz="1800" b="1" i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b="1" i="1" dirty="0">
                <a:solidFill>
                  <a:srgbClr val="002060"/>
                </a:solidFill>
                <a:latin typeface="+mn-lt"/>
              </a:rPr>
              <a:t>2005 – Hurricane Ophelia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i="1" dirty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b="1" i="1" dirty="0">
                <a:solidFill>
                  <a:srgbClr val="002060"/>
                </a:solidFill>
                <a:latin typeface="+mn-lt"/>
              </a:rPr>
              <a:t>2007 – Hurricane Noel</a:t>
            </a:r>
          </a:p>
          <a:p>
            <a:pPr>
              <a:defRPr/>
            </a:pPr>
            <a:endParaRPr lang="en-US" sz="1600" b="1" i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US" sz="1600" b="1" i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83" y="5854889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Hurricane Ophelia Imagery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672" y="5902656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Hurricane Noel Wind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774" y="3596185"/>
            <a:ext cx="2825086" cy="26340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2436" y="4230806"/>
            <a:ext cx="2743200" cy="21699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NASA Genesis Rapid Intensification Processes (GRIP) Experiment</a:t>
            </a:r>
            <a:endParaRPr lang="en-US" dirty="0" smtClean="0"/>
          </a:p>
        </p:txBody>
      </p:sp>
      <p:pic>
        <p:nvPicPr>
          <p:cNvPr id="15" name="Picture 14" descr="grip_patch-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78" y="1122492"/>
            <a:ext cx="3145011" cy="2170058"/>
          </a:xfrm>
          <a:prstGeom prst="rect">
            <a:avLst/>
          </a:prstGeom>
        </p:spPr>
      </p:pic>
      <p:pic>
        <p:nvPicPr>
          <p:cNvPr id="16" name="Picture 6" descr="GlobalHawkED07-0244-78"/>
          <p:cNvPicPr>
            <a:picLocks noChangeAspect="1" noChangeArrowheads="1"/>
          </p:cNvPicPr>
          <p:nvPr/>
        </p:nvPicPr>
        <p:blipFill>
          <a:blip r:embed="rId4" cstate="print"/>
          <a:srcRect b="22141"/>
          <a:stretch>
            <a:fillRect/>
          </a:stretch>
        </p:blipFill>
        <p:spPr bwMode="auto">
          <a:xfrm>
            <a:off x="7187068" y="1228242"/>
            <a:ext cx="1342783" cy="99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P1010058"/>
          <p:cNvPicPr>
            <a:picLocks noChangeAspect="1" noChangeArrowheads="1"/>
          </p:cNvPicPr>
          <p:nvPr/>
        </p:nvPicPr>
        <p:blipFill>
          <a:blip r:embed="rId5" cstate="print">
            <a:lum bright="24000" contrast="12000"/>
          </a:blip>
          <a:srcRect l="10393" t="2777" r="25000" b="5556"/>
          <a:stretch>
            <a:fillRect/>
          </a:stretch>
        </p:blipFill>
        <p:spPr bwMode="auto">
          <a:xfrm>
            <a:off x="6119533" y="3719846"/>
            <a:ext cx="1450145" cy="155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ira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9908" y="3573593"/>
            <a:ext cx="1334394" cy="893407"/>
          </a:xfrm>
          <a:prstGeom prst="rect">
            <a:avLst/>
          </a:prstGeom>
          <a:noFill/>
          <a:ln/>
        </p:spPr>
      </p:pic>
      <p:sp>
        <p:nvSpPr>
          <p:cNvPr id="24" name="TextBox 23"/>
          <p:cNvSpPr txBox="1"/>
          <p:nvPr/>
        </p:nvSpPr>
        <p:spPr>
          <a:xfrm>
            <a:off x="5811214" y="5409204"/>
            <a:ext cx="2194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Global Hawk </a:t>
            </a:r>
            <a:r>
              <a:rPr lang="en-US" sz="1400" b="1" dirty="0" err="1" smtClean="0">
                <a:latin typeface="+mn-lt"/>
              </a:rPr>
              <a:t>dropsonde</a:t>
            </a:r>
            <a:r>
              <a:rPr lang="en-US" sz="1400" b="1" dirty="0" smtClean="0">
                <a:latin typeface="+mn-lt"/>
              </a:rPr>
              <a:t> development in collaboration with NSF and NCAR</a:t>
            </a:r>
            <a:endParaRPr lang="en-US" sz="14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254" y="5881395"/>
            <a:ext cx="3602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Hurricane Imaging Radiometer </a:t>
            </a:r>
            <a:r>
              <a:rPr lang="en-US" sz="1400" b="1" dirty="0" smtClean="0">
                <a:latin typeface="+mn-lt"/>
              </a:rPr>
              <a:t>development </a:t>
            </a:r>
            <a:r>
              <a:rPr lang="en-US" sz="1400" b="1" dirty="0" smtClean="0">
                <a:latin typeface="+mn-lt"/>
              </a:rPr>
              <a:t>in collaboration with NASA</a:t>
            </a:r>
            <a:endParaRPr lang="en-US" sz="14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6222" y="2377440"/>
            <a:ext cx="2260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NASA Global Hawk </a:t>
            </a:r>
            <a:r>
              <a:rPr lang="en-US" sz="1400" b="1" dirty="0" smtClean="0">
                <a:latin typeface="+mn-lt"/>
              </a:rPr>
              <a:t>Missions </a:t>
            </a:r>
            <a:endParaRPr lang="en-US" sz="1400" b="1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71" y="3473497"/>
            <a:ext cx="4206354" cy="31154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7148" y="3435037"/>
            <a:ext cx="2194560" cy="3094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82154" y="1064525"/>
            <a:ext cx="2175243" cy="2100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6" name="Picture 25" descr="wb 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79" y="1266526"/>
            <a:ext cx="1522863" cy="127423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79162" y="1091821"/>
            <a:ext cx="2077435" cy="208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877" y="2570783"/>
            <a:ext cx="2260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NASA WB-7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Missions </a:t>
            </a:r>
            <a:endParaRPr lang="en-US" sz="1400" b="1" dirty="0">
              <a:latin typeface="+mn-lt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2724" y="3653412"/>
            <a:ext cx="1162297" cy="11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679205"/>
            <a:ext cx="1133475" cy="10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2326" y="4866109"/>
            <a:ext cx="105310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1528" y="4837144"/>
            <a:ext cx="1096379" cy="10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14325" y="4657725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+mn-lt"/>
              </a:rPr>
              <a:t>Ocean Wind Speed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+mn-lt"/>
              </a:rPr>
              <a:t>Ocean Rainfall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+mn-lt"/>
              </a:rPr>
              <a:t>Sea Surface Temperature</a:t>
            </a:r>
            <a:endParaRPr lang="en-US" b="1" i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Expendable Platforms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5" y="4170529"/>
            <a:ext cx="4763068" cy="1581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/>
              <a:t>Airspeed: 60 kts cruise, 85 kts dash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Deployment Altitude: up to 20,000 ft MSL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Operational Altitude: 500-2,000 ft AGL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Range: 20nm LOS (extending to 50nm)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Endurance: 1 hr @ cruise (extending to 1.5 hrs)</a:t>
            </a:r>
          </a:p>
        </p:txBody>
      </p:sp>
      <p:pic>
        <p:nvPicPr>
          <p:cNvPr id="429060" name="Picture 4" descr="Coyote Parts_Jun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8" y="1709349"/>
            <a:ext cx="2825086" cy="22280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908" y="1921836"/>
            <a:ext cx="3424182" cy="461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0502" y="1146412"/>
            <a:ext cx="38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COYOTE UAS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8298" y="971267"/>
            <a:ext cx="383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Low Altitude Balloons in partnership with WISDOM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11085" y="522514"/>
            <a:ext cx="6952343" cy="990600"/>
          </a:xfrm>
        </p:spPr>
        <p:txBody>
          <a:bodyPr/>
          <a:lstStyle/>
          <a:p>
            <a:r>
              <a:rPr lang="en-US" sz="2800" dirty="0" smtClean="0"/>
              <a:t>Observing System Simulation Experiment (OSSE)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63882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An </a:t>
            </a:r>
            <a:r>
              <a:rPr lang="en-US" sz="2400" b="1" dirty="0">
                <a:latin typeface="+mn-lt"/>
              </a:rPr>
              <a:t>OSSE is a modeling experiment used to evaluate the impact of new observing systems on operational </a:t>
            </a:r>
            <a:r>
              <a:rPr lang="en-US" sz="2400" b="1" dirty="0" smtClean="0">
                <a:latin typeface="+mn-lt"/>
              </a:rPr>
              <a:t>forecasts </a:t>
            </a:r>
            <a:r>
              <a:rPr lang="en-US" sz="2400" b="1" dirty="0">
                <a:latin typeface="+mn-lt"/>
              </a:rPr>
              <a:t>when actual observational data </a:t>
            </a:r>
            <a:r>
              <a:rPr lang="en-US" sz="2400" b="1" dirty="0" smtClean="0">
                <a:latin typeface="+mn-lt"/>
              </a:rPr>
              <a:t>are </a:t>
            </a:r>
            <a:r>
              <a:rPr lang="en-US" sz="2400" b="1" dirty="0">
                <a:latin typeface="+mn-lt"/>
              </a:rPr>
              <a:t>not available</a:t>
            </a:r>
          </a:p>
          <a:p>
            <a:pPr>
              <a:defRPr/>
            </a:pPr>
            <a:endParaRPr lang="en-US" sz="24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  UAS </a:t>
            </a:r>
            <a:r>
              <a:rPr lang="en-US" sz="2400" b="1" dirty="0">
                <a:latin typeface="+mn-lt"/>
              </a:rPr>
              <a:t>OSSE will be used to guide acquisition, flight planning, sensor development decisions</a:t>
            </a:r>
          </a:p>
          <a:p>
            <a:pPr>
              <a:defRPr/>
            </a:pPr>
            <a:endParaRPr lang="en-US" sz="24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 Current </a:t>
            </a:r>
            <a:r>
              <a:rPr lang="en-US" sz="2400" b="1" dirty="0">
                <a:latin typeface="+mn-lt"/>
              </a:rPr>
              <a:t>efforts include global weather OSSE and regional hurricane OSSE</a:t>
            </a:r>
          </a:p>
        </p:txBody>
      </p:sp>
      <p:pic>
        <p:nvPicPr>
          <p:cNvPr id="6" name="Picture 6" descr="GlobalHawkED07-0244-78"/>
          <p:cNvPicPr>
            <a:picLocks noChangeAspect="1" noChangeArrowheads="1"/>
          </p:cNvPicPr>
          <p:nvPr/>
        </p:nvPicPr>
        <p:blipFill>
          <a:blip r:embed="rId2" cstate="print"/>
          <a:srcRect b="22141"/>
          <a:stretch>
            <a:fillRect/>
          </a:stretch>
        </p:blipFill>
        <p:spPr bwMode="auto">
          <a:xfrm>
            <a:off x="6755642" y="1476898"/>
            <a:ext cx="1899877" cy="14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858" y="3310009"/>
            <a:ext cx="2030437" cy="74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oyote Parts_Jun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5080" y="4435521"/>
            <a:ext cx="1837595" cy="14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172200" cy="1143000"/>
          </a:xfrm>
        </p:spPr>
        <p:txBody>
          <a:bodyPr/>
          <a:lstStyle/>
          <a:p>
            <a:r>
              <a:rPr lang="en-US" sz="3200" dirty="0" smtClean="0"/>
              <a:t>UAS Technology Readiness Level (TRL)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TRL	DEFINITION</a:t>
            </a:r>
            <a:r>
              <a:rPr lang="en-US" dirty="0" smtClean="0"/>
              <a:t> 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200" b="1" dirty="0" smtClean="0">
                <a:latin typeface="+mj-lt"/>
              </a:rPr>
              <a:t>	</a:t>
            </a:r>
            <a:r>
              <a:rPr lang="en-US" sz="1400" b="1" dirty="0" smtClean="0">
                <a:latin typeface="+mj-lt"/>
              </a:rPr>
              <a:t>Basic principles observed and reported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Technology concept and/or applications formulated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Analytical and experimental critical function and/or characteristics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Component and/or breadboard validation in laboratory environment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Component and/or breadboard validation in relevant environment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System/subsystem model or prototyping demonstration in a relevant 	environment (ground or air)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System prototyping demonstration in a flight environment</a:t>
            </a:r>
          </a:p>
          <a:p>
            <a:pPr lvl="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Actual system completed and “flight qualified” through test and 	demonstration (ground or air)</a:t>
            </a:r>
          </a:p>
          <a:p>
            <a:pPr lvl="0">
              <a:buClr>
                <a:schemeClr val="tx2"/>
              </a:buClr>
              <a:buFont typeface="+mj-lt"/>
              <a:buAutoNum type="arabicPeriod"/>
            </a:pPr>
            <a:r>
              <a:rPr lang="en-US" sz="1400" b="1" dirty="0" smtClean="0">
                <a:latin typeface="+mj-lt"/>
              </a:rPr>
              <a:t>	Actual system “flight proven” through successful mission operations</a:t>
            </a:r>
          </a:p>
          <a:p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Dropsonde</a:t>
            </a:r>
            <a:r>
              <a:rPr lang="en-US" dirty="0" smtClean="0"/>
              <a:t> Technology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FY10</a:t>
            </a:r>
            <a:endParaRPr lang="en-US" b="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FY11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pPr>
              <a:defRPr/>
            </a:pPr>
            <a:endParaRPr lang="en-US" b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low altitude – TRL 9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medium altitude – TRL 9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high altitude – TRL 7 (system prototype in flight environment)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MIST </a:t>
            </a: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– TRL 5 (component in relevant environment)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MIST </a:t>
            </a: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Global Hawk – TRL 5 (components in relevant environment)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MIST </a:t>
            </a: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Global Hawk – TRL 6 (system in relevant environment)</a:t>
            </a:r>
          </a:p>
          <a:p>
            <a:pPr lvl="1"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buNone/>
              <a:defRPr/>
            </a:pPr>
            <a:r>
              <a:rPr lang="en-US" b="1" i="1" dirty="0" smtClean="0">
                <a:cs typeface="Arial" pitchFamily="34" charset="0"/>
              </a:rPr>
              <a:t>OR</a:t>
            </a:r>
          </a:p>
          <a:p>
            <a:pPr lvl="1">
              <a:buNone/>
              <a:defRPr/>
            </a:pPr>
            <a:endParaRPr lang="en-US" b="1" i="1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b="1" i="1" dirty="0" smtClean="0">
                <a:cs typeface="Arial" pitchFamily="34" charset="0"/>
              </a:rPr>
              <a:t>MIST </a:t>
            </a:r>
            <a:r>
              <a:rPr lang="en-US" b="1" i="1" dirty="0" err="1" smtClean="0">
                <a:cs typeface="Arial" pitchFamily="34" charset="0"/>
              </a:rPr>
              <a:t>sondes</a:t>
            </a:r>
            <a:r>
              <a:rPr lang="en-US" b="1" i="1" dirty="0" smtClean="0">
                <a:cs typeface="Arial" pitchFamily="34" charset="0"/>
              </a:rPr>
              <a:t> from Global Hawk – TRL 7 (system in flight environment)</a:t>
            </a:r>
          </a:p>
          <a:p>
            <a:pPr lvl="1">
              <a:buNone/>
              <a:defRPr/>
            </a:pPr>
            <a:endParaRPr lang="en-US" b="1" u="sng" dirty="0" smtClean="0">
              <a:cs typeface="Arial" pitchFamily="34" charset="0"/>
            </a:endParaRPr>
          </a:p>
          <a:p>
            <a:pPr lvl="1">
              <a:buNone/>
              <a:defRPr/>
            </a:pPr>
            <a:r>
              <a:rPr lang="en-US" b="1" u="sng" dirty="0" smtClean="0">
                <a:cs typeface="Arial" pitchFamily="34" charset="0"/>
              </a:rPr>
              <a:t>Depending on the science objective for hurricanes, atmospheric rivers, or winter storms</a:t>
            </a:r>
            <a:endParaRPr lang="en-US" b="1" i="1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54577&quot;&gt;&lt;/object&gt;&lt;object type=&quot;2&quot; unique_id=&quot;54578&quot;&gt;&lt;object type=&quot;3&quot; unique_id=&quot;54579&quot;&gt;&lt;property id=&quot;20148&quot; value=&quot;5&quot;/&gt;&lt;property id=&quot;20300&quot; value=&quot;Slide 1 - &amp;quot;&amp;#x0D;&amp;#x0A;&amp;#x0D;&amp;#x0A;NOAA &amp;#x0D;&amp;#x0A;Budget Overview&amp;quot;&quot;/&gt;&lt;property id=&quot;20307&quot; value=&quot;257&quot;/&gt;&lt;/object&gt;&lt;object type=&quot;3&quot; unique_id=&quot;54580&quot;&gt;&lt;property id=&quot;20148&quot; value=&quot;5&quot;/&gt;&lt;property id=&quot;20300&quot; value=&quot;Slide 2 - &amp;quot;Agenda&amp;quot;&quot;/&gt;&lt;property id=&quot;20307&quot; value=&quot;432&quot;/&gt;&lt;/object&gt;&lt;object type=&quot;3&quot; unique_id=&quot;54581&quot;&gt;&lt;property id=&quot;20148&quot; value=&quot;5&quot;/&gt;&lt;property id=&quot;20300&quot; value=&quot;Slide 3 - &amp;quot;Budget Overview&amp;quot;&quot;/&gt;&lt;property id=&quot;20307&quot; value=&quot;433&quot;/&gt;&lt;/object&gt;&lt;object type=&quot;3&quot; unique_id=&quot;54582&quot;&gt;&lt;property id=&quot;20148&quot; value=&quot;5&quot;/&gt;&lt;property id=&quot;20300&quot; value=&quot;Slide 4 - &amp;quot;FY 2008 ORF Actuals by Expenditures&amp;quot;&quot;/&gt;&lt;property id=&quot;20307&quot; value=&quot;434&quot;/&gt;&lt;/object&gt;&lt;object type=&quot;3&quot; unique_id=&quot;54583&quot;&gt;&lt;property id=&quot;20148&quot; value=&quot;5&quot;/&gt;&lt;property id=&quot;20300&quot; value=&quot;Slide 5 - &amp;quot;FY 2008 PAC Actuals by Expenditures&amp;quot;&quot;/&gt;&lt;property id=&quot;20307&quot; value=&quot;436&quot;/&gt;&lt;/object&gt;&lt;object type=&quot;3&quot; unique_id=&quot;54584&quot;&gt;&lt;property id=&quot;20148&quot; value=&quot;5&quot;/&gt;&lt;property id=&quot;20300&quot; value=&quot;Slide 6 - &amp;quot;FY 2008 Expenditures by Line Office &amp;quot;&quot;/&gt;&lt;property id=&quot;20307&quot; value=&quot;435&quot;/&gt;&lt;/object&gt;&lt;object type=&quot;3&quot; unique_id=&quot;54586&quot;&gt;&lt;property id=&quot;20148&quot; value=&quot;5&quot;/&gt;&lt;property id=&quot;20300&quot; value=&quot;Slide 7 - &amp;quot;FY 2009 NOAA Budget Trends&amp;quot;&quot;/&gt;&lt;property id=&quot;20307&quot; value=&quot;439&quot;/&gt;&lt;/object&gt;&lt;object type=&quot;3&quot; unique_id=&quot;54587&quot;&gt;&lt;property id=&quot;20148&quot; value=&quot;5&quot;/&gt;&lt;property id=&quot;20300&quot; value=&quot;Slide 8 - &amp;quot;FY 2009 President’s Budget&amp;#x0D;&amp;#x0A;Outyear Profiles &amp;#x0D;&amp;#x0A;&amp;#x0D;&amp;#x0A;&amp;quot;&quot;/&gt;&lt;property id=&quot;20307&quot; value=&quot;417&quot;/&gt;&lt;/object&gt;&lt;object type=&quot;3&quot; unique_id=&quot;54588&quot;&gt;&lt;property id=&quot;20148&quot; value=&quot;5&quot;/&gt;&lt;property id=&quot;20300&quot; value=&quot;Slide 11 - &amp;quot;FY 2009&amp;#x0D;&amp;#x0A;President’s Budget &amp;quot;&quot;/&gt;&lt;property id=&quot;20307&quot; value=&quot;422&quot;/&gt;&lt;/object&gt;&lt;object type=&quot;3&quot; unique_id=&quot;54589&quot;&gt;&lt;property id=&quot;20148&quot; value=&quot;5&quot;/&gt;&lt;property id=&quot;20300&quot; value=&quot;Slide 12 - &amp;quot;FY 2009 President’s Budget&amp;quot;&quot;/&gt;&lt;property id=&quot;20307&quot; value=&quot;440&quot;/&gt;&lt;/object&gt;&lt;object type=&quot;3&quot; unique_id=&quot;54591&quot;&gt;&lt;property id=&quot;20148&quot; value=&quot;5&quot;/&gt;&lt;property id=&quot;20300&quot; value=&quot;Slide 13 - &amp;quot;FY 2009 Budget Priorities&amp;quot;&quot;/&gt;&lt;property id=&quot;20307&quot; value=&quot;424&quot;/&gt;&lt;/object&gt;&lt;object type=&quot;3&quot; unique_id=&quot;54594&quot;&gt;&lt;property id=&quot;20148&quot; value=&quot;5&quot;/&gt;&lt;property id=&quot;20300&quot; value=&quot;Slide 14 - &amp;quot;Summary by Line Office&amp;quot;&quot;/&gt;&lt;property id=&quot;20307&quot; value=&quot;428&quot;/&gt;&lt;/object&gt;&lt;object type=&quot;3&quot; unique_id=&quot;54596&quot;&gt;&lt;property id=&quot;20148&quot; value=&quot;5&quot;/&gt;&lt;property id=&quot;20300&quot; value=&quot;Slide 15 - &amp;quot;FY 2010 &amp;#x0D;&amp;#x0A;DOC Budget Submission &amp;quot;&quot;/&gt;&lt;property id=&quot;20307&quot; value=&quot;430&quot;/&gt;&lt;/object&gt;&lt;object type=&quot;3&quot; unique_id=&quot;54597&quot;&gt;&lt;property id=&quot;20148&quot; value=&quot;5&quot;/&gt;&lt;property id=&quot;20300&quot; value=&quot;Slide 16 - &amp;quot;FY 2010 Budget Update&amp;quot;&quot;/&gt;&lt;property id=&quot;20307&quot; value=&quot;431&quot;/&gt;&lt;/object&gt;&lt;object type=&quot;3&quot; unique_id=&quot;54598&quot;&gt;&lt;property id=&quot;20148&quot; value=&quot;5&quot;/&gt;&lt;property id=&quot;20300&quot; value=&quot;Slide 17 - &amp;quot;Budget Proposal Highlights&amp;quot;&quot;/&gt;&lt;property id=&quot;20307&quot; value=&quot;410&quot;/&gt;&lt;/object&gt;&lt;object type=&quot;3&quot; unique_id=&quot;54599&quot;&gt;&lt;property id=&quot;20148&quot; value=&quot;5&quot;/&gt;&lt;property id=&quot;20300&quot; value=&quot;Slide 20 - &amp;quot;Budget Proposal Highlights&amp;quot;&quot;/&gt;&lt;property id=&quot;20307&quot; value=&quot;413&quot;/&gt;&lt;/object&gt;&lt;object type=&quot;3&quot; unique_id=&quot;54600&quot;&gt;&lt;property id=&quot;20148&quot; value=&quot;5&quot;/&gt;&lt;property id=&quot;20300&quot; value=&quot;Slide 18 - &amp;quot;Historical NOAA Budget Trends&amp;quot;&quot;/&gt;&lt;property id=&quot;20307&quot; value=&quot;338&quot;/&gt;&lt;/object&gt;&lt;object type=&quot;3&quot; unique_id=&quot;54601&quot;&gt;&lt;property id=&quot;20148&quot; value=&quot;5&quot;/&gt;&lt;property id=&quot;20300&quot; value=&quot;Slide 22 - &amp;quot;FY 2010 Goal Team Summary&amp;quot;&quot;/&gt;&lt;property id=&quot;20307&quot; value=&quot;443&quot;/&gt;&lt;/object&gt;&lt;object type=&quot;3&quot; unique_id=&quot;54602&quot;&gt;&lt;property id=&quot;20148&quot; value=&quot;5&quot;/&gt;&lt;property id=&quot;20300&quot; value=&quot;Slide 21 - &amp;quot;FY 2010 Line Office Summary &amp;quot;&quot;/&gt;&lt;property id=&quot;20307&quot; value=&quot;442&quot;/&gt;&lt;/object&gt;&lt;object type=&quot;3&quot; unique_id=&quot;54603&quot;&gt;&lt;property id=&quot;20148&quot; value=&quot;5&quot;/&gt;&lt;property id=&quot;20300&quot; value=&quot;Slide 19 - &amp;quot;FY 2010 Transition Budget Profile &amp;quot;&quot;/&gt;&lt;property id=&quot;20307&quot; value=&quot;441&quot;/&gt;&lt;/object&gt;&lt;object type=&quot;3&quot; unique_id=&quot;54604&quot;&gt;&lt;property id=&quot;20148&quot; value=&quot;5&quot;/&gt;&lt;property id=&quot;20300&quot; value=&quot;Slide 24 - &amp;quot;National Ocean Service&amp;quot;&quot;/&gt;&lt;property id=&quot;20307&quot; value=&quot;400&quot;/&gt;&lt;/object&gt;&lt;object type=&quot;3&quot; unique_id=&quot;54605&quot;&gt;&lt;property id=&quot;20148&quot; value=&quot;5&quot;/&gt;&lt;property id=&quot;20300&quot; value=&quot;Slide 25 - &amp;quot;National Marine Fisheries Service &amp;quot;&quot;/&gt;&lt;property id=&quot;20307&quot; value=&quot;399&quot;/&gt;&lt;/object&gt;&lt;object type=&quot;3&quot; unique_id=&quot;54606&quot;&gt;&lt;property id=&quot;20148&quot; value=&quot;5&quot;/&gt;&lt;property id=&quot;20300&quot; value=&quot;Slide 26 - &amp;quot;Oceanic &amp;amp; Atmospheric Research&amp;quot;&quot;/&gt;&lt;property id=&quot;20307&quot; value=&quot;387&quot;/&gt;&lt;/object&gt;&lt;object type=&quot;3&quot; unique_id=&quot;54607&quot;&gt;&lt;property id=&quot;20148&quot; value=&quot;5&quot;/&gt;&lt;property id=&quot;20300&quot; value=&quot;Slide 27 - &amp;quot;National Weather Service&amp;quot;&quot;/&gt;&lt;property id=&quot;20307&quot; value=&quot;401&quot;/&gt;&lt;/object&gt;&lt;object type=&quot;3&quot; unique_id=&quot;54608&quot;&gt;&lt;property id=&quot;20148&quot; value=&quot;5&quot;/&gt;&lt;property id=&quot;20300&quot; value=&quot;Slide 28 - &amp;quot;National Environmental Satellite Data &amp;amp; Information Service &amp;quot;&quot;/&gt;&lt;property id=&quot;20307&quot; value=&quot;402&quot;/&gt;&lt;/object&gt;&lt;object type=&quot;3&quot; unique_id=&quot;54609&quot;&gt;&lt;property id=&quot;20148&quot; value=&quot;5&quot;/&gt;&lt;property id=&quot;20300&quot; value=&quot;Slide 29 - &amp;quot;Office of Marine &amp;amp; Aviation Services&amp;quot;&quot;/&gt;&lt;property id=&quot;20307&quot; value=&quot;394&quot;/&gt;&lt;/object&gt;&lt;object type=&quot;3&quot; unique_id=&quot;54610&quot;&gt;&lt;property id=&quot;20148&quot; value=&quot;5&quot;/&gt;&lt;property id=&quot;20300&quot; value=&quot;Slide 30 - &amp;quot;FY 2010 Program Support Summary&amp;quot;&quot;/&gt;&lt;property id=&quot;20307&quot; value=&quot;405&quot;/&gt;&lt;/object&gt;&lt;object type=&quot;3&quot; unique_id=&quot;54611&quot;&gt;&lt;property id=&quot;20148&quot; value=&quot;5&quot;/&gt;&lt;property id=&quot;20300&quot; value=&quot;Slide 9 - &amp;quot;FY 2009 Budget Update&amp;quot;&quot;/&gt;&lt;property id=&quot;20307&quot; value=&quot;445&quot;/&gt;&lt;/object&gt;&lt;object type=&quot;3&quot; unique_id=&quot;54612&quot;&gt;&lt;property id=&quot;20148&quot; value=&quot;5&quot;/&gt;&lt;property id=&quot;20300&quot; value=&quot;Slide 10 - &amp;quot;Current Budget Issues&amp;quot;&quot;/&gt;&lt;property id=&quot;20307&quot; value=&quot;444&quot;/&gt;&lt;/object&gt;&lt;object type=&quot;3&quot; unique_id=&quot;54613&quot;&gt;&lt;property id=&quot;20148&quot; value=&quot;5&quot;/&gt;&lt;property id=&quot;20300&quot; value=&quot;Slide 23 - &amp;quot;FY 2010 Line Office Summaries &amp;quot;&quot;/&gt;&lt;property id=&quot;20307&quot; value=&quot;447&quot;/&gt;&lt;/object&gt;&lt;object type=&quot;3&quot; unique_id=&quot;54614&quot;&gt;&lt;property id=&quot;20148&quot; value=&quot;5&quot;/&gt;&lt;property id=&quot;20300&quot; value=&quot;Slide 31 - &amp;quot;Backup Materials&amp;quot;&quot;/&gt;&lt;property id=&quot;20307&quot; value=&quot;448&quot;/&gt;&lt;/object&gt;&lt;object type=&quot;3&quot; unique_id=&quot;54615&quot;&gt;&lt;property id=&quot;20148&quot; value=&quot;5&quot;/&gt;&lt;property id=&quot;20300&quot; value=&quot;Slide 32 - &amp;quot;Budget Overview&amp;quot;&quot;/&gt;&lt;property id=&quot;20307&quot; value=&quot;449&quot;/&gt;&lt;/object&gt;&lt;object type=&quot;3&quot; unique_id=&quot;54616&quot;&gt;&lt;property id=&quot;20148&quot; value=&quot;5&quot;/&gt;&lt;property id=&quot;20300&quot; value=&quot;Slide 33 - &amp;quot;Budget Overview&amp;quot;&quot;/&gt;&lt;property id=&quot;20307&quot; value=&quot;450&quot;/&gt;&lt;/object&gt;&lt;object type=&quot;3&quot; unique_id=&quot;54617&quot;&gt;&lt;property id=&quot;20148&quot; value=&quot;5&quot;/&gt;&lt;property id=&quot;20300&quot; value=&quot;Slide 34 - &amp;quot;Budget Calendar&amp;quot;&quot;/&gt;&lt;property id=&quot;20307&quot; value=&quot;45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ansit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66"/>
      </a:hlink>
      <a:folHlink>
        <a:srgbClr val="85DFD0"/>
      </a:folHlink>
    </a:clrScheme>
    <a:fontScheme name="Office Classic 3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1"/>
        </a:solidFill>
      </a:spPr>
      <a:bodyPr wrap="square" rtlCol="0" anchor="ctr">
        <a:noAutofit/>
      </a:bodyPr>
      <a:lstStyle>
        <a:defPPr algn="ctr">
          <a:defRPr sz="1400" dirty="0">
            <a:solidFill>
              <a:srgbClr val="FFFFFF"/>
            </a:solidFill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1104008_TransitionBriefing_Print</Template>
  <TotalTime>11456</TotalTime>
  <Words>714</Words>
  <Application>Microsoft Office PowerPoint</Application>
  <PresentationFormat>On-screen Show (4:3)</PresentationFormat>
  <Paragraphs>203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NOAA Assessment of Unmanned Aircraft Systems for Hurricane Observations</vt:lpstr>
      <vt:lpstr> Overview of NOAA UAS Program</vt:lpstr>
      <vt:lpstr>Assessing UAS Technologies</vt:lpstr>
      <vt:lpstr>Low Altitude Long Endurance (LALE) Unmanned Aircraft Systems (UAS)</vt:lpstr>
      <vt:lpstr>NASA Genesis Rapid Intensification Processes (GRIP) Experiment</vt:lpstr>
      <vt:lpstr>Expendable Platforms</vt:lpstr>
      <vt:lpstr>Observing System Simulation Experiment (OSSE)</vt:lpstr>
      <vt:lpstr>UAS Technology Readiness Level (TRL) Assessment</vt:lpstr>
      <vt:lpstr>Dropsonde Technology Assessment</vt:lpstr>
      <vt:lpstr>Low Altitude UAS Technology Assessment</vt:lpstr>
      <vt:lpstr>Slide 11</vt:lpstr>
      <vt:lpstr>Examples of Dropsonde Coverage  </vt:lpstr>
      <vt:lpstr>Contact Information</vt:lpstr>
      <vt:lpstr>Slide 14</vt:lpstr>
    </vt:vector>
  </TitlesOfParts>
  <Company>National Oceanic &amp; Atmospheric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FY06 Budget </dc:title>
  <dc:creator>Fiona Horsfall</dc:creator>
  <cp:lastModifiedBy>robbie.hood</cp:lastModifiedBy>
  <cp:revision>666</cp:revision>
  <cp:lastPrinted>2004-06-03T15:18:37Z</cp:lastPrinted>
  <dcterms:created xsi:type="dcterms:W3CDTF">2004-05-12T16:39:08Z</dcterms:created>
  <dcterms:modified xsi:type="dcterms:W3CDTF">2010-03-02T14:58:08Z</dcterms:modified>
</cp:coreProperties>
</file>