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63" r:id="rId3"/>
    <p:sldId id="257" r:id="rId4"/>
    <p:sldId id="260" r:id="rId5"/>
    <p:sldId id="274" r:id="rId6"/>
    <p:sldId id="259" r:id="rId7"/>
    <p:sldId id="258" r:id="rId8"/>
    <p:sldId id="273" r:id="rId9"/>
    <p:sldId id="261" r:id="rId10"/>
    <p:sldId id="262" r:id="rId11"/>
    <p:sldId id="265" r:id="rId12"/>
    <p:sldId id="276" r:id="rId13"/>
    <p:sldId id="271" r:id="rId14"/>
    <p:sldId id="266" r:id="rId15"/>
    <p:sldId id="267" r:id="rId16"/>
    <p:sldId id="268" r:id="rId17"/>
    <p:sldId id="277" r:id="rId18"/>
    <p:sldId id="270" r:id="rId19"/>
    <p:sldId id="264" r:id="rId20"/>
    <p:sldId id="275" r:id="rId21"/>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3C16"/>
    <a:srgbClr val="0000CC"/>
    <a:srgbClr val="6A30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61D73DB8-F052-4103-A357-E98C9ED8E073}" type="datetimeFigureOut">
              <a:rPr lang="en-US"/>
              <a:pPr>
                <a:defRPr/>
              </a:pPr>
              <a:t>3/2/2010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093060C6-2C58-4E2B-9815-EEB1E4D6A6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Tetroon is photodegradable, future generations- will work on developing biodegradable materials</a:t>
            </a:r>
          </a:p>
          <a:p>
            <a:r>
              <a:rPr lang="en-US" smtClean="0"/>
              <a:t>Filed for a categorical exclusion under NEPA</a:t>
            </a:r>
          </a:p>
          <a:p>
            <a:r>
              <a:rPr lang="en-US" smtClean="0"/>
              <a:t>FAA Part One Exempt- always filed  NOTAM (Notice to airman) work with local aviation authorities to coordinate flights and report timing.</a:t>
            </a:r>
          </a:p>
          <a:p>
            <a:endParaRPr lang="en-US" smtClean="0"/>
          </a:p>
          <a:p>
            <a:r>
              <a:rPr lang="en-US" smtClean="0"/>
              <a:t>Pressure sensor- will bring in an improved sensor with greater accuracy – does not need to adjust calibration.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1FE5D-5F53-40D5-827B-FDFF9A546BCC}" type="slidenum">
              <a:rPr lang="en-US"/>
              <a:pPr fontAlgn="base">
                <a:spcBef>
                  <a:spcPct val="0"/>
                </a:spcBef>
                <a:spcAft>
                  <a:spcPct val="0"/>
                </a:spcAft>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Predicted 7 day trajectories prepared by Randy Collander posted on WISDOM website.  Available at 0z and 12 Z, for GFS 0.5, 1 degree and FIM 0.5 degree.  Forecast tracked daily with weather update and launch recommendations coming out by 1700 UTC and launch announcement posted by 1800 UTC.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Balloon Icons are 30 minutes apart</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BC930-C664-4EB2-9C77-89FB53BCE3AD}" type="slidenum">
              <a:rPr lang="en-US"/>
              <a:pPr fontAlgn="base">
                <a:spcBef>
                  <a:spcPct val="0"/>
                </a:spcBef>
                <a:spcAft>
                  <a:spcPct val="0"/>
                </a:spcAft>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OSSE system in Use</a:t>
            </a:r>
          </a:p>
          <a:p>
            <a:pPr eaLnBrk="1" hangingPunct="1">
              <a:spcBef>
                <a:spcPct val="0"/>
              </a:spcBef>
            </a:pPr>
            <a:r>
              <a:rPr lang="en-US" smtClean="0"/>
              <a:t>Calibration- making sure system performs similar to reality, real time vs synthetic world</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405D7B-D459-469E-B287-3FA8FB4AFB1D}" type="slidenum">
              <a:rPr lang="en-US"/>
              <a:pPr fontAlgn="base">
                <a:spcBef>
                  <a:spcPct val="0"/>
                </a:spcBef>
                <a:spcAft>
                  <a:spcPct val="0"/>
                </a:spcAft>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B3FFB-0C3B-44B4-A524-8D4E1165F3A0}" type="slidenum">
              <a:rPr lang="en-US"/>
              <a:pPr fontAlgn="base">
                <a:spcBef>
                  <a:spcPct val="0"/>
                </a:spcBef>
                <a:spcAft>
                  <a:spcPct val="0"/>
                </a:spcAft>
                <a:defRPr/>
              </a:pPr>
              <a:t>15</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Results of preliminary calibration- data impact in real world- obs have diff impact in real world.  RAOB is best.  Default error added-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C1B60-C5DD-4FF2-85E9-8736DBD69A20}" type="slidenum">
              <a:rPr lang="en-US"/>
              <a:pPr fontAlgn="base">
                <a:spcBef>
                  <a:spcPct val="0"/>
                </a:spcBef>
                <a:spcAft>
                  <a:spcPct val="0"/>
                </a:spcAft>
                <a:defRPr/>
              </a:pPr>
              <a:t>16</a:t>
            </a:fld>
            <a:endParaRPr lang="en-US"/>
          </a:p>
        </p:txBody>
      </p:sp>
      <p:sp>
        <p:nvSpPr>
          <p:cNvPr id="3584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23925" y="4379913"/>
            <a:ext cx="5086350" cy="414813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200 mb Wind analysis impact, RAOB denial case</a:t>
            </a:r>
          </a:p>
          <a:p>
            <a:pPr eaLnBrk="1" hangingPunct="1">
              <a:spcBef>
                <a:spcPct val="0"/>
              </a:spcBef>
            </a:pPr>
            <a:endParaRPr lang="en-US" smtClean="0"/>
          </a:p>
          <a:p>
            <a:pPr eaLnBrk="1" hangingPunct="1">
              <a:spcBef>
                <a:spcPct val="0"/>
              </a:spcBef>
            </a:pPr>
            <a:r>
              <a:rPr lang="en-US" smtClean="0"/>
              <a:t>Black line: Real data cases for July.</a:t>
            </a:r>
          </a:p>
          <a:p>
            <a:pPr eaLnBrk="1" hangingPunct="1">
              <a:spcBef>
                <a:spcPct val="0"/>
              </a:spcBef>
            </a:pPr>
            <a:r>
              <a:rPr lang="en-US" smtClean="0"/>
              <a:t>Green line: analysis impact for data denial case with default error values for RAOB.</a:t>
            </a:r>
          </a:p>
          <a:p>
            <a:pPr eaLnBrk="1" hangingPunct="1">
              <a:spcBef>
                <a:spcPct val="0"/>
              </a:spcBef>
            </a:pPr>
            <a:r>
              <a:rPr lang="en-US" smtClean="0"/>
              <a:t>Red line: analysis impact for data denial case with adjusted (calibrated) error values on RAOB.</a:t>
            </a:r>
          </a:p>
          <a:p>
            <a:pPr eaLnBrk="1" hangingPunct="1">
              <a:spcBef>
                <a:spcPct val="0"/>
              </a:spcBef>
            </a:pPr>
            <a:endParaRPr lang="en-US" smtClean="0"/>
          </a:p>
          <a:p>
            <a:pPr eaLnBrk="1" hangingPunct="1">
              <a:spcBef>
                <a:spcPct val="0"/>
              </a:spcBef>
            </a:pPr>
            <a:r>
              <a:rPr lang="en-US" smtClean="0"/>
              <a:t>Green-less data impact than black, wwhich is real worls.  Adjust deviation in calibration, so red curve has similar pattern to black- real world curve.  Change error deviation to “match Scenarioos”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pPr eaLnBrk="1" hangingPunct="1">
              <a:spcBef>
                <a:spcPct val="0"/>
              </a:spcBef>
            </a:pPr>
            <a:r>
              <a:rPr lang="en-US" smtClean="0"/>
              <a:t>WISDOM OSSE real time analysis system run; show of increment impact of data set.  Orange flag is WISDOM data.  Blue, Green, is RAOB or other data.  Can See around the orange have some. WISDOM data has some impact on forecast.  2-3 knot impact —wind speed; analysis combined WISDOM data and other set, this data shoes  2-3 knots impact increment.  Significant where there is no other observational data available, this was an improvement with very few balloons in the area.</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9AA6F7-8D59-42F7-B255-1F271613119C}" type="datetime1">
              <a:rPr lang="en-US"/>
              <a:pPr>
                <a:defRPr/>
              </a:pPr>
              <a:t>3/2/2010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1D4360-B731-4CBF-9FEE-5F386B448B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2C3163-EFBE-4419-8CBF-A47CF0DC9693}" type="datetime1">
              <a:rPr lang="en-US"/>
              <a:pPr>
                <a:defRPr/>
              </a:pPr>
              <a:t>3/2/2010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7342BF-FF8A-4F4F-AD9A-8A6AB2F286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455F19-8B02-48E7-B44C-97169660561F}" type="datetime1">
              <a:rPr lang="en-US"/>
              <a:pPr>
                <a:defRPr/>
              </a:pPr>
              <a:t>3/2/2010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3AEDEA-3B53-4149-BA19-A5C1D0DC13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63CC55-66BA-4769-9064-0155DA195BF4}" type="datetime1">
              <a:rPr lang="en-US"/>
              <a:pPr>
                <a:defRPr/>
              </a:pPr>
              <a:t>3/2/2010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FBAD30-3766-46BA-90B8-95C170C1D9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732257-CD4A-4C81-B4B8-885D872E0F17}" type="datetime1">
              <a:rPr lang="en-US"/>
              <a:pPr>
                <a:defRPr/>
              </a:pPr>
              <a:t>3/2/2010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D104E3-96A5-4D98-9DAB-E91476A9A9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089463-8E01-47D6-AC16-B8FE399D1E9F}" type="datetime1">
              <a:rPr lang="en-US"/>
              <a:pPr>
                <a:defRPr/>
              </a:pPr>
              <a:t>3/2/2010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E61CA7-AC2D-4F41-B924-CBF37BBA1C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589233-E0E7-4188-8B6F-7B5BFD885E1C}" type="datetime1">
              <a:rPr lang="en-US"/>
              <a:pPr>
                <a:defRPr/>
              </a:pPr>
              <a:t>3/2/2010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77E039-C851-4EF7-91E2-43A3EDD524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DFB804-C0A5-4BB4-A4ED-4BF68101520B}" type="datetime1">
              <a:rPr lang="en-US"/>
              <a:pPr>
                <a:defRPr/>
              </a:pPr>
              <a:t>3/2/2010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52D9FC-E78B-44D9-BBFA-A4995B8C3F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40D6D3-2081-44AE-BDB2-56347AE3D660}" type="datetime1">
              <a:rPr lang="en-US"/>
              <a:pPr>
                <a:defRPr/>
              </a:pPr>
              <a:t>3/2/2010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A61C41-F251-41A2-A6CF-5597EAA3C5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73577A-AF78-465C-AC6A-9E19901C67C1}" type="datetime1">
              <a:rPr lang="en-US"/>
              <a:pPr>
                <a:defRPr/>
              </a:pPr>
              <a:t>3/2/2010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A94DC7-FBBF-4129-91E8-714EF280F3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B19766-24BA-44A6-B45B-0D2E04345AD8}" type="datetime1">
              <a:rPr lang="en-US"/>
              <a:pPr>
                <a:defRPr/>
              </a:pPr>
              <a:t>3/2/2010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992F4-3C6A-4BA0-9766-34C61A11BE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90E0A1-C5D7-4E3F-BD62-7829838D4C4F}" type="datetime1">
              <a:rPr lang="en-US"/>
              <a:pPr>
                <a:defRPr/>
              </a:pPr>
              <a:t>3/2/2010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65B62EC-86DF-4AD0-BB83-28DE252A0A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wisdom.noa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hyperlink" Target="http://wisdom.noa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video" Target="file:///C:\Documents%20and%20Settings\All%20Users\Documents\IHC10\Presentations\Session06\s06-02Nicinska-WISDOM.avi" TargetMode="External"/><Relationship Id="rId1" Type="http://schemas.openxmlformats.org/officeDocument/2006/relationships/video" Target="file:///H:\WISDOM\AMS%202010\Final\RussWISDOM-fast.avi"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isdom.no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wisdom.noa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Justyna.Nicinska@noaa.gov" TargetMode="External"/><Relationship Id="rId1" Type="http://schemas.openxmlformats.org/officeDocument/2006/relationships/slideLayout" Target="../slideLayouts/slideLayout6.xml"/><Relationship Id="rId5" Type="http://schemas.openxmlformats.org/officeDocument/2006/relationships/hyperlink" Target="http://wisdom.noaa.go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isdom.noa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isdom.noa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wisdom.noaa.go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wisdom.noaa.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hyperlink" Target="http://wisdom.noaa.gov/" TargetMode="External"/><Relationship Id="rId4" Type="http://schemas.openxmlformats.org/officeDocument/2006/relationships/image" Target="../media/image2.pn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hyperlink" Target="http://wisdom.noa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52600"/>
            <a:ext cx="8686800" cy="1524000"/>
          </a:xfrm>
        </p:spPr>
        <p:txBody>
          <a:bodyPr>
            <a:normAutofit fontScale="90000"/>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2400" b="1" dirty="0" smtClean="0">
                <a:solidFill>
                  <a:srgbClr val="FF0000"/>
                </a:solidFill>
                <a:effectLst>
                  <a:outerShdw blurRad="38100" dist="38100" dir="2700000" algn="tl">
                    <a:srgbClr val="C0C0C0"/>
                  </a:outerShdw>
                </a:effectLst>
                <a:latin typeface="Arial Narrow" pitchFamily="34" charset="0"/>
              </a:rPr>
              <a:t>WISDOM System 2009 Proof of Concept Test Results</a:t>
            </a:r>
            <a:r>
              <a:rPr lang="en-US" sz="2400" b="1" dirty="0" smtClean="0">
                <a:effectLst>
                  <a:outerShdw blurRad="38100" dist="38100" dir="2700000" algn="tl">
                    <a:srgbClr val="C0C0C0"/>
                  </a:outerShdw>
                </a:effectLst>
                <a:latin typeface="Arial Narrow" pitchFamily="34" charset="0"/>
              </a:rPr>
              <a:t/>
            </a:r>
            <a:br>
              <a:rPr lang="en-US" sz="2400" b="1" dirty="0" smtClean="0">
                <a:effectLst>
                  <a:outerShdw blurRad="38100" dist="38100" dir="2700000" algn="tl">
                    <a:srgbClr val="C0C0C0"/>
                  </a:outerShdw>
                </a:effectLst>
                <a:latin typeface="Arial Narrow" pitchFamily="34" charset="0"/>
              </a:rPr>
            </a:br>
            <a:r>
              <a:rPr lang="en-US" sz="2400" b="1" dirty="0" smtClean="0">
                <a:solidFill>
                  <a:srgbClr val="0000CC"/>
                </a:solidFill>
                <a:latin typeface="Arial Narrow" pitchFamily="34" charset="0"/>
              </a:rPr>
              <a:t/>
            </a:r>
            <a:br>
              <a:rPr lang="en-US" sz="2400" b="1" dirty="0" smtClean="0">
                <a:solidFill>
                  <a:srgbClr val="0000CC"/>
                </a:solidFill>
                <a:latin typeface="Arial Narrow" pitchFamily="34" charset="0"/>
              </a:rPr>
            </a:br>
            <a:r>
              <a:rPr lang="en-US" sz="2400" b="1" dirty="0" smtClean="0">
                <a:solidFill>
                  <a:srgbClr val="0000CC"/>
                </a:solidFill>
                <a:effectLst>
                  <a:outerShdw blurRad="38100" dist="38100" dir="2700000" algn="tl">
                    <a:srgbClr val="C0C0C0"/>
                  </a:outerShdw>
                </a:effectLst>
                <a:latin typeface="Arial Narrow" pitchFamily="34" charset="0"/>
              </a:rPr>
              <a:t>Alexander E. MacDonald, </a:t>
            </a:r>
            <a:r>
              <a:rPr lang="en-US" sz="2400" b="1" dirty="0" err="1" smtClean="0">
                <a:solidFill>
                  <a:srgbClr val="0000CC"/>
                </a:solidFill>
                <a:effectLst>
                  <a:outerShdw blurRad="38100" dist="38100" dir="2700000" algn="tl">
                    <a:srgbClr val="C0C0C0"/>
                  </a:outerShdw>
                </a:effectLst>
                <a:latin typeface="Arial Narrow" pitchFamily="34" charset="0"/>
              </a:rPr>
              <a:t>Justyna</a:t>
            </a:r>
            <a:r>
              <a:rPr lang="en-US" sz="2400" b="1" dirty="0" smtClean="0">
                <a:solidFill>
                  <a:srgbClr val="0000CC"/>
                </a:solidFill>
                <a:effectLst>
                  <a:outerShdw blurRad="38100" dist="38100" dir="2700000" algn="tl">
                    <a:srgbClr val="C0C0C0"/>
                  </a:outerShdw>
                </a:effectLst>
                <a:latin typeface="Arial Narrow" pitchFamily="34" charset="0"/>
              </a:rPr>
              <a:t> </a:t>
            </a:r>
            <a:r>
              <a:rPr lang="en-US" sz="2400" b="1" dirty="0" err="1" smtClean="0">
                <a:solidFill>
                  <a:srgbClr val="0000CC"/>
                </a:solidFill>
                <a:effectLst>
                  <a:outerShdw blurRad="38100" dist="38100" dir="2700000" algn="tl">
                    <a:srgbClr val="C0C0C0"/>
                  </a:outerShdw>
                </a:effectLst>
                <a:latin typeface="Arial Narrow" pitchFamily="34" charset="0"/>
              </a:rPr>
              <a:t>Nicinska</a:t>
            </a:r>
            <a:r>
              <a:rPr lang="en-US" sz="2400" b="1" dirty="0" smtClean="0">
                <a:solidFill>
                  <a:srgbClr val="0000CC"/>
                </a:solidFill>
                <a:effectLst>
                  <a:outerShdw blurRad="38100" dist="38100" dir="2700000" algn="tl">
                    <a:srgbClr val="C0C0C0"/>
                  </a:outerShdw>
                </a:effectLst>
                <a:latin typeface="Arial Narrow" pitchFamily="34" charset="0"/>
              </a:rPr>
              <a:t>, </a:t>
            </a:r>
            <a:r>
              <a:rPr lang="en-US" sz="2400" b="1" dirty="0" err="1" smtClean="0">
                <a:solidFill>
                  <a:srgbClr val="0000CC"/>
                </a:solidFill>
                <a:effectLst>
                  <a:outerShdw blurRad="38100" dist="38100" dir="2700000" algn="tl">
                    <a:srgbClr val="C0C0C0"/>
                  </a:outerShdw>
                </a:effectLst>
                <a:latin typeface="Arial Narrow" pitchFamily="34" charset="0"/>
              </a:rPr>
              <a:t>Yuanfu</a:t>
            </a:r>
            <a:r>
              <a:rPr lang="en-US" sz="2400" b="1" dirty="0" smtClean="0">
                <a:solidFill>
                  <a:srgbClr val="0000CC"/>
                </a:solidFill>
                <a:effectLst>
                  <a:outerShdw blurRad="38100" dist="38100" dir="2700000" algn="tl">
                    <a:srgbClr val="C0C0C0"/>
                  </a:outerShdw>
                </a:effectLst>
                <a:latin typeface="Arial Narrow" pitchFamily="34" charset="0"/>
              </a:rPr>
              <a:t> </a:t>
            </a:r>
            <a:r>
              <a:rPr lang="en-US" sz="2400" b="1" dirty="0" err="1" smtClean="0">
                <a:solidFill>
                  <a:srgbClr val="0000CC"/>
                </a:solidFill>
                <a:effectLst>
                  <a:outerShdw blurRad="38100" dist="38100" dir="2700000" algn="tl">
                    <a:srgbClr val="C0C0C0"/>
                  </a:outerShdw>
                </a:effectLst>
                <a:latin typeface="Arial Narrow" pitchFamily="34" charset="0"/>
              </a:rPr>
              <a:t>Xie</a:t>
            </a:r>
            <a:r>
              <a:rPr lang="en-US" sz="2400" b="1" dirty="0" smtClean="0">
                <a:solidFill>
                  <a:srgbClr val="0000CC"/>
                </a:solidFill>
                <a:effectLst>
                  <a:outerShdw blurRad="38100" dist="38100" dir="2700000" algn="tl">
                    <a:srgbClr val="C0C0C0"/>
                  </a:outerShdw>
                </a:effectLst>
                <a:latin typeface="Arial Narrow" pitchFamily="34" charset="0"/>
              </a:rPr>
              <a:t>, Russell B. Chadwick</a:t>
            </a:r>
            <a:r>
              <a:rPr lang="en-US" sz="2400" b="1" dirty="0" smtClean="0">
                <a:solidFill>
                  <a:srgbClr val="0000CC"/>
                </a:solidFill>
                <a:latin typeface="Arial Narrow" pitchFamily="34" charset="0"/>
              </a:rPr>
              <a:t/>
            </a:r>
            <a:br>
              <a:rPr lang="en-US" sz="2400" b="1" dirty="0" smtClean="0">
                <a:solidFill>
                  <a:srgbClr val="0000CC"/>
                </a:solidFill>
                <a:latin typeface="Arial Narrow" pitchFamily="34" charset="0"/>
              </a:rPr>
            </a:br>
            <a:r>
              <a:rPr lang="en-US" sz="2500" b="1" dirty="0" smtClean="0">
                <a:solidFill>
                  <a:srgbClr val="0000CC"/>
                </a:solidFill>
                <a:effectLst>
                  <a:outerShdw blurRad="38100" dist="38100" dir="2700000" algn="tl">
                    <a:srgbClr val="C0C0C0"/>
                  </a:outerShdw>
                </a:effectLst>
                <a:latin typeface="Arial Narrow" pitchFamily="34" charset="0"/>
              </a:rPr>
              <a:t>NOAA Office of Oceanic and Atmospheric Research (OAR)</a:t>
            </a:r>
            <a:br>
              <a:rPr lang="en-US" sz="2500" b="1" dirty="0" smtClean="0">
                <a:solidFill>
                  <a:srgbClr val="0000CC"/>
                </a:solidFill>
                <a:effectLst>
                  <a:outerShdw blurRad="38100" dist="38100" dir="2700000" algn="tl">
                    <a:srgbClr val="C0C0C0"/>
                  </a:outerShdw>
                </a:effectLst>
                <a:latin typeface="Arial Narrow" pitchFamily="34" charset="0"/>
              </a:rPr>
            </a:br>
            <a:r>
              <a:rPr lang="en-US" sz="2400" b="1" dirty="0" smtClean="0">
                <a:latin typeface="Arial Narrow" pitchFamily="34" charset="0"/>
              </a:rPr>
              <a:t/>
            </a:r>
            <a:br>
              <a:rPr lang="en-US" sz="2400" b="1" dirty="0" smtClean="0">
                <a:latin typeface="Arial Narrow" pitchFamily="34" charset="0"/>
              </a:rPr>
            </a:br>
            <a:r>
              <a:rPr lang="en-US" sz="2400" b="1" dirty="0" smtClean="0">
                <a:latin typeface="Arial Narrow" pitchFamily="34" charset="0"/>
              </a:rPr>
              <a:t/>
            </a:r>
            <a:br>
              <a:rPr lang="en-US" sz="2400" b="1" dirty="0" smtClean="0">
                <a:latin typeface="Arial Narrow" pitchFamily="34" charset="0"/>
              </a:rPr>
            </a:br>
            <a:r>
              <a:rPr lang="en-US" sz="2400" b="1" dirty="0" smtClean="0">
                <a:latin typeface="Arial Narrow" pitchFamily="34" charset="0"/>
              </a:rPr>
              <a:t>64</a:t>
            </a:r>
            <a:r>
              <a:rPr lang="en-US" sz="2400" b="1" baseline="30000" dirty="0" smtClean="0">
                <a:latin typeface="Arial Narrow" pitchFamily="34" charset="0"/>
              </a:rPr>
              <a:t>th</a:t>
            </a:r>
            <a:r>
              <a:rPr lang="en-US" sz="2400" b="1" dirty="0" smtClean="0">
                <a:latin typeface="Arial Narrow" pitchFamily="34" charset="0"/>
              </a:rPr>
              <a:t> </a:t>
            </a:r>
            <a:r>
              <a:rPr lang="en-US" sz="2400" b="1" dirty="0" smtClean="0">
                <a:effectLst>
                  <a:outerShdw blurRad="38100" dist="38100" dir="2700000" algn="tl">
                    <a:srgbClr val="C0C0C0"/>
                  </a:outerShdw>
                </a:effectLst>
                <a:latin typeface="Arial Narrow" pitchFamily="34" charset="0"/>
              </a:rPr>
              <a:t>Interdepartmental Hurricane Conference </a:t>
            </a:r>
            <a:br>
              <a:rPr lang="en-US" sz="2400" b="1" dirty="0" smtClean="0">
                <a:effectLst>
                  <a:outerShdw blurRad="38100" dist="38100" dir="2700000" algn="tl">
                    <a:srgbClr val="C0C0C0"/>
                  </a:outerShdw>
                </a:effectLst>
                <a:latin typeface="Arial Narrow" pitchFamily="34" charset="0"/>
              </a:rPr>
            </a:br>
            <a:r>
              <a:rPr lang="en-US" sz="2400" b="1" dirty="0" smtClean="0">
                <a:effectLst>
                  <a:outerShdw blurRad="38100" dist="38100" dir="2700000" algn="tl">
                    <a:srgbClr val="C0C0C0"/>
                  </a:outerShdw>
                </a:effectLst>
                <a:latin typeface="Arial Narrow" pitchFamily="34" charset="0"/>
              </a:rPr>
              <a:t>Savannah, GA </a:t>
            </a:r>
            <a:br>
              <a:rPr lang="en-US" sz="2400" b="1" dirty="0" smtClean="0">
                <a:effectLst>
                  <a:outerShdw blurRad="38100" dist="38100" dir="2700000" algn="tl">
                    <a:srgbClr val="C0C0C0"/>
                  </a:outerShdw>
                </a:effectLst>
                <a:latin typeface="Arial Narrow" pitchFamily="34" charset="0"/>
              </a:rPr>
            </a:br>
            <a:r>
              <a:rPr lang="en-US" sz="2400" b="1" dirty="0" smtClean="0">
                <a:effectLst>
                  <a:outerShdw blurRad="38100" dist="38100" dir="2700000" algn="tl">
                    <a:srgbClr val="C0C0C0"/>
                  </a:outerShdw>
                </a:effectLst>
                <a:latin typeface="Arial Narrow" pitchFamily="34" charset="0"/>
              </a:rPr>
              <a:t>March 2, 2010</a:t>
            </a:r>
          </a:p>
        </p:txBody>
      </p:sp>
      <p:pic>
        <p:nvPicPr>
          <p:cNvPr id="14338"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14339"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14340" name="Rectangle 6"/>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sp>
        <p:nvSpPr>
          <p:cNvPr id="9" name="Slide Number Placeholder 8"/>
          <p:cNvSpPr>
            <a:spLocks noGrp="1"/>
          </p:cNvSpPr>
          <p:nvPr>
            <p:ph type="sldNum" sz="quarter" idx="12"/>
          </p:nvPr>
        </p:nvSpPr>
        <p:spPr/>
        <p:txBody>
          <a:bodyPr/>
          <a:lstStyle/>
          <a:p>
            <a:pPr>
              <a:defRPr/>
            </a:pPr>
            <a:fld id="{D6E9BB8C-1F4F-4D6C-8A25-5EC08A1E800F}"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0"/>
            <a:ext cx="8229600" cy="381000"/>
          </a:xfrm>
        </p:spPr>
        <p:txBody>
          <a:bodyPr rtlCol="0">
            <a:normAutofit fontScale="90000"/>
          </a:bodyPr>
          <a:lstStyle/>
          <a:p>
            <a:pPr eaLnBrk="1" fontAlgn="auto" hangingPunct="1">
              <a:spcAft>
                <a:spcPts val="0"/>
              </a:spcAft>
              <a:defRPr/>
            </a:pPr>
            <a:r>
              <a:rPr lang="en-US" sz="2000" dirty="0" smtClean="0"/>
              <a:t>WISDOM 2009 </a:t>
            </a:r>
            <a:r>
              <a:rPr lang="en-US" sz="2000" dirty="0" smtClean="0"/>
              <a:t>IDA </a:t>
            </a:r>
            <a:r>
              <a:rPr lang="en-US" sz="2000" dirty="0" smtClean="0"/>
              <a:t>Launch</a:t>
            </a:r>
            <a:endParaRPr lang="en-US" sz="2000" dirty="0"/>
          </a:p>
        </p:txBody>
      </p:sp>
      <p:pic>
        <p:nvPicPr>
          <p:cNvPr id="26626" name="Picture 2"/>
          <p:cNvPicPr>
            <a:picLocks noChangeAspect="1" noChangeArrowheads="1"/>
          </p:cNvPicPr>
          <p:nvPr/>
        </p:nvPicPr>
        <p:blipFill>
          <a:blip r:embed="rId2" cstate="print"/>
          <a:srcRect/>
          <a:stretch>
            <a:fillRect/>
          </a:stretch>
        </p:blipFill>
        <p:spPr bwMode="auto">
          <a:xfrm>
            <a:off x="1143000" y="0"/>
            <a:ext cx="6996113" cy="762000"/>
          </a:xfrm>
          <a:prstGeom prst="rect">
            <a:avLst/>
          </a:prstGeom>
          <a:noFill/>
          <a:ln w="9525">
            <a:noFill/>
            <a:miter lim="800000"/>
            <a:headEnd/>
            <a:tailEnd/>
          </a:ln>
        </p:spPr>
      </p:pic>
      <p:pic>
        <p:nvPicPr>
          <p:cNvPr id="26627"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228600" y="152400"/>
            <a:ext cx="838200" cy="828675"/>
          </a:xfrm>
          <a:prstGeom prst="rect">
            <a:avLst/>
          </a:prstGeom>
          <a:noFill/>
          <a:ln w="9525">
            <a:noFill/>
            <a:miter lim="800000"/>
            <a:headEnd/>
            <a:tailEnd/>
          </a:ln>
        </p:spPr>
      </p:pic>
      <p:sp>
        <p:nvSpPr>
          <p:cNvPr id="26628" name="Rectangle 6"/>
          <p:cNvSpPr>
            <a:spLocks noChangeArrowheads="1"/>
          </p:cNvSpPr>
          <p:nvPr/>
        </p:nvSpPr>
        <p:spPr bwMode="auto">
          <a:xfrm>
            <a:off x="1143000" y="7620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pic>
        <p:nvPicPr>
          <p:cNvPr id="26629" name="Picture 4" descr="C:\Documents and Settings\justyna.nicinska\Local Settings\Temp\AllWisdomBalloons-1.gif"/>
          <p:cNvPicPr>
            <a:picLocks noChangeAspect="1" noChangeArrowheads="1"/>
          </p:cNvPicPr>
          <p:nvPr/>
        </p:nvPicPr>
        <p:blipFill>
          <a:blip r:embed="rId5" cstate="print"/>
          <a:srcRect/>
          <a:stretch>
            <a:fillRect/>
          </a:stretch>
        </p:blipFill>
        <p:spPr bwMode="auto">
          <a:xfrm>
            <a:off x="762000" y="1905000"/>
            <a:ext cx="7467600" cy="468788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7C532C4-F0AF-46CC-BA68-871CDE17FC7D}"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cstate="print"/>
          <a:srcRect/>
          <a:stretch>
            <a:fillRect/>
          </a:stretch>
        </p:blipFill>
        <p:spPr bwMode="auto">
          <a:xfrm>
            <a:off x="1143000" y="0"/>
            <a:ext cx="6996113" cy="762000"/>
          </a:xfrm>
          <a:prstGeom prst="rect">
            <a:avLst/>
          </a:prstGeom>
          <a:noFill/>
          <a:ln w="9525">
            <a:noFill/>
            <a:miter lim="800000"/>
            <a:headEnd/>
            <a:tailEnd/>
          </a:ln>
        </p:spPr>
      </p:pic>
      <p:pic>
        <p:nvPicPr>
          <p:cNvPr id="27650" name="Picture 50" descr="C:\Documents and Settings\osborn.FSL-NT.000\Desktop\My Documents\Misc. Graphics-Text\logos\NOAA-Logo_CircleWhite_RestTrans.png"/>
          <p:cNvPicPr>
            <a:picLocks noChangeAspect="1" noChangeArrowheads="1"/>
          </p:cNvPicPr>
          <p:nvPr/>
        </p:nvPicPr>
        <p:blipFill>
          <a:blip r:embed="rId4" cstate="print"/>
          <a:srcRect/>
          <a:stretch>
            <a:fillRect/>
          </a:stretch>
        </p:blipFill>
        <p:spPr bwMode="auto">
          <a:xfrm>
            <a:off x="152400" y="152400"/>
            <a:ext cx="838200" cy="828675"/>
          </a:xfrm>
          <a:prstGeom prst="rect">
            <a:avLst/>
          </a:prstGeom>
          <a:noFill/>
          <a:ln w="9525">
            <a:noFill/>
            <a:miter lim="800000"/>
            <a:headEnd/>
            <a:tailEnd/>
          </a:ln>
        </p:spPr>
      </p:pic>
      <p:sp>
        <p:nvSpPr>
          <p:cNvPr id="27651" name="Rectangle 5"/>
          <p:cNvSpPr>
            <a:spLocks noChangeArrowheads="1"/>
          </p:cNvSpPr>
          <p:nvPr/>
        </p:nvSpPr>
        <p:spPr bwMode="auto">
          <a:xfrm>
            <a:off x="1143000" y="762000"/>
            <a:ext cx="7010400" cy="581025"/>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endParaRPr lang="en-US" sz="1600" b="1">
              <a:solidFill>
                <a:schemeClr val="accent2"/>
              </a:solidFill>
              <a:cs typeface="Arial" charset="0"/>
            </a:endParaRPr>
          </a:p>
        </p:txBody>
      </p:sp>
      <p:sp>
        <p:nvSpPr>
          <p:cNvPr id="10" name="Title 9"/>
          <p:cNvSpPr>
            <a:spLocks noGrp="1"/>
          </p:cNvSpPr>
          <p:nvPr>
            <p:ph type="title"/>
          </p:nvPr>
        </p:nvSpPr>
        <p:spPr>
          <a:xfrm>
            <a:off x="457200" y="1219200"/>
            <a:ext cx="8229600" cy="228600"/>
          </a:xfrm>
        </p:spPr>
        <p:txBody>
          <a:bodyPr>
            <a:noAutofit/>
          </a:bodyPr>
          <a:lstStyle/>
          <a:p>
            <a:pPr eaLnBrk="1" hangingPunct="1">
              <a:defRPr/>
            </a:pPr>
            <a:r>
              <a:rPr lang="en-US" sz="1400" smtClean="0">
                <a:effectLst>
                  <a:outerShdw blurRad="38100" dist="38100" dir="2700000" algn="tl">
                    <a:srgbClr val="C0C0C0"/>
                  </a:outerShdw>
                </a:effectLst>
              </a:rPr>
              <a:t>Nov 10 Tropical Storm Ida location and numerous predicted locations; also WISDOM Balloon trajectories for earlier Corpus Christi, TX launches.</a:t>
            </a:r>
          </a:p>
        </p:txBody>
      </p:sp>
      <p:sp>
        <p:nvSpPr>
          <p:cNvPr id="12" name="Slide Number Placeholder 11"/>
          <p:cNvSpPr>
            <a:spLocks noGrp="1"/>
          </p:cNvSpPr>
          <p:nvPr>
            <p:ph type="sldNum" sz="quarter" idx="12"/>
          </p:nvPr>
        </p:nvSpPr>
        <p:spPr/>
        <p:txBody>
          <a:bodyPr/>
          <a:lstStyle/>
          <a:p>
            <a:pPr>
              <a:defRPr/>
            </a:pPr>
            <a:fld id="{AF2EE1E4-01B2-4861-AC4E-B18359D84F84}" type="slidenum">
              <a:rPr lang="en-US"/>
              <a:pPr>
                <a:defRPr/>
              </a:pPr>
              <a:t>11</a:t>
            </a:fld>
            <a:endParaRPr lang="en-US"/>
          </a:p>
        </p:txBody>
      </p:sp>
      <p:pic>
        <p:nvPicPr>
          <p:cNvPr id="27654" name="Picture 8"/>
          <p:cNvPicPr>
            <a:picLocks noChangeAspect="1" noChangeArrowheads="1"/>
          </p:cNvPicPr>
          <p:nvPr/>
        </p:nvPicPr>
        <p:blipFill>
          <a:blip r:embed="rId5" cstate="print"/>
          <a:srcRect/>
          <a:stretch>
            <a:fillRect/>
          </a:stretch>
        </p:blipFill>
        <p:spPr bwMode="auto">
          <a:xfrm>
            <a:off x="533400" y="1524000"/>
            <a:ext cx="8077200" cy="520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p:cNvSpPr>
          <p:nvPr>
            <p:ph type="title"/>
          </p:nvPr>
        </p:nvSpPr>
        <p:spPr>
          <a:xfrm>
            <a:off x="457200" y="609600"/>
            <a:ext cx="8229600" cy="1143000"/>
          </a:xfrm>
        </p:spPr>
        <p:txBody>
          <a:bodyPr/>
          <a:lstStyle/>
          <a:p>
            <a:r>
              <a:rPr lang="en-US" sz="1600" b="1" smtClean="0">
                <a:solidFill>
                  <a:srgbClr val="F83C16"/>
                </a:solidFill>
                <a:latin typeface="Arial Narrow" pitchFamily="34" charset="0"/>
              </a:rPr>
              <a:t>WISDOM Balloon W000139 launched</a:t>
            </a:r>
            <a:r>
              <a:rPr lang="en-US" sz="1600" b="1" smtClean="0"/>
              <a:t> </a:t>
            </a:r>
            <a:r>
              <a:rPr lang="en-US" sz="1600" b="1" smtClean="0">
                <a:solidFill>
                  <a:srgbClr val="F83C16"/>
                </a:solidFill>
                <a:latin typeface="Arial Narrow" pitchFamily="34" charset="0"/>
              </a:rPr>
              <a:t>2100z from Waveland, MS 7 day predicted trajectories from GFS (green) &amp; FIM (red) 06Nov2009 000z model runs.</a:t>
            </a:r>
          </a:p>
        </p:txBody>
      </p:sp>
      <p:pic>
        <p:nvPicPr>
          <p:cNvPr id="41989" name="Picture 5"/>
          <p:cNvPicPr>
            <a:picLocks noChangeAspect="1" noChangeArrowheads="1"/>
          </p:cNvPicPr>
          <p:nvPr/>
        </p:nvPicPr>
        <p:blipFill>
          <a:blip r:embed="rId2" cstate="print"/>
          <a:srcRect/>
          <a:stretch>
            <a:fillRect/>
          </a:stretch>
        </p:blipFill>
        <p:spPr bwMode="auto">
          <a:xfrm>
            <a:off x="228600" y="1447800"/>
            <a:ext cx="8686800" cy="5410200"/>
          </a:xfrm>
          <a:prstGeom prst="rect">
            <a:avLst/>
          </a:prstGeom>
          <a:noFill/>
          <a:ln w="9525">
            <a:noFill/>
            <a:miter lim="800000"/>
            <a:headEnd/>
            <a:tailEnd/>
          </a:ln>
          <a:effectLst/>
        </p:spPr>
      </p:pic>
      <p:pic>
        <p:nvPicPr>
          <p:cNvPr id="41990" name="Picture 2"/>
          <p:cNvPicPr>
            <a:picLocks noChangeAspect="1" noChangeArrowheads="1"/>
          </p:cNvPicPr>
          <p:nvPr/>
        </p:nvPicPr>
        <p:blipFill>
          <a:blip r:embed="rId3" cstate="print"/>
          <a:srcRect/>
          <a:stretch>
            <a:fillRect/>
          </a:stretch>
        </p:blipFill>
        <p:spPr bwMode="auto">
          <a:xfrm>
            <a:off x="1143000" y="0"/>
            <a:ext cx="6996113" cy="762000"/>
          </a:xfrm>
          <a:prstGeom prst="rect">
            <a:avLst/>
          </a:prstGeom>
          <a:noFill/>
          <a:ln w="9525">
            <a:noFill/>
            <a:miter lim="800000"/>
            <a:headEnd/>
            <a:tailEnd/>
          </a:ln>
        </p:spPr>
      </p:pic>
      <p:pic>
        <p:nvPicPr>
          <p:cNvPr id="41991" name="Picture 50" descr="C:\Documents and Settings\osborn.FSL-NT.000\Desktop\My Documents\Misc. Graphics-Text\logos\NOAA-Logo_CircleWhite_RestTrans.png"/>
          <p:cNvPicPr>
            <a:picLocks noChangeAspect="1" noChangeArrowheads="1"/>
          </p:cNvPicPr>
          <p:nvPr/>
        </p:nvPicPr>
        <p:blipFill>
          <a:blip r:embed="rId4" cstate="print"/>
          <a:srcRect/>
          <a:stretch>
            <a:fillRect/>
          </a:stretch>
        </p:blipFill>
        <p:spPr bwMode="auto">
          <a:xfrm>
            <a:off x="152400" y="152400"/>
            <a:ext cx="8382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762000"/>
          </a:xfrm>
        </p:spPr>
        <p:txBody>
          <a:bodyPr rtlCol="0">
            <a:normAutofit fontScale="90000"/>
          </a:bodyPr>
          <a:lstStyle/>
          <a:p>
            <a:pPr eaLnBrk="1" fontAlgn="auto" hangingPunct="1">
              <a:spcAft>
                <a:spcPts val="0"/>
              </a:spcAft>
              <a:defRPr/>
            </a:pPr>
            <a:r>
              <a:rPr lang="en-US" sz="1300" b="1" dirty="0" smtClean="0">
                <a:solidFill>
                  <a:srgbClr val="FF0000"/>
                </a:solidFill>
                <a:latin typeface="Arial" charset="0"/>
              </a:rPr>
              <a:t>WISDOM Balloon W000139 launched 2100z from Waveland, MS. 7 day predicted trajectories from GFS (green) &amp; FIM (red) 06Nov2009  0000z model runs.</a:t>
            </a:r>
            <a:r>
              <a:rPr lang="en-US" b="1" dirty="0" smtClean="0">
                <a:solidFill>
                  <a:schemeClr val="accent6"/>
                </a:solidFill>
                <a:latin typeface="Arial" charset="0"/>
              </a:rPr>
              <a:t/>
            </a:r>
            <a:br>
              <a:rPr lang="en-US" b="1" dirty="0" smtClean="0">
                <a:solidFill>
                  <a:schemeClr val="accent6"/>
                </a:solidFill>
                <a:latin typeface="Arial" charset="0"/>
              </a:rPr>
            </a:br>
            <a:endParaRPr lang="en-US" dirty="0"/>
          </a:p>
        </p:txBody>
      </p:sp>
      <p:pic>
        <p:nvPicPr>
          <p:cNvPr id="29698" name="Picture 2"/>
          <p:cNvPicPr>
            <a:picLocks noChangeAspect="1" noChangeArrowheads="1"/>
          </p:cNvPicPr>
          <p:nvPr/>
        </p:nvPicPr>
        <p:blipFill>
          <a:blip r:embed="rId4" cstate="print"/>
          <a:srcRect/>
          <a:stretch>
            <a:fillRect/>
          </a:stretch>
        </p:blipFill>
        <p:spPr bwMode="auto">
          <a:xfrm>
            <a:off x="0" y="1219200"/>
            <a:ext cx="9144000" cy="5638800"/>
          </a:xfrm>
          <a:prstGeom prst="rect">
            <a:avLst/>
          </a:prstGeom>
          <a:noFill/>
          <a:ln w="9525">
            <a:noFill/>
            <a:miter lim="800000"/>
            <a:headEnd/>
            <a:tailEnd/>
          </a:ln>
        </p:spPr>
      </p:pic>
      <p:pic>
        <p:nvPicPr>
          <p:cNvPr id="29699" name="Picture 3"/>
          <p:cNvPicPr>
            <a:picLocks noChangeAspect="1" noChangeArrowheads="1"/>
          </p:cNvPicPr>
          <p:nvPr/>
        </p:nvPicPr>
        <p:blipFill>
          <a:blip r:embed="rId5" cstate="print"/>
          <a:srcRect/>
          <a:stretch>
            <a:fillRect/>
          </a:stretch>
        </p:blipFill>
        <p:spPr bwMode="auto">
          <a:xfrm>
            <a:off x="1295400" y="152400"/>
            <a:ext cx="6996113" cy="685800"/>
          </a:xfrm>
          <a:prstGeom prst="rect">
            <a:avLst/>
          </a:prstGeom>
          <a:noFill/>
          <a:ln w="9525">
            <a:noFill/>
            <a:miter lim="800000"/>
            <a:headEnd/>
            <a:tailEnd/>
          </a:ln>
        </p:spPr>
      </p:pic>
      <p:pic>
        <p:nvPicPr>
          <p:cNvPr id="29700" name="Picture 50" descr="C:\Documents and Settings\osborn.FSL-NT.000\Desktop\My Documents\Misc. Graphics-Text\logos\NOAA-Logo_CircleWhite_RestTrans.png"/>
          <p:cNvPicPr>
            <a:picLocks noChangeAspect="1" noChangeArrowheads="1"/>
          </p:cNvPicPr>
          <p:nvPr/>
        </p:nvPicPr>
        <p:blipFill>
          <a:blip r:embed="rId6" cstate="print"/>
          <a:srcRect/>
          <a:stretch>
            <a:fillRect/>
          </a:stretch>
        </p:blipFill>
        <p:spPr bwMode="auto">
          <a:xfrm>
            <a:off x="152400" y="0"/>
            <a:ext cx="838200" cy="8286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38D5A547-B65D-41CA-9029-F7265FC4623C}" type="slidenum">
              <a:rPr lang="en-US"/>
              <a:pPr>
                <a:defRPr/>
              </a:pPr>
              <a:t>13</a:t>
            </a:fld>
            <a:endParaRPr lang="en-US"/>
          </a:p>
        </p:txBody>
      </p:sp>
      <p:pic>
        <p:nvPicPr>
          <p:cNvPr id="8" name="RussWISDOM-fast.avi">
            <a:hlinkClick r:id="" action="ppaction://media"/>
          </p:cNvPr>
          <p:cNvPicPr>
            <a:picLocks noRot="1" noChangeAspect="1"/>
          </p:cNvPicPr>
          <p:nvPr>
            <a:videoFile r:link="rId1"/>
          </p:nvPr>
        </p:nvPicPr>
        <p:blipFill>
          <a:blip r:embed="rId7" cstate="print"/>
          <a:srcRect/>
          <a:stretch>
            <a:fillRect/>
          </a:stretch>
        </p:blipFill>
        <p:spPr bwMode="auto">
          <a:xfrm>
            <a:off x="-304800" y="-228600"/>
            <a:ext cx="9753600" cy="7315200"/>
          </a:xfrm>
          <a:prstGeom prst="rect">
            <a:avLst/>
          </a:prstGeom>
          <a:noFill/>
          <a:ln w="9525">
            <a:noFill/>
            <a:miter lim="800000"/>
            <a:headEnd/>
            <a:tailEnd/>
          </a:ln>
        </p:spPr>
      </p:pic>
      <p:pic>
        <p:nvPicPr>
          <p:cNvPr id="29703" name="Picture 8"/>
          <p:cNvPicPr>
            <a:picLocks noChangeAspect="1" noChangeArrowheads="1"/>
          </p:cNvPicPr>
          <p:nvPr/>
        </p:nvPicPr>
        <p:blipFill>
          <a:blip r:embed="rId8" cstate="print"/>
          <a:srcRect/>
          <a:stretch>
            <a:fillRect/>
          </a:stretch>
        </p:blipFill>
        <p:spPr bwMode="auto">
          <a:xfrm>
            <a:off x="914400" y="0"/>
            <a:ext cx="7239000" cy="6746875"/>
          </a:xfrm>
          <a:prstGeom prst="rect">
            <a:avLst/>
          </a:prstGeom>
          <a:noFill/>
          <a:ln w="9525">
            <a:noFill/>
            <a:miter lim="800000"/>
            <a:headEnd/>
            <a:tailEnd/>
          </a:ln>
        </p:spPr>
      </p:pic>
      <p:pic>
        <p:nvPicPr>
          <p:cNvPr id="9" name="s06-02Nicinska-WISDOM.avi">
            <a:hlinkClick r:id="" action="ppaction://media"/>
          </p:cNvPr>
          <p:cNvPicPr>
            <a:picLocks noRot="1" noChangeAspect="1"/>
          </p:cNvPicPr>
          <p:nvPr>
            <a:videoFile r:link="rId2"/>
          </p:nvPr>
        </p:nvPicPr>
        <p:blipFill>
          <a:blip r:embed="rId7" cstate="print"/>
          <a:stretch>
            <a:fillRect/>
          </a:stretch>
        </p:blipFill>
        <p:spPr>
          <a:xfrm>
            <a:off x="-304800" y="-228600"/>
            <a:ext cx="9753600" cy="731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video>
              <p:cMediaNode>
                <p:cTn id="13" fill="hold" display="0">
                  <p:stCondLst>
                    <p:cond delay="indefinite"/>
                  </p:stCondLst>
                  <p:endCondLst>
                    <p:cond evt="onNext" delay="0">
                      <p:tgtEl>
                        <p:sldTgt/>
                      </p:tgtEl>
                    </p:cond>
                    <p:cond evt="onPrev" delay="0">
                      <p:tgtEl>
                        <p:sldTgt/>
                      </p:tgtEl>
                    </p:cond>
                  </p:endCondLst>
                </p:cTn>
                <p:tgtEl>
                  <p:spTgt spid="9"/>
                </p:tgtEl>
              </p:cMediaNode>
            </p:vide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914400"/>
            <a:ext cx="8229600" cy="1143000"/>
          </a:xfrm>
        </p:spPr>
        <p:txBody>
          <a:bodyPr rtlCol="0">
            <a:normAutofit fontScale="90000"/>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Arial Narrow" pitchFamily="34" charset="0"/>
              </a:rPr>
              <a:t>Global OSSE and </a:t>
            </a:r>
            <a:r>
              <a:rPr lang="en-US" sz="3600" dirty="0">
                <a:effectLst>
                  <a:outerShdw blurRad="38100" dist="38100" dir="2700000" algn="tl">
                    <a:srgbClr val="000000">
                      <a:alpha val="43137"/>
                    </a:srgbClr>
                  </a:outerShdw>
                </a:effectLst>
                <a:latin typeface="Arial Narrow" pitchFamily="34" charset="0"/>
              </a:rPr>
              <a:t>STMAS real time analysis</a:t>
            </a:r>
            <a:r>
              <a:rPr lang="en-US" sz="4800" dirty="0"/>
              <a:t/>
            </a:r>
            <a:br>
              <a:rPr lang="en-US" sz="4800" dirty="0"/>
            </a:br>
            <a:endParaRPr lang="en-US" sz="3600" dirty="0" smtClean="0">
              <a:latin typeface="Arial Narrow" pitchFamily="34" charset="0"/>
            </a:endParaRPr>
          </a:p>
        </p:txBody>
      </p:sp>
      <p:sp>
        <p:nvSpPr>
          <p:cNvPr id="30722" name="Content Placeholder 2"/>
          <p:cNvSpPr>
            <a:spLocks noGrp="1"/>
          </p:cNvSpPr>
          <p:nvPr>
            <p:ph idx="1"/>
          </p:nvPr>
        </p:nvSpPr>
        <p:spPr/>
        <p:txBody>
          <a:bodyPr/>
          <a:lstStyle/>
          <a:p>
            <a:pPr eaLnBrk="1" hangingPunct="1"/>
            <a:r>
              <a:rPr lang="en-US" smtClean="0">
                <a:latin typeface="Arial Narrow" pitchFamily="34" charset="0"/>
              </a:rPr>
              <a:t>ECMWF 13 month free forecast is used for OSSE nature run;</a:t>
            </a:r>
          </a:p>
          <a:p>
            <a:pPr eaLnBrk="1" hangingPunct="1"/>
            <a:r>
              <a:rPr lang="en-US" smtClean="0">
                <a:latin typeface="Arial Narrow" pitchFamily="34" charset="0"/>
              </a:rPr>
              <a:t>NCEP/EMC operational systems of GFS/GSI are used for forecast and data assimilation;</a:t>
            </a:r>
          </a:p>
          <a:p>
            <a:pPr eaLnBrk="1" hangingPunct="1"/>
            <a:r>
              <a:rPr lang="en-US" smtClean="0">
                <a:latin typeface="Arial Narrow" pitchFamily="34" charset="0"/>
              </a:rPr>
              <a:t>A calibration of all synthetic observations against real data impact is almost finished;</a:t>
            </a:r>
          </a:p>
          <a:p>
            <a:pPr eaLnBrk="1" hangingPunct="1"/>
            <a:r>
              <a:rPr lang="en-US" smtClean="0">
                <a:latin typeface="Arial Narrow" pitchFamily="34" charset="0"/>
              </a:rPr>
              <a:t>A preliminary-calibrated OSSE can be used to study WISDOM data impact on hurricane track forecasts.</a:t>
            </a:r>
          </a:p>
        </p:txBody>
      </p:sp>
      <p:pic>
        <p:nvPicPr>
          <p:cNvPr id="30723" name="Picture 3"/>
          <p:cNvPicPr>
            <a:picLocks noChangeAspect="1" noChangeArrowheads="1"/>
          </p:cNvPicPr>
          <p:nvPr/>
        </p:nvPicPr>
        <p:blipFill>
          <a:blip r:embed="rId3" cstate="print"/>
          <a:srcRect/>
          <a:stretch>
            <a:fillRect/>
          </a:stretch>
        </p:blipFill>
        <p:spPr bwMode="auto">
          <a:xfrm>
            <a:off x="1447800" y="76200"/>
            <a:ext cx="6996113" cy="762000"/>
          </a:xfrm>
          <a:prstGeom prst="rect">
            <a:avLst/>
          </a:prstGeom>
          <a:noFill/>
          <a:ln w="9525">
            <a:noFill/>
            <a:miter lim="800000"/>
            <a:headEnd/>
            <a:tailEnd/>
          </a:ln>
        </p:spPr>
      </p:pic>
      <p:pic>
        <p:nvPicPr>
          <p:cNvPr id="30724" name="Picture 50" descr="C:\Documents and Settings\osborn.FSL-NT.000\Desktop\My Documents\Misc. Graphics-Text\logos\NOAA-Logo_CircleWhite_RestTrans.png"/>
          <p:cNvPicPr>
            <a:picLocks noChangeAspect="1" noChangeArrowheads="1"/>
          </p:cNvPicPr>
          <p:nvPr/>
        </p:nvPicPr>
        <p:blipFill>
          <a:blip r:embed="rId4" cstate="print"/>
          <a:srcRect/>
          <a:stretch>
            <a:fillRect/>
          </a:stretch>
        </p:blipFill>
        <p:spPr bwMode="auto">
          <a:xfrm>
            <a:off x="152400" y="0"/>
            <a:ext cx="838200" cy="8286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F601BAF-0372-4672-8283-F29DB80D5509}"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pPr eaLnBrk="1" hangingPunct="1"/>
            <a:r>
              <a:rPr lang="en-US" smtClean="0"/>
              <a:t>Real data impact of different obs</a:t>
            </a:r>
          </a:p>
        </p:txBody>
      </p:sp>
      <p:pic>
        <p:nvPicPr>
          <p:cNvPr id="32770" name="Picture 5"/>
          <p:cNvPicPr>
            <a:picLocks noChangeAspect="1" noChangeArrowheads="1"/>
          </p:cNvPicPr>
          <p:nvPr/>
        </p:nvPicPr>
        <p:blipFill>
          <a:blip r:embed="rId3" cstate="print"/>
          <a:srcRect/>
          <a:stretch>
            <a:fillRect/>
          </a:stretch>
        </p:blipFill>
        <p:spPr bwMode="auto">
          <a:xfrm>
            <a:off x="923925" y="1314450"/>
            <a:ext cx="7196138" cy="5391150"/>
          </a:xfrm>
          <a:prstGeom prst="rect">
            <a:avLst/>
          </a:prstGeom>
          <a:noFill/>
          <a:ln w="9525">
            <a:noFill/>
            <a:miter lim="800000"/>
            <a:headEnd/>
            <a:tailEnd/>
          </a:ln>
        </p:spPr>
      </p:pic>
      <p:sp>
        <p:nvSpPr>
          <p:cNvPr id="32771" name="Text Box 6"/>
          <p:cNvSpPr txBox="1">
            <a:spLocks noChangeArrowheads="1"/>
          </p:cNvSpPr>
          <p:nvPr/>
        </p:nvSpPr>
        <p:spPr bwMode="auto">
          <a:xfrm>
            <a:off x="1973263" y="1314450"/>
            <a:ext cx="5316537" cy="369888"/>
          </a:xfrm>
          <a:prstGeom prst="rect">
            <a:avLst/>
          </a:prstGeom>
          <a:noFill/>
          <a:ln w="9525">
            <a:noFill/>
            <a:miter lim="800000"/>
            <a:headEnd/>
            <a:tailEnd/>
          </a:ln>
        </p:spPr>
        <p:txBody>
          <a:bodyPr wrap="none">
            <a:spAutoFit/>
          </a:bodyPr>
          <a:lstStyle/>
          <a:p>
            <a:pPr algn="ctr"/>
            <a:r>
              <a:rPr lang="en-US">
                <a:latin typeface="Calibri" pitchFamily="34" charset="0"/>
              </a:rPr>
              <a:t>300 mb U-wind Analysis Impact, July-August 2005</a:t>
            </a:r>
          </a:p>
        </p:txBody>
      </p:sp>
      <p:sp>
        <p:nvSpPr>
          <p:cNvPr id="6" name="Slide Number Placeholder 5"/>
          <p:cNvSpPr>
            <a:spLocks noGrp="1"/>
          </p:cNvSpPr>
          <p:nvPr>
            <p:ph type="sldNum" sz="quarter" idx="12"/>
          </p:nvPr>
        </p:nvSpPr>
        <p:spPr/>
        <p:txBody>
          <a:bodyPr/>
          <a:lstStyle/>
          <a:p>
            <a:pPr>
              <a:defRPr/>
            </a:pPr>
            <a:fld id="{00598DE3-C2DE-41FC-879C-87EC14CBD37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cstate="print"/>
          <a:srcRect/>
          <a:stretch>
            <a:fillRect/>
          </a:stretch>
        </p:blipFill>
        <p:spPr bwMode="auto">
          <a:xfrm>
            <a:off x="862013" y="1435100"/>
            <a:ext cx="7248525" cy="5422900"/>
          </a:xfrm>
          <a:prstGeom prst="rect">
            <a:avLst/>
          </a:prstGeom>
          <a:noFill/>
          <a:ln w="9525">
            <a:noFill/>
            <a:miter lim="800000"/>
            <a:headEnd/>
            <a:tailEnd/>
          </a:ln>
        </p:spPr>
      </p:pic>
      <p:sp>
        <p:nvSpPr>
          <p:cNvPr id="34818" name="Text Box 3"/>
          <p:cNvSpPr txBox="1">
            <a:spLocks noChangeArrowheads="1"/>
          </p:cNvSpPr>
          <p:nvPr/>
        </p:nvSpPr>
        <p:spPr bwMode="auto">
          <a:xfrm>
            <a:off x="5486400" y="5029200"/>
            <a:ext cx="2624138" cy="457200"/>
          </a:xfrm>
          <a:prstGeom prst="rect">
            <a:avLst/>
          </a:prstGeom>
          <a:noFill/>
          <a:ln w="9525">
            <a:noFill/>
            <a:miter lim="800000"/>
            <a:headEnd/>
            <a:tailEnd/>
          </a:ln>
        </p:spPr>
        <p:txBody>
          <a:bodyPr wrap="none">
            <a:spAutoFit/>
          </a:bodyPr>
          <a:lstStyle/>
          <a:p>
            <a:r>
              <a:rPr lang="en-US">
                <a:latin typeface="Calibri" pitchFamily="34" charset="0"/>
              </a:rPr>
              <a:t>RAOB data denial</a:t>
            </a:r>
          </a:p>
        </p:txBody>
      </p:sp>
      <p:sp>
        <p:nvSpPr>
          <p:cNvPr id="34819" name="Text Box 4"/>
          <p:cNvSpPr txBox="1">
            <a:spLocks noChangeArrowheads="1"/>
          </p:cNvSpPr>
          <p:nvPr/>
        </p:nvSpPr>
        <p:spPr bwMode="auto">
          <a:xfrm>
            <a:off x="4022725" y="4086225"/>
            <a:ext cx="3132138" cy="457200"/>
          </a:xfrm>
          <a:prstGeom prst="rect">
            <a:avLst/>
          </a:prstGeom>
          <a:noFill/>
          <a:ln w="9525">
            <a:noFill/>
            <a:miter lim="800000"/>
            <a:headEnd/>
            <a:tailEnd/>
          </a:ln>
        </p:spPr>
        <p:txBody>
          <a:bodyPr wrap="none">
            <a:spAutoFit/>
          </a:bodyPr>
          <a:lstStyle/>
          <a:p>
            <a:r>
              <a:rPr lang="en-US">
                <a:latin typeface="Calibri" pitchFamily="34" charset="0"/>
              </a:rPr>
              <a:t>Successful calibration</a:t>
            </a:r>
          </a:p>
        </p:txBody>
      </p:sp>
      <p:sp>
        <p:nvSpPr>
          <p:cNvPr id="34820" name="Title 4"/>
          <p:cNvSpPr>
            <a:spLocks noGrp="1"/>
          </p:cNvSpPr>
          <p:nvPr>
            <p:ph type="title"/>
          </p:nvPr>
        </p:nvSpPr>
        <p:spPr/>
        <p:txBody>
          <a:bodyPr/>
          <a:lstStyle/>
          <a:p>
            <a:pPr eaLnBrk="1" hangingPunct="1"/>
            <a:r>
              <a:rPr lang="en-US" sz="2400" smtClean="0"/>
              <a:t>Calibrating synthetic data error so that the synthetic data impact is close to its impact in real world</a:t>
            </a:r>
          </a:p>
        </p:txBody>
      </p:sp>
      <p:sp>
        <p:nvSpPr>
          <p:cNvPr id="7" name="Slide Number Placeholder 6"/>
          <p:cNvSpPr>
            <a:spLocks noGrp="1"/>
          </p:cNvSpPr>
          <p:nvPr>
            <p:ph type="sldNum" sz="quarter" idx="12"/>
          </p:nvPr>
        </p:nvSpPr>
        <p:spPr/>
        <p:txBody>
          <a:bodyPr/>
          <a:lstStyle/>
          <a:p>
            <a:pPr>
              <a:defRPr/>
            </a:pPr>
            <a:fld id="{D7A3788C-E339-431E-92C3-763F353FA872}"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WISDOM-OSSE-RTA_2_12_10"/>
          <p:cNvPicPr>
            <a:picLocks noChangeAspect="1" noChangeArrowheads="1"/>
          </p:cNvPicPr>
          <p:nvPr/>
        </p:nvPicPr>
        <p:blipFill>
          <a:blip r:embed="rId3" cstate="print"/>
          <a:srcRect/>
          <a:stretch>
            <a:fillRect/>
          </a:stretch>
        </p:blipFill>
        <p:spPr bwMode="auto">
          <a:xfrm>
            <a:off x="0" y="1143000"/>
            <a:ext cx="9144000" cy="5761038"/>
          </a:xfrm>
          <a:prstGeom prst="rect">
            <a:avLst/>
          </a:prstGeom>
          <a:noFill/>
          <a:ln w="9525">
            <a:noFill/>
            <a:miter lim="800000"/>
            <a:headEnd/>
            <a:tailEnd/>
          </a:ln>
        </p:spPr>
      </p:pic>
      <p:sp>
        <p:nvSpPr>
          <p:cNvPr id="38914" name="Rectangle 5"/>
          <p:cNvSpPr>
            <a:spLocks noGrp="1"/>
          </p:cNvSpPr>
          <p:nvPr>
            <p:ph type="title"/>
          </p:nvPr>
        </p:nvSpPr>
        <p:spPr>
          <a:xfrm>
            <a:off x="457200" y="0"/>
            <a:ext cx="8229600" cy="1143000"/>
          </a:xfrm>
        </p:spPr>
        <p:txBody>
          <a:bodyPr/>
          <a:lstStyle/>
          <a:p>
            <a:r>
              <a:rPr lang="en-US" sz="2800" b="1" smtClean="0">
                <a:solidFill>
                  <a:schemeClr val="tx2"/>
                </a:solidFill>
              </a:rPr>
              <a:t>Real time WISDOM STMAS analysis: </a:t>
            </a:r>
            <a:br>
              <a:rPr lang="en-US" sz="2800" b="1" smtClean="0">
                <a:solidFill>
                  <a:schemeClr val="tx2"/>
                </a:solidFill>
              </a:rPr>
            </a:br>
            <a:r>
              <a:rPr lang="en-US" sz="2400" smtClean="0">
                <a:solidFill>
                  <a:schemeClr val="tx2"/>
                </a:solidFill>
              </a:rPr>
              <a:t>Analysis increment of windspeed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457200" y="1066800"/>
            <a:ext cx="8229600" cy="533400"/>
          </a:xfrm>
        </p:spPr>
        <p:txBody>
          <a:bodyPr/>
          <a:lstStyle/>
          <a:p>
            <a:pPr eaLnBrk="1" hangingPunct="1"/>
            <a:r>
              <a:rPr lang="en-US" sz="3200" smtClean="0">
                <a:latin typeface="Arial Narrow" pitchFamily="34" charset="0"/>
              </a:rPr>
              <a:t>OSSE for WISDOM</a:t>
            </a:r>
          </a:p>
        </p:txBody>
      </p:sp>
      <p:sp>
        <p:nvSpPr>
          <p:cNvPr id="38914" name="Content Placeholder 4"/>
          <p:cNvSpPr>
            <a:spLocks noGrp="1"/>
          </p:cNvSpPr>
          <p:nvPr>
            <p:ph idx="1"/>
          </p:nvPr>
        </p:nvSpPr>
        <p:spPr/>
        <p:txBody>
          <a:bodyPr/>
          <a:lstStyle/>
          <a:p>
            <a:pPr eaLnBrk="1" hangingPunct="1">
              <a:lnSpc>
                <a:spcPct val="90000"/>
              </a:lnSpc>
            </a:pPr>
            <a:r>
              <a:rPr lang="en-US" sz="3000" smtClean="0">
                <a:latin typeface="Arial Narrow" pitchFamily="34" charset="0"/>
              </a:rPr>
              <a:t>For a given hurricane identified in the OSSE nature run, OSSE can run several WISDOM deployment plans to identify the one that has strongest data impact in the OSSE world.</a:t>
            </a:r>
          </a:p>
          <a:p>
            <a:pPr eaLnBrk="1" hangingPunct="1">
              <a:lnSpc>
                <a:spcPct val="90000"/>
              </a:lnSpc>
            </a:pPr>
            <a:r>
              <a:rPr lang="en-US" sz="3000" smtClean="0">
                <a:latin typeface="Arial Narrow" pitchFamily="34" charset="0"/>
              </a:rPr>
              <a:t>Based on this experiment, a real time WISDOM deployment plan can be modified and its impact will be verified.</a:t>
            </a:r>
          </a:p>
          <a:p>
            <a:pPr eaLnBrk="1" hangingPunct="1">
              <a:lnSpc>
                <a:spcPct val="90000"/>
              </a:lnSpc>
            </a:pPr>
            <a:r>
              <a:rPr lang="en-US" sz="3000" smtClean="0">
                <a:latin typeface="Arial Narrow" pitchFamily="34" charset="0"/>
              </a:rPr>
              <a:t>Repeating this procedure, an “optimal” WISDOM deployment could be gradually formed for real hurricanes.</a:t>
            </a:r>
          </a:p>
        </p:txBody>
      </p:sp>
      <p:pic>
        <p:nvPicPr>
          <p:cNvPr id="38915" name="Picture 3"/>
          <p:cNvPicPr>
            <a:picLocks noChangeAspect="1" noChangeArrowheads="1"/>
          </p:cNvPicPr>
          <p:nvPr/>
        </p:nvPicPr>
        <p:blipFill>
          <a:blip r:embed="rId2" cstate="print"/>
          <a:srcRect/>
          <a:stretch>
            <a:fillRect/>
          </a:stretch>
        </p:blipFill>
        <p:spPr bwMode="auto">
          <a:xfrm>
            <a:off x="1447800" y="228600"/>
            <a:ext cx="6996113" cy="762000"/>
          </a:xfrm>
          <a:prstGeom prst="rect">
            <a:avLst/>
          </a:prstGeom>
          <a:noFill/>
          <a:ln w="9525">
            <a:noFill/>
            <a:miter lim="800000"/>
            <a:headEnd/>
            <a:tailEnd/>
          </a:ln>
        </p:spPr>
      </p:pic>
      <p:pic>
        <p:nvPicPr>
          <p:cNvPr id="38916"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C880A129-67B0-436D-9DEB-93B86D86292C}"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8229600" cy="533400"/>
          </a:xfrm>
        </p:spPr>
        <p:txBody>
          <a:bodyPr>
            <a:normAutofit/>
          </a:bodyPr>
          <a:lstStyle/>
          <a:p>
            <a:pPr eaLnBrk="1" hangingPunct="1">
              <a:defRPr/>
            </a:pPr>
            <a:r>
              <a:rPr lang="en-US" sz="2400" b="1" smtClean="0">
                <a:effectLst>
                  <a:outerShdw blurRad="38100" dist="38100" dir="2700000" algn="tl">
                    <a:srgbClr val="C0C0C0"/>
                  </a:outerShdw>
                </a:effectLst>
                <a:latin typeface="Arial Narrow" pitchFamily="34" charset="0"/>
              </a:rPr>
              <a:t>2009 Season Conclusions</a:t>
            </a:r>
          </a:p>
        </p:txBody>
      </p:sp>
      <p:sp>
        <p:nvSpPr>
          <p:cNvPr id="39938" name="Content Placeholder 6"/>
          <p:cNvSpPr>
            <a:spLocks noGrp="1"/>
          </p:cNvSpPr>
          <p:nvPr>
            <p:ph idx="1"/>
          </p:nvPr>
        </p:nvSpPr>
        <p:spPr>
          <a:xfrm>
            <a:off x="381000" y="2133600"/>
            <a:ext cx="7772400" cy="3733800"/>
          </a:xfrm>
        </p:spPr>
        <p:txBody>
          <a:bodyPr/>
          <a:lstStyle/>
          <a:p>
            <a:pPr eaLnBrk="1" hangingPunct="1"/>
            <a:r>
              <a:rPr lang="en-US" sz="2000" smtClean="0">
                <a:latin typeface="Arial Narrow" pitchFamily="34" charset="0"/>
              </a:rPr>
              <a:t>WISDOM has demonstrated capability to target remote areas for in situ observations.</a:t>
            </a:r>
          </a:p>
          <a:p>
            <a:pPr eaLnBrk="1" hangingPunct="1"/>
            <a:r>
              <a:rPr lang="en-US" sz="2000" smtClean="0">
                <a:latin typeface="Arial Narrow" pitchFamily="34" charset="0"/>
              </a:rPr>
              <a:t>The WISDOM Balloon System can provide thousands of data points at low cost (estimated at less than a dollar per data point).</a:t>
            </a:r>
          </a:p>
          <a:p>
            <a:pPr eaLnBrk="1" hangingPunct="1"/>
            <a:r>
              <a:rPr lang="en-US" sz="2000" smtClean="0">
                <a:latin typeface="Arial Narrow" pitchFamily="34" charset="0"/>
              </a:rPr>
              <a:t>Preliminary OSSE analysis shows a positive impact of WISDOM data, with few balloons in a data sparse region.</a:t>
            </a:r>
          </a:p>
          <a:p>
            <a:pPr eaLnBrk="1" hangingPunct="1"/>
            <a:r>
              <a:rPr lang="en-US" sz="2000" smtClean="0">
                <a:latin typeface="Arial Narrow" pitchFamily="34" charset="0"/>
              </a:rPr>
              <a:t>Future improvements will include improved/additional sensors, termination capability and a targeting algorithm .</a:t>
            </a:r>
          </a:p>
          <a:p>
            <a:pPr eaLnBrk="1" hangingPunct="1"/>
            <a:r>
              <a:rPr lang="en-US" sz="2000" smtClean="0">
                <a:latin typeface="Arial Narrow" pitchFamily="34" charset="0"/>
              </a:rPr>
              <a:t>Data centers will receive data in real-time from ESRL’s MADIS server. </a:t>
            </a:r>
          </a:p>
          <a:p>
            <a:pPr eaLnBrk="1" hangingPunct="1"/>
            <a:r>
              <a:rPr lang="en-US" sz="2000" smtClean="0">
                <a:latin typeface="Arial Narrow" pitchFamily="34" charset="0"/>
              </a:rPr>
              <a:t>Additional altitudes (low and high) and balloon design will enhance scope of observations.</a:t>
            </a:r>
          </a:p>
          <a:p>
            <a:pPr eaLnBrk="1" hangingPunct="1"/>
            <a:endParaRPr lang="en-US" sz="1800" smtClean="0">
              <a:latin typeface="Arial Narrow" pitchFamily="34" charset="0"/>
            </a:endParaRPr>
          </a:p>
          <a:p>
            <a:pPr eaLnBrk="1" hangingPunct="1">
              <a:buFont typeface="Arial" charset="0"/>
              <a:buNone/>
            </a:pPr>
            <a:r>
              <a:rPr lang="en-US" sz="1800" smtClean="0"/>
              <a:t> </a:t>
            </a:r>
          </a:p>
        </p:txBody>
      </p:sp>
      <p:pic>
        <p:nvPicPr>
          <p:cNvPr id="39939"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39940"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39941" name="Rectangle 4"/>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sp>
        <p:nvSpPr>
          <p:cNvPr id="9" name="Slide Number Placeholder 8"/>
          <p:cNvSpPr>
            <a:spLocks noGrp="1"/>
          </p:cNvSpPr>
          <p:nvPr>
            <p:ph type="sldNum" sz="quarter" idx="12"/>
          </p:nvPr>
        </p:nvSpPr>
        <p:spPr/>
        <p:txBody>
          <a:bodyPr/>
          <a:lstStyle/>
          <a:p>
            <a:pPr>
              <a:defRPr/>
            </a:pPr>
            <a:fld id="{F950C171-C82C-4C67-B6C8-9743874622E5}"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391400" cy="533400"/>
          </a:xfrm>
        </p:spPr>
        <p:txBody>
          <a:bodyPr rtlCol="0">
            <a:normAutofit fontScale="90000"/>
          </a:bodyPr>
          <a:lstStyle/>
          <a:p>
            <a:pPr eaLnBrk="1" fontAlgn="auto" hangingPunct="1">
              <a:spcAft>
                <a:spcPts val="0"/>
              </a:spcAft>
              <a:defRPr/>
            </a:pPr>
            <a:r>
              <a:rPr lang="en-US" sz="3200" dirty="0" smtClean="0"/>
              <a:t>2009 Objectives</a:t>
            </a:r>
            <a:endParaRPr lang="en-US" sz="3200" dirty="0"/>
          </a:p>
        </p:txBody>
      </p:sp>
      <p:sp>
        <p:nvSpPr>
          <p:cNvPr id="15362" name="Rectangle 2"/>
          <p:cNvSpPr>
            <a:spLocks noChangeArrowheads="1"/>
          </p:cNvSpPr>
          <p:nvPr/>
        </p:nvSpPr>
        <p:spPr bwMode="auto">
          <a:xfrm>
            <a:off x="609600" y="2514600"/>
            <a:ext cx="7696200" cy="923925"/>
          </a:xfrm>
          <a:prstGeom prst="rect">
            <a:avLst/>
          </a:prstGeom>
          <a:noFill/>
          <a:ln w="9525">
            <a:noFill/>
            <a:miter lim="800000"/>
            <a:headEnd/>
            <a:tailEnd/>
          </a:ln>
        </p:spPr>
        <p:txBody>
          <a:bodyPr>
            <a:spAutoFit/>
          </a:bodyPr>
          <a:lstStyle/>
          <a:p>
            <a:r>
              <a:rPr lang="en-US" b="1">
                <a:latin typeface="Arial Narrow" pitchFamily="34" charset="0"/>
                <a:cs typeface="Arial" charset="0"/>
              </a:rPr>
              <a:t>The WISDOM program aims to improve the hurricane track prediction in the 3 to 6 day period before landfall by providing wind and atmospheric data </a:t>
            </a:r>
            <a:r>
              <a:rPr lang="en-US" b="1">
                <a:solidFill>
                  <a:schemeClr val="tx2"/>
                </a:solidFill>
                <a:latin typeface="Arial Narrow" pitchFamily="34" charset="0"/>
                <a:cs typeface="Arial" charset="0"/>
              </a:rPr>
              <a:t>over poorly observed areas of the Atlantic basin.</a:t>
            </a:r>
          </a:p>
        </p:txBody>
      </p:sp>
      <p:pic>
        <p:nvPicPr>
          <p:cNvPr id="15363"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15364"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15365" name="Rectangle 5"/>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solidFill>
                  <a:srgbClr val="FF0000"/>
                </a:solidFill>
                <a:cs typeface="Arial" charset="0"/>
              </a:rPr>
              <a:t>WISDOM </a:t>
            </a:r>
            <a:r>
              <a:rPr lang="en-US" sz="1600" b="1">
                <a:cs typeface="Arial" charset="0"/>
              </a:rPr>
              <a:t>(</a:t>
            </a:r>
            <a:r>
              <a:rPr lang="en-US" sz="1600" b="1">
                <a:solidFill>
                  <a:srgbClr val="FF0000"/>
                </a:solidFill>
                <a:cs typeface="Arial" charset="0"/>
              </a:rPr>
              <a:t>W</a:t>
            </a:r>
            <a:r>
              <a:rPr lang="en-US" sz="1600" b="1">
                <a:cs typeface="Arial" charset="0"/>
              </a:rPr>
              <a:t>eather </a:t>
            </a:r>
            <a:r>
              <a:rPr lang="en-US" sz="1600" b="1">
                <a:solidFill>
                  <a:srgbClr val="FF0000"/>
                </a:solidFill>
                <a:cs typeface="Arial" charset="0"/>
              </a:rPr>
              <a:t>I</a:t>
            </a:r>
            <a:r>
              <a:rPr lang="en-US" sz="1600" b="1">
                <a:cs typeface="Arial" charset="0"/>
              </a:rPr>
              <a:t>n-</a:t>
            </a:r>
            <a:r>
              <a:rPr lang="en-US" sz="1600" b="1">
                <a:solidFill>
                  <a:srgbClr val="FF0000"/>
                </a:solidFill>
                <a:cs typeface="Arial" charset="0"/>
              </a:rPr>
              <a:t>S</a:t>
            </a:r>
            <a:r>
              <a:rPr lang="en-US" sz="1600" b="1">
                <a:cs typeface="Arial" charset="0"/>
              </a:rPr>
              <a:t>itu </a:t>
            </a:r>
            <a:r>
              <a:rPr lang="en-US" sz="1600" b="1">
                <a:solidFill>
                  <a:srgbClr val="FF0000"/>
                </a:solidFill>
                <a:cs typeface="Arial" charset="0"/>
              </a:rPr>
              <a:t>D</a:t>
            </a:r>
            <a:r>
              <a:rPr lang="en-US" sz="1600" b="1">
                <a:cs typeface="Arial" charset="0"/>
              </a:rPr>
              <a:t>eployment </a:t>
            </a:r>
            <a:r>
              <a:rPr lang="en-US" sz="1600" b="1">
                <a:solidFill>
                  <a:srgbClr val="FF0000"/>
                </a:solidFill>
                <a:cs typeface="Arial" charset="0"/>
              </a:rPr>
              <a:t>O</a:t>
            </a:r>
            <a:r>
              <a:rPr lang="en-US" sz="1600" b="1">
                <a:cs typeface="Arial" charset="0"/>
              </a:rPr>
              <a:t>ptimization </a:t>
            </a:r>
            <a:r>
              <a:rPr lang="en-US" sz="1600" b="1">
                <a:solidFill>
                  <a:srgbClr val="FF0000"/>
                </a:solidFill>
                <a:cs typeface="Arial" charset="0"/>
              </a:rPr>
              <a:t>M</a:t>
            </a:r>
            <a:r>
              <a:rPr lang="en-US" sz="1600" b="1">
                <a:cs typeface="Arial" charset="0"/>
              </a:rPr>
              <a:t>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sp>
        <p:nvSpPr>
          <p:cNvPr id="15366" name="Rectangle 6"/>
          <p:cNvSpPr>
            <a:spLocks noChangeArrowheads="1"/>
          </p:cNvSpPr>
          <p:nvPr/>
        </p:nvSpPr>
        <p:spPr bwMode="auto">
          <a:xfrm>
            <a:off x="762000" y="3581400"/>
            <a:ext cx="7543800" cy="2289175"/>
          </a:xfrm>
          <a:prstGeom prst="rect">
            <a:avLst/>
          </a:prstGeom>
          <a:noFill/>
          <a:ln w="9525">
            <a:noFill/>
            <a:miter lim="800000"/>
            <a:headEnd/>
            <a:tailEnd/>
          </a:ln>
        </p:spPr>
        <p:txBody>
          <a:bodyPr>
            <a:spAutoFit/>
          </a:bodyPr>
          <a:lstStyle/>
          <a:p>
            <a:r>
              <a:rPr lang="en-US" b="1">
                <a:latin typeface="Arial Narrow" pitchFamily="34" charset="0"/>
                <a:cs typeface="Arial" charset="0"/>
              </a:rPr>
              <a:t>Proof of Concept Testing:</a:t>
            </a:r>
          </a:p>
          <a:p>
            <a:pPr>
              <a:buFont typeface="Arial" charset="0"/>
              <a:buChar char="•"/>
            </a:pPr>
            <a:r>
              <a:rPr lang="en-US" b="1">
                <a:latin typeface="Arial Narrow" pitchFamily="34" charset="0"/>
                <a:cs typeface="Arial" charset="0"/>
              </a:rPr>
              <a:t>NOAA, with  funding support from the DHS S&amp;T, conducted a successful initial feasibility test during the 2008 hurricane season with balloons reporting wind data in near real-time. </a:t>
            </a:r>
          </a:p>
          <a:p>
            <a:pPr>
              <a:buFont typeface="Arial" charset="0"/>
              <a:buChar char="•"/>
            </a:pPr>
            <a:endParaRPr lang="en-US" b="1">
              <a:latin typeface="Arial Narrow" pitchFamily="34" charset="0"/>
              <a:cs typeface="Arial" charset="0"/>
            </a:endParaRPr>
          </a:p>
          <a:p>
            <a:pPr>
              <a:buFont typeface="Arial" charset="0"/>
              <a:buChar char="•"/>
            </a:pPr>
            <a:r>
              <a:rPr lang="en-US" b="1">
                <a:latin typeface="Arial Narrow" pitchFamily="34" charset="0"/>
                <a:cs typeface="Arial" charset="0"/>
              </a:rPr>
              <a:t>In 2009 with support from DHS S&amp;T, NOAA and the Air Force,  the program aims to quantify the forecast improvement provided by ingesting WISDOM data into numerical weather prediction models, including ESRL’s FIM model.</a:t>
            </a:r>
            <a:endParaRPr lang="en-US" b="1">
              <a:latin typeface="Calibri" pitchFamily="34" charset="0"/>
            </a:endParaRPr>
          </a:p>
        </p:txBody>
      </p:sp>
      <p:sp>
        <p:nvSpPr>
          <p:cNvPr id="9" name="Slide Number Placeholder 8"/>
          <p:cNvSpPr>
            <a:spLocks noGrp="1"/>
          </p:cNvSpPr>
          <p:nvPr>
            <p:ph type="sldNum" sz="quarter" idx="12"/>
          </p:nvPr>
        </p:nvSpPr>
        <p:spPr/>
        <p:txBody>
          <a:bodyPr/>
          <a:lstStyle/>
          <a:p>
            <a:pPr>
              <a:defRPr/>
            </a:pPr>
            <a:fld id="{AA785647-587C-499C-9648-B6EDC19AB30F}"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p:cNvSpPr>
          <p:nvPr>
            <p:ph type="title"/>
          </p:nvPr>
        </p:nvSpPr>
        <p:spPr>
          <a:xfrm>
            <a:off x="609600" y="3505200"/>
            <a:ext cx="8229600" cy="1143000"/>
          </a:xfrm>
        </p:spPr>
        <p:txBody>
          <a:bodyPr/>
          <a:lstStyle/>
          <a:p>
            <a:pPr>
              <a:defRPr/>
            </a:pPr>
            <a:r>
              <a:rPr lang="en-US" sz="5400" dirty="0" smtClean="0">
                <a:effectLst>
                  <a:outerShdw blurRad="38100" dist="38100" dir="2700000" algn="tl">
                    <a:srgbClr val="C0C0C0"/>
                  </a:outerShdw>
                </a:effectLst>
                <a:latin typeface="Arial Narrow" pitchFamily="34" charset="0"/>
              </a:rPr>
              <a:t>Thank you!</a:t>
            </a:r>
            <a:r>
              <a:rPr lang="en-US" sz="5400" dirty="0" smtClean="0">
                <a:latin typeface="Arial Narrow" pitchFamily="34" charset="0"/>
              </a:rPr>
              <a:t/>
            </a:r>
            <a:br>
              <a:rPr lang="en-US" sz="5400" dirty="0" smtClean="0">
                <a:latin typeface="Arial Narrow" pitchFamily="34" charset="0"/>
              </a:rPr>
            </a:br>
            <a:r>
              <a:rPr lang="en-US" sz="4000" dirty="0" smtClean="0"/>
              <a:t/>
            </a:r>
            <a:br>
              <a:rPr lang="en-US" sz="4000" dirty="0" smtClean="0"/>
            </a:br>
            <a:r>
              <a:rPr lang="en-US" sz="4000" dirty="0" smtClean="0">
                <a:latin typeface="Arial Narrow" pitchFamily="34" charset="0"/>
              </a:rPr>
              <a:t>Questions?</a:t>
            </a:r>
            <a:br>
              <a:rPr lang="en-US" sz="4000" dirty="0" smtClean="0">
                <a:latin typeface="Arial Narrow" pitchFamily="34" charset="0"/>
              </a:rPr>
            </a:br>
            <a:r>
              <a:rPr lang="en-US" sz="4000" dirty="0" smtClean="0">
                <a:latin typeface="Arial Narrow" pitchFamily="34" charset="0"/>
              </a:rPr>
              <a:t/>
            </a:r>
            <a:br>
              <a:rPr lang="en-US" sz="4000" dirty="0" smtClean="0">
                <a:latin typeface="Arial Narrow" pitchFamily="34" charset="0"/>
              </a:rPr>
            </a:br>
            <a:r>
              <a:rPr lang="en-US" sz="2400" dirty="0" smtClean="0">
                <a:latin typeface="Arial Narrow" pitchFamily="34" charset="0"/>
                <a:hlinkClick r:id="rId2"/>
              </a:rPr>
              <a:t>Justyna.Nicinska@noaa.gov</a:t>
            </a:r>
            <a:r>
              <a:rPr lang="en-US" sz="2400" dirty="0" smtClean="0">
                <a:latin typeface="Arial Narrow" pitchFamily="34" charset="0"/>
              </a:rPr>
              <a:t/>
            </a:r>
            <a:br>
              <a:rPr lang="en-US" sz="2400" dirty="0" smtClean="0">
                <a:latin typeface="Arial Narrow" pitchFamily="34" charset="0"/>
              </a:rPr>
            </a:br>
            <a:r>
              <a:rPr lang="en-US" sz="2400" dirty="0" smtClean="0">
                <a:latin typeface="Arial Narrow" pitchFamily="34" charset="0"/>
              </a:rPr>
              <a:t>240-723-6895</a:t>
            </a:r>
          </a:p>
        </p:txBody>
      </p:sp>
      <p:pic>
        <p:nvPicPr>
          <p:cNvPr id="40962" name="Picture 2"/>
          <p:cNvPicPr>
            <a:picLocks noChangeAspect="1" noChangeArrowheads="1"/>
          </p:cNvPicPr>
          <p:nvPr/>
        </p:nvPicPr>
        <p:blipFill>
          <a:blip r:embed="rId3" cstate="print"/>
          <a:srcRect/>
          <a:stretch>
            <a:fillRect/>
          </a:stretch>
        </p:blipFill>
        <p:spPr bwMode="auto">
          <a:xfrm>
            <a:off x="1371600" y="152400"/>
            <a:ext cx="6996113" cy="914400"/>
          </a:xfrm>
          <a:prstGeom prst="rect">
            <a:avLst/>
          </a:prstGeom>
          <a:noFill/>
          <a:ln w="9525">
            <a:noFill/>
            <a:miter lim="800000"/>
            <a:headEnd/>
            <a:tailEnd/>
          </a:ln>
        </p:spPr>
      </p:pic>
      <p:pic>
        <p:nvPicPr>
          <p:cNvPr id="40963" name="Picture 50" descr="C:\Documents and Settings\osborn.FSL-NT.000\Desktop\My Documents\Misc. Graphics-Text\logos\NOAA-Logo_CircleWhite_RestTrans.png"/>
          <p:cNvPicPr>
            <a:picLocks noChangeAspect="1" noChangeArrowheads="1"/>
          </p:cNvPicPr>
          <p:nvPr/>
        </p:nvPicPr>
        <p:blipFill>
          <a:blip r:embed="rId4" cstate="print"/>
          <a:srcRect/>
          <a:stretch>
            <a:fillRect/>
          </a:stretch>
        </p:blipFill>
        <p:spPr bwMode="auto">
          <a:xfrm>
            <a:off x="152400" y="152400"/>
            <a:ext cx="990600" cy="990600"/>
          </a:xfrm>
          <a:prstGeom prst="rect">
            <a:avLst/>
          </a:prstGeom>
          <a:noFill/>
          <a:ln w="9525">
            <a:noFill/>
            <a:miter lim="800000"/>
            <a:headEnd/>
            <a:tailEnd/>
          </a:ln>
        </p:spPr>
      </p:pic>
      <p:sp>
        <p:nvSpPr>
          <p:cNvPr id="2" name="Rectangle 4"/>
          <p:cNvSpPr>
            <a:spLocks noChangeArrowheads="1"/>
          </p:cNvSpPr>
          <p:nvPr/>
        </p:nvSpPr>
        <p:spPr bwMode="auto">
          <a:xfrm>
            <a:off x="1371600" y="1066800"/>
            <a:ext cx="7010400" cy="581025"/>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5"/>
              </a:rPr>
              <a:t>http://wisdom.noaa.gov</a:t>
            </a:r>
            <a:endParaRPr lang="en-US" sz="1600" b="1">
              <a:solidFill>
                <a:schemeClr val="accent2"/>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1447800"/>
            <a:ext cx="6248400" cy="612775"/>
          </a:xfrm>
        </p:spPr>
        <p:txBody>
          <a:bodyPr rtlCol="0">
            <a:normAutofit/>
          </a:bodyPr>
          <a:lstStyle/>
          <a:p>
            <a:pPr eaLnBrk="1" fontAlgn="auto" hangingPunct="1">
              <a:spcAft>
                <a:spcPts val="0"/>
              </a:spcAft>
              <a:defRPr/>
            </a:pPr>
            <a:r>
              <a:rPr lang="en-US" sz="2400" dirty="0" smtClean="0">
                <a:effectLst>
                  <a:outerShdw blurRad="38100" dist="38100" dir="2700000" algn="tl">
                    <a:srgbClr val="000000">
                      <a:alpha val="43137"/>
                    </a:srgbClr>
                  </a:outerShdw>
                </a:effectLst>
                <a:latin typeface="Arial Narrow" pitchFamily="34" charset="0"/>
              </a:rPr>
              <a:t>WISDOM 2009 Participants and Partners</a:t>
            </a:r>
            <a:endParaRPr lang="en-US" sz="2400" dirty="0">
              <a:effectLst>
                <a:outerShdw blurRad="38100" dist="38100" dir="2700000" algn="tl">
                  <a:srgbClr val="000000">
                    <a:alpha val="43137"/>
                  </a:srgbClr>
                </a:outerShdw>
              </a:effectLst>
              <a:latin typeface="Arial Narrow" pitchFamily="34" charset="0"/>
            </a:endParaRPr>
          </a:p>
        </p:txBody>
      </p:sp>
      <p:sp>
        <p:nvSpPr>
          <p:cNvPr id="16386" name="Subtitle 3"/>
          <p:cNvSpPr>
            <a:spLocks noGrp="1"/>
          </p:cNvSpPr>
          <p:nvPr>
            <p:ph type="subTitle" idx="1"/>
          </p:nvPr>
        </p:nvSpPr>
        <p:spPr>
          <a:xfrm>
            <a:off x="457200" y="2057400"/>
            <a:ext cx="5410200" cy="4572000"/>
          </a:xfrm>
        </p:spPr>
        <p:txBody>
          <a:bodyPr/>
          <a:lstStyle/>
          <a:p>
            <a:pPr algn="just" eaLnBrk="1" hangingPunct="1">
              <a:lnSpc>
                <a:spcPct val="80000"/>
              </a:lnSpc>
              <a:buFont typeface="Arial" charset="0"/>
              <a:buChar char="•"/>
            </a:pPr>
            <a:r>
              <a:rPr lang="en-US" sz="2000" dirty="0" smtClean="0">
                <a:solidFill>
                  <a:schemeClr val="tx1"/>
                </a:solidFill>
                <a:latin typeface="Arial Narrow" pitchFamily="34" charset="0"/>
              </a:rPr>
              <a:t>NOAA: OAR/ESRL/ARL; NWS</a:t>
            </a:r>
          </a:p>
          <a:p>
            <a:pPr algn="just" eaLnBrk="1" hangingPunct="1">
              <a:lnSpc>
                <a:spcPct val="80000"/>
              </a:lnSpc>
              <a:buFont typeface="Arial" charset="0"/>
              <a:buChar char="•"/>
            </a:pPr>
            <a:r>
              <a:rPr lang="en-US" sz="2000" dirty="0" smtClean="0">
                <a:solidFill>
                  <a:schemeClr val="tx1"/>
                </a:solidFill>
                <a:latin typeface="Arial Narrow" pitchFamily="34" charset="0"/>
              </a:rPr>
              <a:t>DHS S&amp;T</a:t>
            </a:r>
          </a:p>
          <a:p>
            <a:pPr algn="just" eaLnBrk="1" hangingPunct="1">
              <a:lnSpc>
                <a:spcPct val="80000"/>
              </a:lnSpc>
              <a:buFont typeface="Arial" charset="0"/>
              <a:buChar char="•"/>
            </a:pPr>
            <a:r>
              <a:rPr lang="en-US" sz="2000" dirty="0" smtClean="0">
                <a:solidFill>
                  <a:schemeClr val="tx1"/>
                </a:solidFill>
                <a:latin typeface="Arial Narrow" pitchFamily="34" charset="0"/>
              </a:rPr>
              <a:t>Air Force Weather Agency</a:t>
            </a:r>
          </a:p>
          <a:p>
            <a:pPr algn="just" eaLnBrk="1" hangingPunct="1">
              <a:lnSpc>
                <a:spcPct val="80000"/>
              </a:lnSpc>
              <a:buFont typeface="Arial" charset="0"/>
              <a:buChar char="•"/>
            </a:pPr>
            <a:r>
              <a:rPr lang="en-US" sz="2000" dirty="0" err="1" smtClean="0">
                <a:solidFill>
                  <a:schemeClr val="tx1"/>
                </a:solidFill>
                <a:latin typeface="Arial Narrow" pitchFamily="34" charset="0"/>
              </a:rPr>
              <a:t>DoD</a:t>
            </a:r>
            <a:r>
              <a:rPr lang="en-US" sz="2000" dirty="0" smtClean="0">
                <a:solidFill>
                  <a:schemeClr val="tx1"/>
                </a:solidFill>
                <a:latin typeface="Arial Narrow" pitchFamily="34" charset="0"/>
              </a:rPr>
              <a:t>/JCS</a:t>
            </a:r>
          </a:p>
          <a:p>
            <a:pPr algn="just" eaLnBrk="1" hangingPunct="1">
              <a:lnSpc>
                <a:spcPct val="80000"/>
              </a:lnSpc>
              <a:buFont typeface="Arial" charset="0"/>
              <a:buChar char="•"/>
            </a:pPr>
            <a:r>
              <a:rPr lang="en-US" sz="2000" dirty="0" smtClean="0">
                <a:solidFill>
                  <a:schemeClr val="tx1"/>
                </a:solidFill>
                <a:latin typeface="Arial Narrow" pitchFamily="34" charset="0"/>
              </a:rPr>
              <a:t>Northern Gulf Institute/MSU</a:t>
            </a:r>
          </a:p>
          <a:p>
            <a:pPr algn="just" eaLnBrk="1" hangingPunct="1">
              <a:lnSpc>
                <a:spcPct val="80000"/>
              </a:lnSpc>
              <a:buFont typeface="Arial" charset="0"/>
              <a:buChar char="•"/>
            </a:pPr>
            <a:r>
              <a:rPr lang="en-US" sz="2000" dirty="0" smtClean="0">
                <a:solidFill>
                  <a:schemeClr val="tx1"/>
                </a:solidFill>
                <a:latin typeface="Arial Narrow" pitchFamily="34" charset="0"/>
              </a:rPr>
              <a:t>University of Miami</a:t>
            </a:r>
          </a:p>
          <a:p>
            <a:pPr algn="just" eaLnBrk="1" hangingPunct="1">
              <a:lnSpc>
                <a:spcPct val="80000"/>
              </a:lnSpc>
              <a:buFont typeface="Arial" charset="0"/>
              <a:buChar char="•"/>
            </a:pPr>
            <a:r>
              <a:rPr lang="en-US" sz="2000" dirty="0" smtClean="0">
                <a:solidFill>
                  <a:schemeClr val="tx1"/>
                </a:solidFill>
                <a:latin typeface="Arial Narrow" pitchFamily="34" charset="0"/>
              </a:rPr>
              <a:t>Texas A&amp;M Corpus Christi</a:t>
            </a:r>
          </a:p>
          <a:p>
            <a:pPr algn="just" eaLnBrk="1" hangingPunct="1">
              <a:lnSpc>
                <a:spcPct val="80000"/>
              </a:lnSpc>
              <a:buFont typeface="Arial" charset="0"/>
              <a:buChar char="•"/>
            </a:pPr>
            <a:r>
              <a:rPr lang="en-US" sz="2000" dirty="0" smtClean="0">
                <a:solidFill>
                  <a:schemeClr val="tx1"/>
                </a:solidFill>
                <a:latin typeface="Arial Narrow" pitchFamily="34" charset="0"/>
              </a:rPr>
              <a:t>Caribbean Institute of Meteorology and Hydrology</a:t>
            </a:r>
          </a:p>
          <a:p>
            <a:pPr algn="just" eaLnBrk="1" hangingPunct="1">
              <a:lnSpc>
                <a:spcPct val="80000"/>
              </a:lnSpc>
              <a:buFont typeface="Arial" charset="0"/>
              <a:buChar char="•"/>
            </a:pPr>
            <a:r>
              <a:rPr lang="en-US" sz="2000" dirty="0" smtClean="0">
                <a:solidFill>
                  <a:schemeClr val="tx1"/>
                </a:solidFill>
                <a:latin typeface="Arial Narrow" pitchFamily="34" charset="0"/>
              </a:rPr>
              <a:t>Bermuda Weather Service</a:t>
            </a:r>
          </a:p>
          <a:p>
            <a:pPr algn="just" eaLnBrk="1" hangingPunct="1">
              <a:lnSpc>
                <a:spcPct val="80000"/>
              </a:lnSpc>
              <a:buFont typeface="Arial" charset="0"/>
              <a:buChar char="•"/>
            </a:pPr>
            <a:r>
              <a:rPr lang="en-US" sz="2000" dirty="0" smtClean="0">
                <a:solidFill>
                  <a:schemeClr val="tx1"/>
                </a:solidFill>
                <a:latin typeface="Arial Narrow" pitchFamily="34" charset="0"/>
              </a:rPr>
              <a:t>Simeon </a:t>
            </a:r>
            <a:r>
              <a:rPr lang="en-US" sz="2000" dirty="0" err="1" smtClean="0">
                <a:solidFill>
                  <a:schemeClr val="tx1"/>
                </a:solidFill>
                <a:latin typeface="Arial Narrow" pitchFamily="34" charset="0"/>
              </a:rPr>
              <a:t>Fongang</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Ecole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Superieure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Polytechnique</a:t>
            </a:r>
            <a:r>
              <a:rPr lang="en-US" sz="2000" dirty="0" smtClean="0">
                <a:solidFill>
                  <a:schemeClr val="tx1"/>
                </a:solidFill>
                <a:latin typeface="Arial Narrow" pitchFamily="34" charset="0"/>
              </a:rPr>
              <a:t> </a:t>
            </a:r>
            <a:r>
              <a:rPr lang="en-US" sz="2000" dirty="0" err="1" smtClean="0">
                <a:solidFill>
                  <a:schemeClr val="tx1"/>
                </a:solidFill>
                <a:latin typeface="Arial Narrow" pitchFamily="34" charset="0"/>
              </a:rPr>
              <a:t>Unviversite</a:t>
            </a:r>
            <a:r>
              <a:rPr lang="en-US" sz="2000" dirty="0" smtClean="0">
                <a:solidFill>
                  <a:schemeClr val="tx1"/>
                </a:solidFill>
                <a:latin typeface="Arial Narrow" pitchFamily="34" charset="0"/>
              </a:rPr>
              <a:t>, Senegal </a:t>
            </a:r>
          </a:p>
          <a:p>
            <a:pPr algn="just" eaLnBrk="1" hangingPunct="1">
              <a:lnSpc>
                <a:spcPct val="80000"/>
              </a:lnSpc>
              <a:buFont typeface="Arial" charset="0"/>
              <a:buChar char="•"/>
            </a:pPr>
            <a:r>
              <a:rPr lang="en-US" sz="2000" dirty="0" smtClean="0">
                <a:solidFill>
                  <a:schemeClr val="tx1"/>
                </a:solidFill>
                <a:latin typeface="Arial Narrow" pitchFamily="34" charset="0"/>
              </a:rPr>
              <a:t>Near Space Corporation</a:t>
            </a:r>
          </a:p>
          <a:p>
            <a:pPr algn="just" eaLnBrk="1" hangingPunct="1">
              <a:lnSpc>
                <a:spcPct val="80000"/>
              </a:lnSpc>
              <a:buFont typeface="Arial" charset="0"/>
              <a:buChar char="•"/>
            </a:pPr>
            <a:r>
              <a:rPr lang="en-US" sz="2000" dirty="0" err="1" smtClean="0">
                <a:solidFill>
                  <a:schemeClr val="tx1"/>
                </a:solidFill>
                <a:latin typeface="Arial Narrow" pitchFamily="34" charset="0"/>
              </a:rPr>
              <a:t>Engenium</a:t>
            </a:r>
            <a:r>
              <a:rPr lang="en-US" sz="2000" dirty="0" smtClean="0">
                <a:solidFill>
                  <a:schemeClr val="tx1"/>
                </a:solidFill>
                <a:latin typeface="Arial Narrow" pitchFamily="34" charset="0"/>
              </a:rPr>
              <a:t> Technologies</a:t>
            </a:r>
          </a:p>
          <a:p>
            <a:pPr algn="just" eaLnBrk="1" hangingPunct="1">
              <a:lnSpc>
                <a:spcPct val="80000"/>
              </a:lnSpc>
              <a:buFont typeface="Arial" charset="0"/>
              <a:buChar char="•"/>
            </a:pPr>
            <a:r>
              <a:rPr lang="en-US" sz="2000" dirty="0" smtClean="0">
                <a:solidFill>
                  <a:schemeClr val="tx1"/>
                </a:solidFill>
                <a:latin typeface="Arial Narrow" pitchFamily="34" charset="0"/>
              </a:rPr>
              <a:t>Raytheon</a:t>
            </a:r>
          </a:p>
          <a:p>
            <a:pPr eaLnBrk="1" hangingPunct="1">
              <a:lnSpc>
                <a:spcPct val="80000"/>
              </a:lnSpc>
            </a:pPr>
            <a:endParaRPr lang="en-US" sz="2000" dirty="0" smtClean="0">
              <a:solidFill>
                <a:schemeClr val="tx1"/>
              </a:solidFill>
              <a:latin typeface="Arial Narrow" pitchFamily="34" charset="0"/>
            </a:endParaRPr>
          </a:p>
        </p:txBody>
      </p:sp>
      <p:pic>
        <p:nvPicPr>
          <p:cNvPr id="16387"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16388"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16389" name="Rectangle 6"/>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pic>
        <p:nvPicPr>
          <p:cNvPr id="16390" name="Picture 3"/>
          <p:cNvPicPr>
            <a:picLocks noChangeAspect="1" noChangeArrowheads="1"/>
          </p:cNvPicPr>
          <p:nvPr/>
        </p:nvPicPr>
        <p:blipFill>
          <a:blip r:embed="rId5" cstate="print"/>
          <a:srcRect/>
          <a:stretch>
            <a:fillRect/>
          </a:stretch>
        </p:blipFill>
        <p:spPr bwMode="auto">
          <a:xfrm>
            <a:off x="5638800" y="2133600"/>
            <a:ext cx="3276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3581400" cy="304800"/>
          </a:xfrm>
        </p:spPr>
        <p:txBody>
          <a:bodyPr rtlCol="0">
            <a:normAutofit fontScale="90000"/>
          </a:bodyPr>
          <a:lstStyle/>
          <a:p>
            <a:pPr eaLnBrk="1" fontAlgn="auto" hangingPunct="1">
              <a:spcAft>
                <a:spcPts val="0"/>
              </a:spcAft>
              <a:defRPr/>
            </a:pPr>
            <a:r>
              <a:rPr lang="en-US" sz="2700" b="1" dirty="0" smtClean="0">
                <a:latin typeface="Arial Narrow" pitchFamily="34" charset="0"/>
                <a:cs typeface="Arial" charset="0"/>
              </a:rPr>
              <a:t/>
            </a:r>
            <a:br>
              <a:rPr lang="en-US" sz="2700" b="1" dirty="0" smtClean="0">
                <a:latin typeface="Arial Narrow" pitchFamily="34" charset="0"/>
                <a:cs typeface="Arial" charset="0"/>
              </a:rPr>
            </a:br>
            <a:r>
              <a:rPr lang="en-US" sz="2400" b="1" dirty="0" smtClean="0">
                <a:latin typeface="Arial Narrow" pitchFamily="34" charset="0"/>
                <a:cs typeface="Arial" charset="0"/>
              </a:rPr>
              <a:t>Data Transmission</a:t>
            </a:r>
            <a:r>
              <a:rPr lang="en-US" sz="2700" b="1" dirty="0" smtClean="0">
                <a:latin typeface="Arial Narrow" pitchFamily="34" charset="0"/>
                <a:cs typeface="Arial" charset="0"/>
              </a:rPr>
              <a:t/>
            </a:r>
            <a:br>
              <a:rPr lang="en-US" sz="2700" b="1" dirty="0" smtClean="0">
                <a:latin typeface="Arial Narrow" pitchFamily="34" charset="0"/>
                <a:cs typeface="Arial" charset="0"/>
              </a:rPr>
            </a:br>
            <a:r>
              <a:rPr lang="en-US" b="1" dirty="0" smtClean="0">
                <a:latin typeface="Arial" charset="0"/>
              </a:rPr>
              <a:t/>
            </a:r>
            <a:br>
              <a:rPr lang="en-US" b="1" dirty="0" smtClean="0">
                <a:latin typeface="Arial" charset="0"/>
              </a:rPr>
            </a:b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17411"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17412" name="Rectangle 6"/>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sp>
        <p:nvSpPr>
          <p:cNvPr id="17413" name="Rectangle 7"/>
          <p:cNvSpPr>
            <a:spLocks noChangeArrowheads="1"/>
          </p:cNvSpPr>
          <p:nvPr/>
        </p:nvSpPr>
        <p:spPr bwMode="auto">
          <a:xfrm>
            <a:off x="457200" y="1828800"/>
            <a:ext cx="5334000" cy="4800600"/>
          </a:xfrm>
          <a:prstGeom prst="rect">
            <a:avLst/>
          </a:prstGeom>
          <a:noFill/>
          <a:ln w="9525">
            <a:noFill/>
            <a:miter lim="800000"/>
            <a:headEnd/>
            <a:tailEnd/>
          </a:ln>
        </p:spPr>
        <p:txBody>
          <a:bodyPr>
            <a:spAutoFit/>
          </a:bodyPr>
          <a:lstStyle/>
          <a:p>
            <a:pPr>
              <a:buFont typeface="Arial" charset="0"/>
              <a:buChar char="•"/>
            </a:pPr>
            <a:r>
              <a:rPr lang="en-US">
                <a:latin typeface="Arial Narrow" pitchFamily="34" charset="0"/>
              </a:rPr>
              <a:t>The WISDOM system uses small super-pressure balloons carrying  100 gram payloads with GPS </a:t>
            </a:r>
          </a:p>
          <a:p>
            <a:r>
              <a:rPr lang="en-US">
                <a:latin typeface="Arial Narrow" pitchFamily="34" charset="0"/>
              </a:rPr>
              <a:t>positioning and satellite communications capability (UHFFLEETSATCOM).</a:t>
            </a:r>
          </a:p>
          <a:p>
            <a:endParaRPr lang="en-US">
              <a:latin typeface="Arial Narrow" pitchFamily="34" charset="0"/>
            </a:endParaRPr>
          </a:p>
          <a:p>
            <a:pPr>
              <a:buFont typeface="Arial" charset="0"/>
              <a:buChar char="•"/>
            </a:pPr>
            <a:r>
              <a:rPr lang="en-US">
                <a:latin typeface="Arial Narrow" pitchFamily="34" charset="0"/>
              </a:rPr>
              <a:t>Data are transmitted in real time via satellite ground station to  the MADIS servers at NOAA/ESRL.</a:t>
            </a:r>
          </a:p>
          <a:p>
            <a:endParaRPr lang="en-US">
              <a:latin typeface="Arial Narrow" pitchFamily="34" charset="0"/>
            </a:endParaRPr>
          </a:p>
          <a:p>
            <a:pPr>
              <a:buFont typeface="Arial" charset="0"/>
              <a:buChar char="•"/>
            </a:pPr>
            <a:r>
              <a:rPr lang="en-US">
                <a:latin typeface="Arial Narrow" pitchFamily="34" charset="0"/>
              </a:rPr>
              <a:t>The 2009 WBS collected wind and pressure data; and included flight termination capability. </a:t>
            </a:r>
          </a:p>
          <a:p>
            <a:endParaRPr lang="en-US">
              <a:latin typeface="Arial Narrow" pitchFamily="34" charset="0"/>
            </a:endParaRPr>
          </a:p>
          <a:p>
            <a:pPr>
              <a:buFont typeface="Arial" charset="0"/>
              <a:buChar char="•"/>
            </a:pPr>
            <a:r>
              <a:rPr lang="en-US">
                <a:latin typeface="Arial Narrow" pitchFamily="34" charset="0"/>
              </a:rPr>
              <a:t>6 Data Centers were contacted regarding ingest of WISDOM data.</a:t>
            </a:r>
          </a:p>
          <a:p>
            <a:pPr>
              <a:buFont typeface="Arial" charset="0"/>
              <a:buChar char="•"/>
            </a:pPr>
            <a:endParaRPr lang="en-US">
              <a:latin typeface="Arial Narrow" pitchFamily="34" charset="0"/>
            </a:endParaRPr>
          </a:p>
          <a:p>
            <a:pPr>
              <a:buFont typeface="Arial" charset="0"/>
              <a:buChar char="•"/>
            </a:pPr>
            <a:r>
              <a:rPr lang="en-US">
                <a:latin typeface="Arial Narrow" pitchFamily="34" charset="0"/>
              </a:rPr>
              <a:t> ECMWF, UK Met Office and NHC requested data in real-time (BUFR and NetCDF formats)</a:t>
            </a:r>
          </a:p>
          <a:p>
            <a:pPr>
              <a:buFont typeface="Arial" charset="0"/>
              <a:buChar char="•"/>
            </a:pPr>
            <a:endParaRPr lang="en-US">
              <a:latin typeface="Arial Narrow" pitchFamily="34" charset="0"/>
              <a:cs typeface="Arial" charset="0"/>
            </a:endParaRPr>
          </a:p>
        </p:txBody>
      </p:sp>
      <p:pic>
        <p:nvPicPr>
          <p:cNvPr id="17414" name="Picture 1"/>
          <p:cNvPicPr>
            <a:picLocks noChangeAspect="1" noChangeArrowheads="1"/>
          </p:cNvPicPr>
          <p:nvPr/>
        </p:nvPicPr>
        <p:blipFill>
          <a:blip r:embed="rId5" cstate="print"/>
          <a:srcRect/>
          <a:stretch>
            <a:fillRect/>
          </a:stretch>
        </p:blipFill>
        <p:spPr bwMode="auto">
          <a:xfrm>
            <a:off x="6553200" y="1295400"/>
            <a:ext cx="2473325" cy="3324225"/>
          </a:xfrm>
          <a:prstGeom prst="rect">
            <a:avLst/>
          </a:prstGeom>
          <a:noFill/>
          <a:ln w="9525">
            <a:noFill/>
            <a:miter lim="800000"/>
            <a:headEnd/>
            <a:tailEnd/>
          </a:ln>
        </p:spPr>
      </p:pic>
      <p:pic>
        <p:nvPicPr>
          <p:cNvPr id="17415" name="Picture 2"/>
          <p:cNvPicPr>
            <a:picLocks noChangeAspect="1" noChangeArrowheads="1"/>
          </p:cNvPicPr>
          <p:nvPr/>
        </p:nvPicPr>
        <p:blipFill>
          <a:blip r:embed="rId6" cstate="print"/>
          <a:srcRect/>
          <a:stretch>
            <a:fillRect/>
          </a:stretch>
        </p:blipFill>
        <p:spPr bwMode="auto">
          <a:xfrm>
            <a:off x="6477000" y="4648200"/>
            <a:ext cx="2565400" cy="192405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41E59F6-AC00-4664-8114-7E61D4DF449A}"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381000" y="1447800"/>
            <a:ext cx="3008313" cy="476250"/>
          </a:xfrm>
        </p:spPr>
        <p:txBody>
          <a:bodyPr/>
          <a:lstStyle/>
          <a:p>
            <a:pPr eaLnBrk="1" hangingPunct="1"/>
            <a:r>
              <a:rPr lang="en-US" smtClean="0">
                <a:latin typeface="Arial Narrow" pitchFamily="34" charset="0"/>
              </a:rPr>
              <a:t>WISDOM Balloon System</a:t>
            </a:r>
          </a:p>
        </p:txBody>
      </p:sp>
      <p:sp>
        <p:nvSpPr>
          <p:cNvPr id="5" name="Text Placeholder 4"/>
          <p:cNvSpPr>
            <a:spLocks noGrp="1"/>
          </p:cNvSpPr>
          <p:nvPr>
            <p:ph type="body" sz="half" idx="2"/>
          </p:nvPr>
        </p:nvSpPr>
        <p:spPr>
          <a:xfrm>
            <a:off x="457200" y="2057400"/>
            <a:ext cx="3008313" cy="4068763"/>
          </a:xfrm>
        </p:spPr>
        <p:txBody>
          <a:bodyPr>
            <a:normAutofit/>
          </a:bodyPr>
          <a:lstStyle/>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Balloon- constant density (Mylar Tetroon) floats 12,000 and 26,000 ft</a:t>
            </a:r>
          </a:p>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100 gram payload (GPS, pressure sensor, termination device)</a:t>
            </a:r>
          </a:p>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Pressure sensor- will be upgraded next season temp and rel. humidity in testing mode</a:t>
            </a:r>
          </a:p>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Median flight 5-7 days, terminated past certain boundary</a:t>
            </a:r>
          </a:p>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About 90 Balloons Launched in 2009</a:t>
            </a:r>
          </a:p>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Largest launch- Hurricane Ida</a:t>
            </a:r>
          </a:p>
          <a:p>
            <a:pPr eaLnBrk="1" hangingPunct="1">
              <a:buFont typeface="Arial" charset="0"/>
              <a:buChar char="•"/>
              <a:defRPr/>
            </a:pPr>
            <a:r>
              <a:rPr lang="en-US" sz="1600" smtClean="0">
                <a:effectLst>
                  <a:outerShdw blurRad="38100" dist="38100" dir="2700000" algn="tl">
                    <a:srgbClr val="C0C0C0"/>
                  </a:outerShdw>
                </a:effectLst>
                <a:latin typeface="Arial Narrow" pitchFamily="34" charset="0"/>
              </a:rPr>
              <a:t>Launch Teams: NOAA and NGI, students from MSU, Texas A&amp;M, UM, CIMH</a:t>
            </a:r>
          </a:p>
        </p:txBody>
      </p:sp>
      <p:pic>
        <p:nvPicPr>
          <p:cNvPr id="18435" name="Picture 2"/>
          <p:cNvPicPr>
            <a:picLocks noGrp="1" noChangeAspect="1" noChangeArrowheads="1"/>
          </p:cNvPicPr>
          <p:nvPr>
            <p:ph idx="1"/>
          </p:nvPr>
        </p:nvPicPr>
        <p:blipFill>
          <a:blip r:embed="rId3" cstate="print"/>
          <a:srcRect/>
          <a:stretch>
            <a:fillRect/>
          </a:stretch>
        </p:blipFill>
        <p:spPr>
          <a:xfrm>
            <a:off x="3886200" y="1676400"/>
            <a:ext cx="4730750" cy="4648200"/>
          </a:xfrm>
        </p:spPr>
      </p:pic>
      <p:pic>
        <p:nvPicPr>
          <p:cNvPr id="18436" name="Picture 2"/>
          <p:cNvPicPr>
            <a:picLocks noChangeAspect="1" noChangeArrowheads="1"/>
          </p:cNvPicPr>
          <p:nvPr/>
        </p:nvPicPr>
        <p:blipFill>
          <a:blip r:embed="rId4" cstate="print"/>
          <a:srcRect/>
          <a:stretch>
            <a:fillRect/>
          </a:stretch>
        </p:blipFill>
        <p:spPr bwMode="auto">
          <a:xfrm>
            <a:off x="1371600" y="152400"/>
            <a:ext cx="6996113" cy="762000"/>
          </a:xfrm>
          <a:prstGeom prst="rect">
            <a:avLst/>
          </a:prstGeom>
          <a:noFill/>
          <a:ln w="9525">
            <a:noFill/>
            <a:miter lim="800000"/>
            <a:headEnd/>
            <a:tailEnd/>
          </a:ln>
        </p:spPr>
      </p:pic>
      <p:pic>
        <p:nvPicPr>
          <p:cNvPr id="18437" name="Picture 50" descr="C:\Documents and Settings\osborn.FSL-NT.000\Desktop\My Documents\Misc. Graphics-Text\logos\NOAA-Logo_CircleWhite_RestTrans.png"/>
          <p:cNvPicPr>
            <a:picLocks noChangeAspect="1" noChangeArrowheads="1"/>
          </p:cNvPicPr>
          <p:nvPr/>
        </p:nvPicPr>
        <p:blipFill>
          <a:blip r:embed="rId5" cstate="print"/>
          <a:srcRect/>
          <a:stretch>
            <a:fillRect/>
          </a:stretch>
        </p:blipFill>
        <p:spPr bwMode="auto">
          <a:xfrm>
            <a:off x="152400" y="152400"/>
            <a:ext cx="838200" cy="828675"/>
          </a:xfrm>
          <a:prstGeom prst="rect">
            <a:avLst/>
          </a:prstGeom>
          <a:noFill/>
          <a:ln w="9525">
            <a:noFill/>
            <a:miter lim="800000"/>
            <a:headEnd/>
            <a:tailEnd/>
          </a:ln>
        </p:spPr>
      </p:pic>
      <p:sp>
        <p:nvSpPr>
          <p:cNvPr id="18438" name="Rectangle 8"/>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6"/>
              </a:rPr>
              <a:t>http://wisdom.noaa.gov</a:t>
            </a:r>
            <a:endParaRPr lang="en-US" sz="1600" b="1">
              <a:solidFill>
                <a:schemeClr val="accent2"/>
              </a:solidFill>
              <a:cs typeface="Arial" charset="0"/>
            </a:endParaRPr>
          </a:p>
        </p:txBody>
      </p:sp>
      <p:sp>
        <p:nvSpPr>
          <p:cNvPr id="18439" name="TextBox 9"/>
          <p:cNvSpPr txBox="1">
            <a:spLocks noChangeArrowheads="1"/>
          </p:cNvSpPr>
          <p:nvPr/>
        </p:nvSpPr>
        <p:spPr bwMode="auto">
          <a:xfrm rot="10800000" flipV="1">
            <a:off x="4419600" y="6488113"/>
            <a:ext cx="3581400" cy="277812"/>
          </a:xfrm>
          <a:prstGeom prst="rect">
            <a:avLst/>
          </a:prstGeom>
          <a:noFill/>
          <a:ln w="9525">
            <a:noFill/>
            <a:miter lim="800000"/>
            <a:headEnd/>
            <a:tailEnd/>
          </a:ln>
        </p:spPr>
        <p:txBody>
          <a:bodyPr>
            <a:spAutoFit/>
          </a:bodyPr>
          <a:lstStyle/>
          <a:p>
            <a:r>
              <a:rPr lang="en-US" sz="1200">
                <a:latin typeface="Calibri" pitchFamily="34" charset="0"/>
              </a:rPr>
              <a:t>August 2009 Launch Training at NGI in Waveland , MS</a:t>
            </a:r>
          </a:p>
        </p:txBody>
      </p:sp>
      <p:sp>
        <p:nvSpPr>
          <p:cNvPr id="12" name="Slide Number Placeholder 11"/>
          <p:cNvSpPr>
            <a:spLocks noGrp="1"/>
          </p:cNvSpPr>
          <p:nvPr>
            <p:ph type="sldNum" sz="quarter" idx="12"/>
          </p:nvPr>
        </p:nvSpPr>
        <p:spPr/>
        <p:txBody>
          <a:bodyPr/>
          <a:lstStyle/>
          <a:p>
            <a:pPr>
              <a:defRPr/>
            </a:pPr>
            <a:fld id="{C781615E-E609-4E47-A9DD-399384C0B285}"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609600" y="1600200"/>
            <a:ext cx="8229600" cy="609600"/>
          </a:xfrm>
        </p:spPr>
        <p:txBody>
          <a:bodyPr/>
          <a:lstStyle/>
          <a:p>
            <a:pPr eaLnBrk="1" hangingPunct="1"/>
            <a:r>
              <a:rPr lang="en-US" sz="2400" smtClean="0">
                <a:latin typeface="Arial Narrow" pitchFamily="34" charset="0"/>
              </a:rPr>
              <a:t>WISDOM 2009 Launch Sites</a:t>
            </a:r>
            <a:br>
              <a:rPr lang="en-US" sz="2400" smtClean="0">
                <a:latin typeface="Arial Narrow" pitchFamily="34" charset="0"/>
              </a:rPr>
            </a:br>
            <a:r>
              <a:rPr lang="en-US" sz="2400" smtClean="0">
                <a:latin typeface="Arial Narrow" pitchFamily="34" charset="0"/>
              </a:rPr>
              <a:t>10 sites in the Coastal US, Caribbean and Africa</a:t>
            </a:r>
          </a:p>
        </p:txBody>
      </p:sp>
      <p:pic>
        <p:nvPicPr>
          <p:cNvPr id="20482"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20483"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20484" name="Rectangle 6"/>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pic>
        <p:nvPicPr>
          <p:cNvPr id="20485" name="Picture 2"/>
          <p:cNvPicPr>
            <a:picLocks noChangeAspect="1" noChangeArrowheads="1"/>
          </p:cNvPicPr>
          <p:nvPr/>
        </p:nvPicPr>
        <p:blipFill>
          <a:blip r:embed="rId5" cstate="print"/>
          <a:srcRect/>
          <a:stretch>
            <a:fillRect/>
          </a:stretch>
        </p:blipFill>
        <p:spPr bwMode="auto">
          <a:xfrm>
            <a:off x="838200" y="2362200"/>
            <a:ext cx="7351713" cy="3505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8DE447F-5F11-42C1-A604-B389EA294BCE}"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15"/>
          <p:cNvSpPr>
            <a:spLocks noGrp="1"/>
          </p:cNvSpPr>
          <p:nvPr>
            <p:ph type="body" idx="1"/>
          </p:nvPr>
        </p:nvSpPr>
        <p:spPr>
          <a:xfrm>
            <a:off x="457200" y="1447800"/>
            <a:ext cx="4040188" cy="533400"/>
          </a:xfrm>
        </p:spPr>
        <p:txBody>
          <a:bodyPr/>
          <a:lstStyle/>
          <a:p>
            <a:pPr eaLnBrk="1" hangingPunct="1"/>
            <a:r>
              <a:rPr lang="en-US" smtClean="0">
                <a:latin typeface="Arial Narrow" pitchFamily="34" charset="0"/>
              </a:rPr>
              <a:t>Dakar, Senegal </a:t>
            </a:r>
            <a:endParaRPr lang="en-US" smtClean="0"/>
          </a:p>
        </p:txBody>
      </p:sp>
      <p:sp>
        <p:nvSpPr>
          <p:cNvPr id="21506" name="Content Placeholder 16"/>
          <p:cNvSpPr>
            <a:spLocks noGrp="1"/>
          </p:cNvSpPr>
          <p:nvPr>
            <p:ph sz="half" idx="2"/>
          </p:nvPr>
        </p:nvSpPr>
        <p:spPr/>
        <p:txBody>
          <a:bodyPr/>
          <a:lstStyle/>
          <a:p>
            <a:pPr eaLnBrk="1" hangingPunct="1"/>
            <a:endParaRPr lang="en-US" smtClean="0"/>
          </a:p>
        </p:txBody>
      </p:sp>
      <p:sp>
        <p:nvSpPr>
          <p:cNvPr id="21507" name="Text Placeholder 17"/>
          <p:cNvSpPr>
            <a:spLocks noGrp="1"/>
          </p:cNvSpPr>
          <p:nvPr>
            <p:ph type="body" sz="quarter" idx="3"/>
          </p:nvPr>
        </p:nvSpPr>
        <p:spPr>
          <a:xfrm>
            <a:off x="4648200" y="1447800"/>
            <a:ext cx="4041775" cy="457200"/>
          </a:xfrm>
        </p:spPr>
        <p:txBody>
          <a:bodyPr/>
          <a:lstStyle/>
          <a:p>
            <a:pPr eaLnBrk="1" hangingPunct="1"/>
            <a:r>
              <a:rPr lang="en-US" smtClean="0">
                <a:latin typeface="Arial Narrow" pitchFamily="34" charset="0"/>
              </a:rPr>
              <a:t>Bermuda</a:t>
            </a:r>
          </a:p>
        </p:txBody>
      </p:sp>
      <p:sp>
        <p:nvSpPr>
          <p:cNvPr id="21508" name="Content Placeholder 18"/>
          <p:cNvSpPr>
            <a:spLocks noGrp="1"/>
          </p:cNvSpPr>
          <p:nvPr>
            <p:ph sz="quarter" idx="4"/>
          </p:nvPr>
        </p:nvSpPr>
        <p:spPr/>
        <p:txBody>
          <a:bodyPr/>
          <a:lstStyle/>
          <a:p>
            <a:pPr eaLnBrk="1" hangingPunct="1"/>
            <a:endParaRPr lang="en-US" smtClean="0"/>
          </a:p>
        </p:txBody>
      </p:sp>
      <p:pic>
        <p:nvPicPr>
          <p:cNvPr id="21509" name="Picture 2"/>
          <p:cNvPicPr>
            <a:picLocks noChangeAspect="1" noChangeArrowheads="1"/>
          </p:cNvPicPr>
          <p:nvPr/>
        </p:nvPicPr>
        <p:blipFill>
          <a:blip r:embed="rId3" cstate="print"/>
          <a:srcRect/>
          <a:stretch>
            <a:fillRect/>
          </a:stretch>
        </p:blipFill>
        <p:spPr bwMode="auto">
          <a:xfrm>
            <a:off x="1371600" y="152400"/>
            <a:ext cx="6996113" cy="762000"/>
          </a:xfrm>
          <a:prstGeom prst="rect">
            <a:avLst/>
          </a:prstGeom>
          <a:noFill/>
          <a:ln w="9525">
            <a:noFill/>
            <a:miter lim="800000"/>
            <a:headEnd/>
            <a:tailEnd/>
          </a:ln>
        </p:spPr>
      </p:pic>
      <p:pic>
        <p:nvPicPr>
          <p:cNvPr id="21510" name="Picture 50" descr="C:\Documents and Settings\osborn.FSL-NT.000\Desktop\My Documents\Misc. Graphics-Text\logos\NOAA-Logo_CircleWhite_RestTrans.png"/>
          <p:cNvPicPr>
            <a:picLocks noChangeAspect="1" noChangeArrowheads="1"/>
          </p:cNvPicPr>
          <p:nvPr/>
        </p:nvPicPr>
        <p:blipFill>
          <a:blip r:embed="rId4" cstate="print"/>
          <a:srcRect/>
          <a:stretch>
            <a:fillRect/>
          </a:stretch>
        </p:blipFill>
        <p:spPr bwMode="auto">
          <a:xfrm>
            <a:off x="152400" y="152400"/>
            <a:ext cx="838200" cy="828675"/>
          </a:xfrm>
          <a:prstGeom prst="rect">
            <a:avLst/>
          </a:prstGeom>
          <a:noFill/>
          <a:ln w="9525">
            <a:noFill/>
            <a:miter lim="800000"/>
            <a:headEnd/>
            <a:tailEnd/>
          </a:ln>
        </p:spPr>
      </p:pic>
      <p:sp>
        <p:nvSpPr>
          <p:cNvPr id="21511" name="Rectangle 6"/>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5"/>
              </a:rPr>
              <a:t>http://wisdom.noaa.gov</a:t>
            </a:r>
            <a:endParaRPr lang="en-US" sz="1600" b="1">
              <a:solidFill>
                <a:schemeClr val="accent2"/>
              </a:solidFill>
              <a:cs typeface="Arial" charset="0"/>
            </a:endParaRPr>
          </a:p>
        </p:txBody>
      </p:sp>
      <p:pic>
        <p:nvPicPr>
          <p:cNvPr id="21512" name="Picture 38"/>
          <p:cNvPicPr>
            <a:picLocks noChangeAspect="1" noChangeArrowheads="1"/>
          </p:cNvPicPr>
          <p:nvPr/>
        </p:nvPicPr>
        <p:blipFill>
          <a:blip r:embed="rId6" cstate="print"/>
          <a:srcRect/>
          <a:stretch>
            <a:fillRect/>
          </a:stretch>
        </p:blipFill>
        <p:spPr bwMode="auto">
          <a:xfrm>
            <a:off x="4267200" y="19735800"/>
            <a:ext cx="3902075" cy="2925763"/>
          </a:xfrm>
          <a:prstGeom prst="rect">
            <a:avLst/>
          </a:prstGeom>
          <a:noFill/>
          <a:ln w="9525">
            <a:noFill/>
            <a:miter lim="800000"/>
            <a:headEnd/>
            <a:tailEnd/>
          </a:ln>
        </p:spPr>
      </p:pic>
      <p:pic>
        <p:nvPicPr>
          <p:cNvPr id="21513" name="Picture 38"/>
          <p:cNvPicPr>
            <a:picLocks noChangeAspect="1" noChangeArrowheads="1"/>
          </p:cNvPicPr>
          <p:nvPr/>
        </p:nvPicPr>
        <p:blipFill>
          <a:blip r:embed="rId7" cstate="print"/>
          <a:srcRect/>
          <a:stretch>
            <a:fillRect/>
          </a:stretch>
        </p:blipFill>
        <p:spPr bwMode="auto">
          <a:xfrm>
            <a:off x="685800" y="18821400"/>
            <a:ext cx="3733800" cy="2586038"/>
          </a:xfrm>
          <a:prstGeom prst="rect">
            <a:avLst/>
          </a:prstGeom>
          <a:noFill/>
          <a:ln w="9525">
            <a:noFill/>
            <a:miter lim="800000"/>
            <a:headEnd/>
            <a:tailEnd/>
          </a:ln>
        </p:spPr>
      </p:pic>
      <p:pic>
        <p:nvPicPr>
          <p:cNvPr id="21514" name="Picture 2"/>
          <p:cNvPicPr>
            <a:picLocks noChangeAspect="1" noChangeArrowheads="1"/>
          </p:cNvPicPr>
          <p:nvPr/>
        </p:nvPicPr>
        <p:blipFill>
          <a:blip r:embed="rId8" cstate="print"/>
          <a:srcRect/>
          <a:stretch>
            <a:fillRect/>
          </a:stretch>
        </p:blipFill>
        <p:spPr bwMode="auto">
          <a:xfrm>
            <a:off x="304800" y="2057400"/>
            <a:ext cx="4191000" cy="4267200"/>
          </a:xfrm>
          <a:prstGeom prst="rect">
            <a:avLst/>
          </a:prstGeom>
          <a:noFill/>
          <a:ln w="9525">
            <a:noFill/>
            <a:miter lim="800000"/>
            <a:headEnd/>
            <a:tailEnd/>
          </a:ln>
        </p:spPr>
      </p:pic>
      <p:pic>
        <p:nvPicPr>
          <p:cNvPr id="21515" name="Picture 3"/>
          <p:cNvPicPr>
            <a:picLocks noChangeAspect="1" noChangeArrowheads="1"/>
          </p:cNvPicPr>
          <p:nvPr/>
        </p:nvPicPr>
        <p:blipFill>
          <a:blip r:embed="rId9" cstate="print"/>
          <a:srcRect/>
          <a:stretch>
            <a:fillRect/>
          </a:stretch>
        </p:blipFill>
        <p:spPr bwMode="auto">
          <a:xfrm>
            <a:off x="4572000" y="2057400"/>
            <a:ext cx="4343400" cy="4267200"/>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pPr>
              <a:defRPr/>
            </a:pPr>
            <a:fld id="{27E50F83-F48C-4CAE-8301-7262725CEFD6}"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endParaRPr lang="en-US" smtClean="0"/>
          </a:p>
        </p:txBody>
      </p:sp>
      <p:pic>
        <p:nvPicPr>
          <p:cNvPr id="2355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39794CB-3CF9-4C69-A9F3-0F7BF7897A6A}"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447800"/>
            <a:ext cx="8229600" cy="304800"/>
          </a:xfrm>
        </p:spPr>
        <p:txBody>
          <a:bodyPr rtlCol="0">
            <a:noAutofit/>
          </a:bodyPr>
          <a:lstStyle/>
          <a:p>
            <a:pPr eaLnBrk="1" fontAlgn="auto" hangingPunct="1">
              <a:spcAft>
                <a:spcPts val="0"/>
              </a:spcAft>
              <a:defRPr/>
            </a:pPr>
            <a:r>
              <a:rPr lang="en-US" sz="2000" dirty="0" smtClean="0">
                <a:effectLst>
                  <a:outerShdw blurRad="38100" dist="38100" dir="2700000" algn="tl">
                    <a:srgbClr val="000000">
                      <a:alpha val="43137"/>
                    </a:srgbClr>
                  </a:outerShdw>
                </a:effectLst>
                <a:latin typeface="Arial Narrow" pitchFamily="34" charset="0"/>
              </a:rPr>
              <a:t>NGI Balloon Tracker 2009 Hurricane Season Launch</a:t>
            </a:r>
            <a:endParaRPr lang="en-US" sz="2000" dirty="0">
              <a:effectLst>
                <a:outerShdw blurRad="38100" dist="38100" dir="2700000" algn="tl">
                  <a:srgbClr val="000000">
                    <a:alpha val="43137"/>
                  </a:srgbClr>
                </a:outerShdw>
              </a:effectLst>
              <a:latin typeface="Arial Narrow" pitchFamily="34" charset="0"/>
            </a:endParaRPr>
          </a:p>
        </p:txBody>
      </p:sp>
      <p:pic>
        <p:nvPicPr>
          <p:cNvPr id="25602" name="Picture 2"/>
          <p:cNvPicPr>
            <a:picLocks noChangeAspect="1" noChangeArrowheads="1"/>
          </p:cNvPicPr>
          <p:nvPr/>
        </p:nvPicPr>
        <p:blipFill>
          <a:blip r:embed="rId2" cstate="print"/>
          <a:srcRect/>
          <a:stretch>
            <a:fillRect/>
          </a:stretch>
        </p:blipFill>
        <p:spPr bwMode="auto">
          <a:xfrm>
            <a:off x="1371600" y="152400"/>
            <a:ext cx="6996113" cy="762000"/>
          </a:xfrm>
          <a:prstGeom prst="rect">
            <a:avLst/>
          </a:prstGeom>
          <a:noFill/>
          <a:ln w="9525">
            <a:noFill/>
            <a:miter lim="800000"/>
            <a:headEnd/>
            <a:tailEnd/>
          </a:ln>
        </p:spPr>
      </p:pic>
      <p:pic>
        <p:nvPicPr>
          <p:cNvPr id="25603" name="Picture 50" descr="C:\Documents and Settings\osborn.FSL-NT.000\Desktop\My Documents\Misc. Graphics-Text\logos\NOAA-Logo_CircleWhite_RestTrans.png"/>
          <p:cNvPicPr>
            <a:picLocks noChangeAspect="1" noChangeArrowheads="1"/>
          </p:cNvPicPr>
          <p:nvPr/>
        </p:nvPicPr>
        <p:blipFill>
          <a:blip r:embed="rId3" cstate="print"/>
          <a:srcRect/>
          <a:stretch>
            <a:fillRect/>
          </a:stretch>
        </p:blipFill>
        <p:spPr bwMode="auto">
          <a:xfrm>
            <a:off x="152400" y="152400"/>
            <a:ext cx="838200" cy="828675"/>
          </a:xfrm>
          <a:prstGeom prst="rect">
            <a:avLst/>
          </a:prstGeom>
          <a:noFill/>
          <a:ln w="9525">
            <a:noFill/>
            <a:miter lim="800000"/>
            <a:headEnd/>
            <a:tailEnd/>
          </a:ln>
        </p:spPr>
      </p:pic>
      <p:sp>
        <p:nvSpPr>
          <p:cNvPr id="25604" name="Rectangle 6"/>
          <p:cNvSpPr>
            <a:spLocks noChangeArrowheads="1"/>
          </p:cNvSpPr>
          <p:nvPr/>
        </p:nvSpPr>
        <p:spPr bwMode="auto">
          <a:xfrm>
            <a:off x="1371600" y="914400"/>
            <a:ext cx="7010400" cy="584200"/>
          </a:xfrm>
          <a:prstGeom prst="rect">
            <a:avLst/>
          </a:prstGeom>
          <a:noFill/>
          <a:ln w="9525">
            <a:noFill/>
            <a:miter lim="800000"/>
            <a:headEnd/>
            <a:tailEnd/>
          </a:ln>
        </p:spPr>
        <p:txBody>
          <a:bodyPr>
            <a:spAutoFit/>
          </a:bodyPr>
          <a:lstStyle/>
          <a:p>
            <a:pPr algn="ctr"/>
            <a:r>
              <a:rPr lang="en-US" sz="1600" b="1">
                <a:cs typeface="Arial" charset="0"/>
              </a:rPr>
              <a:t>WISDOM (Weather In-Situ Deployment Optimization Method)</a:t>
            </a:r>
          </a:p>
          <a:p>
            <a:pPr algn="ctr"/>
            <a:r>
              <a:rPr lang="en-US" sz="1600" b="1">
                <a:cs typeface="Arial" charset="0"/>
              </a:rPr>
              <a:t> </a:t>
            </a:r>
            <a:r>
              <a:rPr lang="en-US" sz="1600" b="1" u="sng">
                <a:solidFill>
                  <a:schemeClr val="accent2"/>
                </a:solidFill>
                <a:cs typeface="Arial" charset="0"/>
                <a:hlinkClick r:id="rId4"/>
              </a:rPr>
              <a:t>http://wisdom.noaa.gov</a:t>
            </a:r>
            <a:endParaRPr lang="en-US" sz="1600" b="1">
              <a:solidFill>
                <a:schemeClr val="accent2"/>
              </a:solidFill>
              <a:cs typeface="Arial" charset="0"/>
            </a:endParaRPr>
          </a:p>
        </p:txBody>
      </p:sp>
      <p:pic>
        <p:nvPicPr>
          <p:cNvPr id="25605" name="Picture 2" descr="C:\Documents and Settings\justyna.nicinska\Local Settings\Temp\AllWisdomBalloons2.gif"/>
          <p:cNvPicPr>
            <a:picLocks noChangeAspect="1" noChangeArrowheads="1"/>
          </p:cNvPicPr>
          <p:nvPr/>
        </p:nvPicPr>
        <p:blipFill>
          <a:blip r:embed="rId5" cstate="print"/>
          <a:srcRect/>
          <a:stretch>
            <a:fillRect/>
          </a:stretch>
        </p:blipFill>
        <p:spPr bwMode="auto">
          <a:xfrm>
            <a:off x="152400" y="1752600"/>
            <a:ext cx="8610600" cy="50292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54CE70EC-3283-41B3-BD19-DB8B9E6061DE}"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5947</TotalTime>
  <Words>1220</Words>
  <Application>Microsoft Office PowerPoint</Application>
  <PresentationFormat>On-screen Show (4:3)</PresentationFormat>
  <Paragraphs>138</Paragraphs>
  <Slides>20</Slides>
  <Notes>8</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WISDOM System 2009 Proof of Concept Test Results  Alexander E. MacDonald, Justyna Nicinska, Yuanfu Xie, Russell B. Chadwick NOAA Office of Oceanic and Atmospheric Research (OAR)   64th Interdepartmental Hurricane Conference  Savannah, GA  March 2, 2010</vt:lpstr>
      <vt:lpstr>2009 Objectives</vt:lpstr>
      <vt:lpstr>WISDOM 2009 Participants and Partners</vt:lpstr>
      <vt:lpstr> Data Transmission  </vt:lpstr>
      <vt:lpstr>WISDOM Balloon System</vt:lpstr>
      <vt:lpstr>WISDOM 2009 Launch Sites 10 sites in the Coastal US, Caribbean and Africa</vt:lpstr>
      <vt:lpstr>Slide 7</vt:lpstr>
      <vt:lpstr>Slide 8</vt:lpstr>
      <vt:lpstr>NGI Balloon Tracker 2009 Hurricane Season Launch</vt:lpstr>
      <vt:lpstr>WISDOM 2009 IDA Launch</vt:lpstr>
      <vt:lpstr>Nov 10 Tropical Storm Ida location and numerous predicted locations; also WISDOM Balloon trajectories for earlier Corpus Christi, TX launches.</vt:lpstr>
      <vt:lpstr>WISDOM Balloon W000139 launched 2100z from Waveland, MS 7 day predicted trajectories from GFS (green) &amp; FIM (red) 06Nov2009 000z model runs.</vt:lpstr>
      <vt:lpstr>WISDOM Balloon W000139 launched 2100z from Waveland, MS. 7 day predicted trajectories from GFS (green) &amp; FIM (red) 06Nov2009  0000z model runs. </vt:lpstr>
      <vt:lpstr>Global OSSE and STMAS real time analysis </vt:lpstr>
      <vt:lpstr>Real data impact of different obs</vt:lpstr>
      <vt:lpstr>Calibrating synthetic data error so that the synthetic data impact is close to its impact in real world</vt:lpstr>
      <vt:lpstr>Real time WISDOM STMAS analysis:  Analysis increment of windspeed</vt:lpstr>
      <vt:lpstr>OSSE for WISDOM</vt:lpstr>
      <vt:lpstr>2009 Season Conclusions</vt:lpstr>
      <vt:lpstr>Thank you!  Questions?  Justyna.Nicinska@noaa.gov 240-723-6895</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Justyna.Nicinska</dc:creator>
  <cp:lastModifiedBy>kenneth.barnett</cp:lastModifiedBy>
  <cp:revision>81</cp:revision>
  <dcterms:created xsi:type="dcterms:W3CDTF">2010-01-13T17:34:13Z</dcterms:created>
  <dcterms:modified xsi:type="dcterms:W3CDTF">2010-03-02T14:27:03Z</dcterms:modified>
</cp:coreProperties>
</file>