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charts/chart13.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harts/chart9.xml" ContentType="application/vnd.openxmlformats-officedocument.drawingml.chart+xml"/>
  <Override PartName="/ppt/charts/chart11.xml" ContentType="application/vnd.openxmlformats-officedocument.drawingml.chart+xml"/>
  <Override PartName="/ppt/notesSlides/notesSlide23.xml" ContentType="application/vnd.openxmlformats-officedocument.presentationml.notesSlide+xml"/>
  <Override PartName="/ppt/charts/chart22.xml" ContentType="application/vnd.openxmlformats-officedocument.drawingml.char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21.xml" ContentType="application/vnd.openxmlformats-officedocument.presentationml.notesSlide+xml"/>
  <Override PartName="/ppt/charts/chart20.xml" ContentType="application/vnd.openxmlformats-officedocument.drawingml.chart+xml"/>
  <Override PartName="/ppt/notesSlides/notesSlide30.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charts/chart16.xml" ContentType="application/vnd.openxmlformats-officedocument.drawingml.chart+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charts/chart14.xml" ContentType="application/vnd.openxmlformats-officedocument.drawingml.chart+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charts/chart8.xml" ContentType="application/vnd.openxmlformats-officedocument.drawingml.chart+xml"/>
  <Override PartName="/ppt/charts/chart12.xml" ContentType="application/vnd.openxmlformats-officedocument.drawingml.chart+xml"/>
  <Override PartName="/ppt/notesSlides/notesSlide22.xml" ContentType="application/vnd.openxmlformats-officedocument.presentationml.notesSlide+xml"/>
  <Override PartName="/ppt/charts/chart21.xml" ContentType="application/vnd.openxmlformats-officedocument.drawingml.char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charts/chart10.xml" ContentType="application/vnd.openxmlformats-officedocument.drawingml.chart+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charts/chart19.xml" ContentType="application/vnd.openxmlformats-officedocument.drawingml.char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charts/chart15.xml" ContentType="application/vnd.openxmlformats-officedocument.drawingml.char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6"/>
  </p:notesMasterIdLst>
  <p:sldIdLst>
    <p:sldId id="256" r:id="rId2"/>
    <p:sldId id="330" r:id="rId3"/>
    <p:sldId id="304" r:id="rId4"/>
    <p:sldId id="346" r:id="rId5"/>
    <p:sldId id="314" r:id="rId6"/>
    <p:sldId id="331" r:id="rId7"/>
    <p:sldId id="260" r:id="rId8"/>
    <p:sldId id="274" r:id="rId9"/>
    <p:sldId id="343" r:id="rId10"/>
    <p:sldId id="344" r:id="rId11"/>
    <p:sldId id="321" r:id="rId12"/>
    <p:sldId id="315" r:id="rId13"/>
    <p:sldId id="341" r:id="rId14"/>
    <p:sldId id="342" r:id="rId15"/>
    <p:sldId id="280" r:id="rId16"/>
    <p:sldId id="289" r:id="rId17"/>
    <p:sldId id="281" r:id="rId18"/>
    <p:sldId id="340" r:id="rId19"/>
    <p:sldId id="337" r:id="rId20"/>
    <p:sldId id="336" r:id="rId21"/>
    <p:sldId id="287" r:id="rId22"/>
    <p:sldId id="335" r:id="rId23"/>
    <p:sldId id="334" r:id="rId24"/>
    <p:sldId id="332" r:id="rId25"/>
    <p:sldId id="316" r:id="rId26"/>
    <p:sldId id="317" r:id="rId27"/>
    <p:sldId id="293" r:id="rId28"/>
    <p:sldId id="325" r:id="rId29"/>
    <p:sldId id="294" r:id="rId30"/>
    <p:sldId id="295" r:id="rId31"/>
    <p:sldId id="296" r:id="rId32"/>
    <p:sldId id="345" r:id="rId33"/>
    <p:sldId id="299" r:id="rId34"/>
    <p:sldId id="298" r:id="rId3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mn-ea"/>
        <a:cs typeface="Arial" pitchFamily="34" charset="0"/>
      </a:defRPr>
    </a:lvl1pPr>
    <a:lvl2pPr marL="457200" algn="l" defTabSz="457200" rtl="0" fontAlgn="base">
      <a:spcBef>
        <a:spcPct val="0"/>
      </a:spcBef>
      <a:spcAft>
        <a:spcPct val="0"/>
      </a:spcAft>
      <a:defRPr kern="1200">
        <a:solidFill>
          <a:schemeClr val="tx1"/>
        </a:solidFill>
        <a:latin typeface="Arial" pitchFamily="34" charset="0"/>
        <a:ea typeface="+mn-ea"/>
        <a:cs typeface="Arial" pitchFamily="34" charset="0"/>
      </a:defRPr>
    </a:lvl2pPr>
    <a:lvl3pPr marL="914400" algn="l" defTabSz="457200"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defTabSz="457200"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defTabSz="457200"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3399"/>
    <a:srgbClr val="FF6600"/>
    <a:srgbClr val="009999"/>
    <a:srgbClr val="6699FF"/>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860" autoAdjust="0"/>
  </p:normalViewPr>
  <p:slideViewPr>
    <p:cSldViewPr snapToObjects="1">
      <p:cViewPr>
        <p:scale>
          <a:sx n="60" d="100"/>
          <a:sy n="60" d="100"/>
        </p:scale>
        <p:origin x="-2098" y="-1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I:\2009_CATI_site_visit_table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I:\2009_CATI_site_visit_table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I:\2009_CATI_site_visit_table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I:\2009_CATI_site_visit_table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Jen%20Santos\Documents\CASA\retreat_tables.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I:\2009_CATI_site_visit_tables.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I:\2009_CATI_site_visit_table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I:\2009_CATI_site_visit_tables.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Documents%20and%20Settings\Havidan\Local%20Settings\Temporary%20Internet%20Files\Content.Outlook\H2PS6XLS\kansas_integrated_warnings_workshop_add_tables.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Documents%20and%20Settings\Havidan\Local%20Settings\Temporary%20Internet%20Files\Content.Outlook\H2PS6XLS\kansas_integrated_warnings_workshop_add_tables.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I:\2009_CATI_site_visit_tabl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I:\2009_CATI_site_visit_tables.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I:\2009_CATI_site_visit_tables.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I:\2009_CATI_site_visit_tables.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I:\2009_CATI_site_visit_tabl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Havidan\Local%20Settings\Temporary%20Internet%20Files\Content.IE5\A3V0C3WD\kansas_integrated_warnings_workshop_add_tables%5b1%5d.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Havidan\Local%20Settings\Temporary%20Internet%20Files\Content.Outlook\H2PS6XLS\kansas_integrated_warnings_workshop_add_table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I:\2009_CATI_site_visit_table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I:\2009_CATI_site_visit_table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Jen%20Santos\Documents\CASA\retreat_table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I:\2009_CATI_site_visit_table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32"/>
  <c:chart>
    <c:title>
      <c:tx>
        <c:rich>
          <a:bodyPr/>
          <a:lstStyle/>
          <a:p>
            <a:pPr>
              <a:defRPr/>
            </a:pPr>
            <a:r>
              <a:rPr lang="en-US" dirty="0" smtClean="0"/>
              <a:t>Gender</a:t>
            </a:r>
            <a:endParaRPr lang="en-US" dirty="0"/>
          </a:p>
        </c:rich>
      </c:tx>
      <c:layout/>
    </c:title>
    <c:plotArea>
      <c:layout/>
      <c:barChart>
        <c:barDir val="col"/>
        <c:grouping val="clustered"/>
        <c:ser>
          <c:idx val="1"/>
          <c:order val="1"/>
          <c:tx>
            <c:strRef>
              <c:f>Sheet1!$A$188</c:f>
            </c:strRef>
          </c:tx>
          <c:cat>
            <c:multiLvlStrRef>
              <c:f>Sheet1!$A$189:$A$191</c:f>
            </c:multiLvlStrRef>
          </c:cat>
          <c:val>
            <c:numRef>
              <c:f>Sheet1!$D$189:$D$191</c:f>
            </c:numRef>
          </c:val>
        </c:ser>
        <c:ser>
          <c:idx val="0"/>
          <c:order val="0"/>
          <c:tx>
            <c:strRef>
              <c:f>[2009_CATI_site_visit_tables.xlsx]Sheet1!$A$213</c:f>
              <c:strCache>
                <c:ptCount val="1"/>
                <c:pt idx="0">
                  <c:v>Gender</c:v>
                </c:pt>
              </c:strCache>
            </c:strRef>
          </c:tx>
          <c:spPr>
            <a:solidFill>
              <a:schemeClr val="accent5">
                <a:lumMod val="50000"/>
              </a:schemeClr>
            </a:solidFill>
          </c:spPr>
          <c:dPt>
            <c:idx val="1"/>
            <c:spPr>
              <a:solidFill>
                <a:srgbClr val="C00000"/>
              </a:solidFill>
            </c:spPr>
          </c:dPt>
          <c:dLbls>
            <c:txPr>
              <a:bodyPr/>
              <a:lstStyle/>
              <a:p>
                <a:pPr>
                  <a:defRPr sz="1400" b="1"/>
                </a:pPr>
                <a:endParaRPr lang="en-US"/>
              </a:p>
            </c:txPr>
            <c:showVal val="1"/>
          </c:dLbls>
          <c:cat>
            <c:strRef>
              <c:f>[2009_CATI_site_visit_tables.xlsx]Sheet1!$A$214:$A$216</c:f>
              <c:strCache>
                <c:ptCount val="3"/>
                <c:pt idx="0">
                  <c:v>Male</c:v>
                </c:pt>
                <c:pt idx="1">
                  <c:v>Female</c:v>
                </c:pt>
                <c:pt idx="2">
                  <c:v>Refused</c:v>
                </c:pt>
              </c:strCache>
            </c:strRef>
          </c:cat>
          <c:val>
            <c:numRef>
              <c:f>[2009_CATI_site_visit_tables.xlsx]Sheet1!$D$214:$D$216</c:f>
              <c:numCache>
                <c:formatCode>0.00%</c:formatCode>
                <c:ptCount val="3"/>
                <c:pt idx="0">
                  <c:v>0.30500000000000038</c:v>
                </c:pt>
                <c:pt idx="1">
                  <c:v>0.69000000000000083</c:v>
                </c:pt>
                <c:pt idx="2">
                  <c:v>5.0000000000000079E-3</c:v>
                </c:pt>
              </c:numCache>
            </c:numRef>
          </c:val>
        </c:ser>
        <c:axId val="67284352"/>
        <c:axId val="68576384"/>
      </c:barChart>
      <c:catAx>
        <c:axId val="67284352"/>
        <c:scaling>
          <c:orientation val="minMax"/>
        </c:scaling>
        <c:axPos val="b"/>
        <c:tickLblPos val="nextTo"/>
        <c:crossAx val="68576384"/>
        <c:crosses val="autoZero"/>
        <c:auto val="1"/>
        <c:lblAlgn val="ctr"/>
        <c:lblOffset val="100"/>
      </c:catAx>
      <c:valAx>
        <c:axId val="68576384"/>
        <c:scaling>
          <c:orientation val="minMax"/>
        </c:scaling>
        <c:axPos val="l"/>
        <c:majorGridlines/>
        <c:numFmt formatCode="0.00%" sourceLinked="1"/>
        <c:tickLblPos val="nextTo"/>
        <c:crossAx val="67284352"/>
        <c:crosses val="autoZero"/>
        <c:crossBetween val="between"/>
      </c:valAx>
    </c:plotArea>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spPr>
            <a:scene3d>
              <a:camera prst="orthographicFront"/>
              <a:lightRig rig="threePt" dir="t"/>
            </a:scene3d>
            <a:sp3d>
              <a:bevelT w="190500" h="38100"/>
            </a:sp3d>
          </c:spPr>
          <c:dPt>
            <c:idx val="0"/>
            <c:spPr>
              <a:solidFill>
                <a:srgbClr val="009999"/>
              </a:solidFill>
              <a:scene3d>
                <a:camera prst="orthographicFront"/>
                <a:lightRig rig="threePt" dir="t"/>
              </a:scene3d>
              <a:sp3d>
                <a:bevelT w="190500" h="38100"/>
              </a:sp3d>
            </c:spPr>
          </c:dPt>
          <c:dPt>
            <c:idx val="1"/>
            <c:spPr>
              <a:solidFill>
                <a:srgbClr val="FFC000"/>
              </a:solidFill>
              <a:scene3d>
                <a:camera prst="orthographicFront"/>
                <a:lightRig rig="threePt" dir="t"/>
              </a:scene3d>
              <a:sp3d>
                <a:bevelT w="190500" h="38100"/>
              </a:sp3d>
            </c:spPr>
          </c:dPt>
          <c:dPt>
            <c:idx val="2"/>
            <c:spPr>
              <a:solidFill>
                <a:srgbClr val="C00000"/>
              </a:solidFill>
              <a:scene3d>
                <a:camera prst="orthographicFront"/>
                <a:lightRig rig="threePt" dir="t"/>
              </a:scene3d>
              <a:sp3d>
                <a:bevelT w="190500" h="38100"/>
              </a:sp3d>
            </c:spPr>
          </c:dPt>
          <c:dPt>
            <c:idx val="3"/>
            <c:spPr>
              <a:solidFill>
                <a:srgbClr val="000099"/>
              </a:solidFill>
              <a:scene3d>
                <a:camera prst="orthographicFront"/>
                <a:lightRig rig="threePt" dir="t"/>
              </a:scene3d>
              <a:sp3d>
                <a:bevelT w="190500" h="38100"/>
              </a:sp3d>
            </c:spPr>
          </c:dPt>
          <c:dLbls>
            <c:txPr>
              <a:bodyPr/>
              <a:lstStyle/>
              <a:p>
                <a:pPr>
                  <a:defRPr sz="1400" b="1"/>
                </a:pPr>
                <a:endParaRPr lang="en-US"/>
              </a:p>
            </c:txPr>
            <c:showVal val="1"/>
          </c:dLbls>
          <c:cat>
            <c:strRef>
              <c:f>Sheet1!$A$40:$A$43</c:f>
              <c:strCache>
                <c:ptCount val="4"/>
                <c:pt idx="0">
                  <c:v>Yes</c:v>
                </c:pt>
                <c:pt idx="1">
                  <c:v>No</c:v>
                </c:pt>
                <c:pt idx="2">
                  <c:v>There are no sirens</c:v>
                </c:pt>
                <c:pt idx="3">
                  <c:v>Don’t know</c:v>
                </c:pt>
              </c:strCache>
            </c:strRef>
          </c:cat>
          <c:val>
            <c:numRef>
              <c:f>Sheet1!$B$40:$B$43</c:f>
              <c:numCache>
                <c:formatCode>0.00%</c:formatCode>
                <c:ptCount val="4"/>
                <c:pt idx="0">
                  <c:v>0.72800000000000065</c:v>
                </c:pt>
                <c:pt idx="1">
                  <c:v>0.13600000000000001</c:v>
                </c:pt>
                <c:pt idx="2">
                  <c:v>9.4000000000000028E-2</c:v>
                </c:pt>
                <c:pt idx="3">
                  <c:v>4.2000000000000023E-2</c:v>
                </c:pt>
              </c:numCache>
            </c:numRef>
          </c:val>
        </c:ser>
        <c:axId val="87070208"/>
        <c:axId val="87071744"/>
      </c:barChart>
      <c:catAx>
        <c:axId val="87070208"/>
        <c:scaling>
          <c:orientation val="minMax"/>
        </c:scaling>
        <c:axPos val="b"/>
        <c:tickLblPos val="nextTo"/>
        <c:txPr>
          <a:bodyPr/>
          <a:lstStyle/>
          <a:p>
            <a:pPr>
              <a:defRPr sz="1300" b="0"/>
            </a:pPr>
            <a:endParaRPr lang="en-US"/>
          </a:p>
        </c:txPr>
        <c:crossAx val="87071744"/>
        <c:crosses val="autoZero"/>
        <c:auto val="1"/>
        <c:lblAlgn val="ctr"/>
        <c:lblOffset val="100"/>
      </c:catAx>
      <c:valAx>
        <c:axId val="87071744"/>
        <c:scaling>
          <c:orientation val="minMax"/>
        </c:scaling>
        <c:axPos val="l"/>
        <c:majorGridlines/>
        <c:numFmt formatCode="0.00%" sourceLinked="1"/>
        <c:tickLblPos val="nextTo"/>
        <c:txPr>
          <a:bodyPr/>
          <a:lstStyle/>
          <a:p>
            <a:pPr>
              <a:defRPr sz="1300"/>
            </a:pPr>
            <a:endParaRPr lang="en-US"/>
          </a:p>
        </c:txPr>
        <c:crossAx val="87070208"/>
        <c:crosses val="autoZero"/>
        <c:crossBetween val="between"/>
      </c:valAx>
    </c:plotArea>
    <c:plotVisOnly val="1"/>
  </c:chart>
  <c:spPr>
    <a:scene3d>
      <a:camera prst="orthographicFront"/>
      <a:lightRig rig="threePt" dir="t"/>
    </a:scene3d>
    <a:sp3d>
      <a:bevelT w="190500" h="38100"/>
    </a:sp3d>
  </c:sp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28"/>
  <c:chart>
    <c:plotArea>
      <c:layout/>
      <c:barChart>
        <c:barDir val="col"/>
        <c:grouping val="clustered"/>
        <c:ser>
          <c:idx val="0"/>
          <c:order val="0"/>
          <c:dPt>
            <c:idx val="0"/>
            <c:spPr>
              <a:solidFill>
                <a:srgbClr val="003399"/>
              </a:solidFill>
            </c:spPr>
          </c:dPt>
          <c:dPt>
            <c:idx val="1"/>
            <c:spPr>
              <a:solidFill>
                <a:srgbClr val="00B050"/>
              </a:solidFill>
            </c:spPr>
          </c:dPt>
          <c:dLbls>
            <c:dLbl>
              <c:idx val="0"/>
              <c:layout/>
              <c:showVal val="1"/>
            </c:dLbl>
            <c:dLbl>
              <c:idx val="1"/>
              <c:layout/>
              <c:showVal val="1"/>
            </c:dLbl>
            <c:delete val="1"/>
          </c:dLbls>
          <c:cat>
            <c:strRef>
              <c:f>Sheet1!$A$86:$A$87</c:f>
              <c:strCache>
                <c:ptCount val="2"/>
                <c:pt idx="0">
                  <c:v>Yes</c:v>
                </c:pt>
                <c:pt idx="1">
                  <c:v>No</c:v>
                </c:pt>
              </c:strCache>
            </c:strRef>
          </c:cat>
          <c:val>
            <c:numRef>
              <c:f>Sheet1!$B$86:$B$87</c:f>
              <c:numCache>
                <c:formatCode>0.00%</c:formatCode>
                <c:ptCount val="2"/>
                <c:pt idx="0">
                  <c:v>0.66900000000000115</c:v>
                </c:pt>
                <c:pt idx="1">
                  <c:v>0.33100000000000057</c:v>
                </c:pt>
              </c:numCache>
            </c:numRef>
          </c:val>
        </c:ser>
        <c:axId val="87007616"/>
        <c:axId val="87009152"/>
      </c:barChart>
      <c:catAx>
        <c:axId val="87007616"/>
        <c:scaling>
          <c:orientation val="minMax"/>
        </c:scaling>
        <c:axPos val="b"/>
        <c:tickLblPos val="nextTo"/>
        <c:crossAx val="87009152"/>
        <c:crosses val="autoZero"/>
        <c:auto val="1"/>
        <c:lblAlgn val="ctr"/>
        <c:lblOffset val="100"/>
      </c:catAx>
      <c:valAx>
        <c:axId val="87009152"/>
        <c:scaling>
          <c:orientation val="minMax"/>
        </c:scaling>
        <c:axPos val="l"/>
        <c:majorGridlines/>
        <c:numFmt formatCode="0.00%" sourceLinked="1"/>
        <c:tickLblPos val="nextTo"/>
        <c:txPr>
          <a:bodyPr/>
          <a:lstStyle/>
          <a:p>
            <a:pPr>
              <a:defRPr sz="1400"/>
            </a:pPr>
            <a:endParaRPr lang="en-US"/>
          </a:p>
        </c:txPr>
        <c:crossAx val="87007616"/>
        <c:crosses val="autoZero"/>
        <c:crossBetween val="between"/>
      </c:valAx>
    </c:plotArea>
    <c:plotVisOnly val="1"/>
  </c:chart>
  <c:txPr>
    <a:bodyPr/>
    <a:lstStyle/>
    <a:p>
      <a:pPr>
        <a:defRPr sz="18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style val="27"/>
  <c:chart>
    <c:plotArea>
      <c:layout/>
      <c:barChart>
        <c:barDir val="col"/>
        <c:grouping val="clustered"/>
        <c:ser>
          <c:idx val="0"/>
          <c:order val="0"/>
          <c:dPt>
            <c:idx val="0"/>
            <c:spPr>
              <a:solidFill>
                <a:srgbClr val="C00000"/>
              </a:solidFill>
            </c:spPr>
          </c:dPt>
          <c:dPt>
            <c:idx val="1"/>
            <c:spPr>
              <a:solidFill>
                <a:srgbClr val="009999"/>
              </a:solidFill>
            </c:spPr>
          </c:dPt>
          <c:dPt>
            <c:idx val="2"/>
            <c:spPr>
              <a:solidFill>
                <a:srgbClr val="FFFF00"/>
              </a:solidFill>
            </c:spPr>
          </c:dPt>
          <c:dLbls>
            <c:txPr>
              <a:bodyPr/>
              <a:lstStyle/>
              <a:p>
                <a:pPr>
                  <a:defRPr sz="1400" b="1"/>
                </a:pPr>
                <a:endParaRPr lang="en-US"/>
              </a:p>
            </c:txPr>
            <c:showVal val="1"/>
          </c:dLbls>
          <c:cat>
            <c:strRef>
              <c:f>Sheet1!$A$71:$A$73</c:f>
              <c:strCache>
                <c:ptCount val="3"/>
                <c:pt idx="0">
                  <c:v>Yes</c:v>
                </c:pt>
                <c:pt idx="1">
                  <c:v>No</c:v>
                </c:pt>
                <c:pt idx="2">
                  <c:v>Don’t know</c:v>
                </c:pt>
              </c:strCache>
            </c:strRef>
          </c:cat>
          <c:val>
            <c:numRef>
              <c:f>Sheet1!$B$71:$B$73</c:f>
              <c:numCache>
                <c:formatCode>0%</c:formatCode>
                <c:ptCount val="3"/>
                <c:pt idx="0">
                  <c:v>0.14000000000000001</c:v>
                </c:pt>
                <c:pt idx="1">
                  <c:v>0.85000000000000064</c:v>
                </c:pt>
                <c:pt idx="2">
                  <c:v>1.0000000000000005E-2</c:v>
                </c:pt>
              </c:numCache>
            </c:numRef>
          </c:val>
        </c:ser>
        <c:axId val="87107456"/>
        <c:axId val="87108992"/>
      </c:barChart>
      <c:catAx>
        <c:axId val="87107456"/>
        <c:scaling>
          <c:orientation val="minMax"/>
        </c:scaling>
        <c:axPos val="b"/>
        <c:tickLblPos val="nextTo"/>
        <c:crossAx val="87108992"/>
        <c:crosses val="autoZero"/>
        <c:auto val="1"/>
        <c:lblAlgn val="ctr"/>
        <c:lblOffset val="100"/>
      </c:catAx>
      <c:valAx>
        <c:axId val="87108992"/>
        <c:scaling>
          <c:orientation val="minMax"/>
        </c:scaling>
        <c:axPos val="l"/>
        <c:majorGridlines/>
        <c:numFmt formatCode="0%" sourceLinked="1"/>
        <c:tickLblPos val="nextTo"/>
        <c:crossAx val="87107456"/>
        <c:crosses val="autoZero"/>
        <c:crossBetween val="between"/>
      </c:valAx>
    </c:plotArea>
    <c:legend>
      <c:legendPos val="r"/>
      <c:layout/>
      <c:txPr>
        <a:bodyPr/>
        <a:lstStyle/>
        <a:p>
          <a:pPr>
            <a:defRPr sz="1400" b="1"/>
          </a:pPr>
          <a:endParaRPr lang="en-US"/>
        </a:p>
      </c:txPr>
    </c:legend>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perspective val="30"/>
    </c:view3D>
    <c:plotArea>
      <c:layout>
        <c:manualLayout>
          <c:layoutTarget val="inner"/>
          <c:xMode val="edge"/>
          <c:yMode val="edge"/>
          <c:x val="5.5181895169282305E-2"/>
          <c:y val="0"/>
          <c:w val="0.54676588767365175"/>
          <c:h val="0.82407407407407585"/>
        </c:manualLayout>
      </c:layout>
      <c:pie3DChart>
        <c:varyColors val="1"/>
        <c:ser>
          <c:idx val="0"/>
          <c:order val="0"/>
          <c:tx>
            <c:strRef>
              <c:f>Sheet1!$A$68</c:f>
              <c:strCache>
                <c:ptCount val="1"/>
                <c:pt idx="0">
                  <c:v>Why did you not receive information from the internet?</c:v>
                </c:pt>
              </c:strCache>
            </c:strRef>
          </c:tx>
          <c:dPt>
            <c:idx val="0"/>
            <c:spPr>
              <a:solidFill>
                <a:srgbClr val="FFFF00"/>
              </a:solidFill>
            </c:spPr>
          </c:dPt>
          <c:dPt>
            <c:idx val="1"/>
            <c:spPr>
              <a:solidFill>
                <a:srgbClr val="6699FF"/>
              </a:solidFill>
            </c:spPr>
          </c:dPt>
          <c:dPt>
            <c:idx val="2"/>
            <c:spPr>
              <a:solidFill>
                <a:srgbClr val="7030A0"/>
              </a:solidFill>
            </c:spPr>
          </c:dPt>
          <c:dPt>
            <c:idx val="3"/>
            <c:spPr>
              <a:solidFill>
                <a:srgbClr val="FFC000"/>
              </a:solidFill>
            </c:spPr>
          </c:dPt>
          <c:dPt>
            <c:idx val="4"/>
            <c:spPr>
              <a:solidFill>
                <a:srgbClr val="92D050"/>
              </a:solidFill>
            </c:spPr>
          </c:dPt>
          <c:dPt>
            <c:idx val="6"/>
            <c:spPr>
              <a:solidFill>
                <a:srgbClr val="C00000"/>
              </a:solidFill>
            </c:spPr>
          </c:dPt>
          <c:dLbls>
            <c:dLbl>
              <c:idx val="0"/>
              <c:layout/>
              <c:tx>
                <c:rich>
                  <a:bodyPr/>
                  <a:lstStyle/>
                  <a:p>
                    <a:r>
                      <a:rPr lang="en-US" sz="2400" dirty="0" smtClean="0"/>
                      <a:t>8%</a:t>
                    </a:r>
                    <a:endParaRPr lang="en-US" sz="2400" dirty="0"/>
                  </a:p>
                </c:rich>
              </c:tx>
              <c:showVal val="1"/>
            </c:dLbl>
            <c:dLbl>
              <c:idx val="1"/>
              <c:layout/>
              <c:tx>
                <c:rich>
                  <a:bodyPr/>
                  <a:lstStyle/>
                  <a:p>
                    <a:r>
                      <a:rPr lang="en-US" sz="2400" dirty="0" smtClean="0"/>
                      <a:t>8.9%</a:t>
                    </a:r>
                    <a:endParaRPr lang="en-US" sz="2400" dirty="0"/>
                  </a:p>
                </c:rich>
              </c:tx>
              <c:showVal val="1"/>
            </c:dLbl>
            <c:dLbl>
              <c:idx val="2"/>
              <c:layout/>
              <c:tx>
                <c:rich>
                  <a:bodyPr/>
                  <a:lstStyle/>
                  <a:p>
                    <a:r>
                      <a:rPr lang="en-US" sz="2400" dirty="0" smtClean="0"/>
                      <a:t>2.7%</a:t>
                    </a:r>
                    <a:endParaRPr lang="en-US" sz="2400" dirty="0"/>
                  </a:p>
                </c:rich>
              </c:tx>
              <c:showVal val="1"/>
            </c:dLbl>
            <c:dLbl>
              <c:idx val="3"/>
              <c:layout/>
              <c:tx>
                <c:rich>
                  <a:bodyPr/>
                  <a:lstStyle/>
                  <a:p>
                    <a:r>
                      <a:rPr lang="en-US" sz="2400" dirty="0" smtClean="0"/>
                      <a:t>57.1%</a:t>
                    </a:r>
                    <a:endParaRPr lang="en-US" sz="2400" dirty="0"/>
                  </a:p>
                </c:rich>
              </c:tx>
              <c:showVal val="1"/>
            </c:dLbl>
            <c:dLbl>
              <c:idx val="4"/>
              <c:layout/>
              <c:tx>
                <c:rich>
                  <a:bodyPr/>
                  <a:lstStyle/>
                  <a:p>
                    <a:r>
                      <a:rPr lang="en-US" sz="2400" dirty="0" smtClean="0"/>
                      <a:t>9.8%</a:t>
                    </a:r>
                    <a:endParaRPr lang="en-US" sz="2400" dirty="0"/>
                  </a:p>
                </c:rich>
              </c:tx>
              <c:showVal val="1"/>
            </c:dLbl>
            <c:dLbl>
              <c:idx val="5"/>
              <c:layout/>
              <c:tx>
                <c:rich>
                  <a:bodyPr/>
                  <a:lstStyle/>
                  <a:p>
                    <a:r>
                      <a:rPr lang="en-US" sz="2400" dirty="0" smtClean="0"/>
                      <a:t>3.6%</a:t>
                    </a:r>
                    <a:endParaRPr lang="en-US" sz="2400" dirty="0"/>
                  </a:p>
                </c:rich>
              </c:tx>
              <c:showVal val="1"/>
            </c:dLbl>
            <c:dLbl>
              <c:idx val="6"/>
              <c:layout/>
              <c:tx>
                <c:rich>
                  <a:bodyPr/>
                  <a:lstStyle/>
                  <a:p>
                    <a:r>
                      <a:rPr lang="en-US" sz="2400" dirty="0" smtClean="0"/>
                      <a:t>8.1%</a:t>
                    </a:r>
                    <a:endParaRPr lang="en-US" sz="2400" dirty="0"/>
                  </a:p>
                </c:rich>
              </c:tx>
              <c:showVal val="1"/>
            </c:dLbl>
            <c:dLbl>
              <c:idx val="7"/>
              <c:layout/>
              <c:tx>
                <c:rich>
                  <a:bodyPr/>
                  <a:lstStyle/>
                  <a:p>
                    <a:r>
                      <a:rPr lang="en-US" sz="2400" dirty="0" smtClean="0"/>
                      <a:t>1.8%</a:t>
                    </a:r>
                    <a:endParaRPr lang="en-US" sz="2400" dirty="0"/>
                  </a:p>
                </c:rich>
              </c:tx>
              <c:showVal val="1"/>
            </c:dLbl>
            <c:txPr>
              <a:bodyPr/>
              <a:lstStyle/>
              <a:p>
                <a:pPr>
                  <a:defRPr sz="2400" baseline="0"/>
                </a:pPr>
                <a:endParaRPr lang="en-US"/>
              </a:p>
            </c:txPr>
            <c:showVal val="1"/>
            <c:showLeaderLines val="1"/>
          </c:dLbls>
          <c:cat>
            <c:strRef>
              <c:f>Sheet1!$A$69:$A$76</c:f>
              <c:strCache>
                <c:ptCount val="8"/>
                <c:pt idx="0">
                  <c:v>Power Outage</c:v>
                </c:pt>
                <c:pt idx="1">
                  <c:v>Do not have access to the Internet </c:v>
                </c:pt>
                <c:pt idx="2">
                  <c:v>Already seeking shelter</c:v>
                </c:pt>
                <c:pt idx="3">
                  <c:v>Computer off</c:v>
                </c:pt>
                <c:pt idx="4">
                  <c:v>No access to computer</c:v>
                </c:pt>
                <c:pt idx="5">
                  <c:v>Enough Information</c:v>
                </c:pt>
                <c:pt idx="6">
                  <c:v>Other </c:v>
                </c:pt>
                <c:pt idx="7">
                  <c:v>Don’t know </c:v>
                </c:pt>
              </c:strCache>
            </c:strRef>
          </c:cat>
          <c:val>
            <c:numRef>
              <c:f>Sheet1!$B$69:$B$76</c:f>
              <c:numCache>
                <c:formatCode>0.00%</c:formatCode>
                <c:ptCount val="8"/>
                <c:pt idx="0">
                  <c:v>8.0000000000000043E-2</c:v>
                </c:pt>
                <c:pt idx="1">
                  <c:v>8.9000000000000065E-2</c:v>
                </c:pt>
                <c:pt idx="2">
                  <c:v>2.7000000000000256E-2</c:v>
                </c:pt>
                <c:pt idx="3">
                  <c:v>0.57100000000000062</c:v>
                </c:pt>
                <c:pt idx="4">
                  <c:v>9.8000000000000226E-2</c:v>
                </c:pt>
                <c:pt idx="5">
                  <c:v>3.6000000000000011E-2</c:v>
                </c:pt>
                <c:pt idx="6">
                  <c:v>8.1000000000000003E-2</c:v>
                </c:pt>
                <c:pt idx="7">
                  <c:v>1.8000000000000023E-2</c:v>
                </c:pt>
              </c:numCache>
            </c:numRef>
          </c:val>
        </c:ser>
      </c:pie3DChart>
    </c:plotArea>
    <c:legend>
      <c:legendPos val="r"/>
      <c:legendEntry>
        <c:idx val="3"/>
        <c:txPr>
          <a:bodyPr/>
          <a:lstStyle/>
          <a:p>
            <a:pPr rtl="0">
              <a:defRPr sz="2000" b="1" baseline="0">
                <a:solidFill>
                  <a:srgbClr val="FF0000"/>
                </a:solidFill>
              </a:defRPr>
            </a:pPr>
            <a:endParaRPr lang="en-US"/>
          </a:p>
        </c:txPr>
      </c:legendEntry>
      <c:layout>
        <c:manualLayout>
          <c:xMode val="edge"/>
          <c:yMode val="edge"/>
          <c:x val="0.47443041015754106"/>
          <c:y val="0.59338728492271542"/>
          <c:w val="0.52348859138602977"/>
          <c:h val="0.40581802274715723"/>
        </c:manualLayout>
      </c:layout>
      <c:txPr>
        <a:bodyPr/>
        <a:lstStyle/>
        <a:p>
          <a:pPr rtl="0">
            <a:defRPr sz="2000" baseline="0"/>
          </a:pPr>
          <a:endParaRPr lang="en-US"/>
        </a:p>
      </c:txPr>
    </c:legend>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style val="28"/>
  <c:chart>
    <c:autoTitleDeleted val="1"/>
    <c:plotArea>
      <c:layout>
        <c:manualLayout>
          <c:layoutTarget val="inner"/>
          <c:xMode val="edge"/>
          <c:yMode val="edge"/>
          <c:x val="2.0616535433070876E-2"/>
          <c:y val="7.1428636075662952E-2"/>
          <c:w val="0.79000969987447323"/>
          <c:h val="0.9285714285714286"/>
        </c:manualLayout>
      </c:layout>
      <c:barChart>
        <c:barDir val="col"/>
        <c:grouping val="clustered"/>
        <c:ser>
          <c:idx val="0"/>
          <c:order val="0"/>
          <c:dPt>
            <c:idx val="0"/>
            <c:spPr>
              <a:solidFill>
                <a:srgbClr val="FFC000"/>
              </a:solidFill>
            </c:spPr>
          </c:dPt>
          <c:dPt>
            <c:idx val="1"/>
            <c:spPr>
              <a:solidFill>
                <a:srgbClr val="C00000"/>
              </a:solidFill>
            </c:spPr>
          </c:dPt>
          <c:dPt>
            <c:idx val="2"/>
            <c:spPr>
              <a:solidFill>
                <a:srgbClr val="0066CC"/>
              </a:solidFill>
            </c:spPr>
          </c:dPt>
          <c:dLbls>
            <c:dLbl>
              <c:idx val="0"/>
              <c:layout/>
              <c:showVal val="1"/>
            </c:dLbl>
            <c:dLbl>
              <c:idx val="1"/>
              <c:layout>
                <c:manualLayout>
                  <c:x val="0.12258753280839887"/>
                  <c:y val="0.20722395691917819"/>
                </c:manualLayout>
              </c:layout>
              <c:showVal val="1"/>
            </c:dLbl>
            <c:dLbl>
              <c:idx val="2"/>
              <c:layout/>
              <c:showVal val="1"/>
            </c:dLbl>
            <c:delete val="1"/>
          </c:dLbls>
          <c:cat>
            <c:strRef>
              <c:f>Sheet1!$A$66:$A$68</c:f>
              <c:strCache>
                <c:ptCount val="3"/>
                <c:pt idx="0">
                  <c:v>No</c:v>
                </c:pt>
                <c:pt idx="1">
                  <c:v>Yes</c:v>
                </c:pt>
                <c:pt idx="2">
                  <c:v>Don’t Know</c:v>
                </c:pt>
              </c:strCache>
            </c:strRef>
          </c:cat>
          <c:val>
            <c:numRef>
              <c:f>Sheet1!$B$66:$B$68</c:f>
              <c:numCache>
                <c:formatCode>0.00%</c:formatCode>
                <c:ptCount val="3"/>
                <c:pt idx="0">
                  <c:v>0.161</c:v>
                </c:pt>
                <c:pt idx="1">
                  <c:v>0.84000000000000064</c:v>
                </c:pt>
                <c:pt idx="2">
                  <c:v>9.0000000000000028E-3</c:v>
                </c:pt>
              </c:numCache>
            </c:numRef>
          </c:val>
        </c:ser>
        <c:gapWidth val="100"/>
        <c:axId val="87780352"/>
        <c:axId val="87782144"/>
      </c:barChart>
      <c:catAx>
        <c:axId val="87780352"/>
        <c:scaling>
          <c:orientation val="minMax"/>
        </c:scaling>
        <c:axPos val="b"/>
        <c:tickLblPos val="nextTo"/>
        <c:crossAx val="87782144"/>
        <c:crosses val="autoZero"/>
        <c:auto val="1"/>
        <c:lblAlgn val="ctr"/>
        <c:lblOffset val="100"/>
      </c:catAx>
      <c:valAx>
        <c:axId val="87782144"/>
        <c:scaling>
          <c:orientation val="minMax"/>
        </c:scaling>
        <c:axPos val="l"/>
        <c:majorGridlines/>
        <c:numFmt formatCode="0.00%" sourceLinked="1"/>
        <c:tickLblPos val="nextTo"/>
        <c:crossAx val="87780352"/>
        <c:crosses val="autoZero"/>
        <c:crossBetween val="between"/>
      </c:valAx>
    </c:plotArea>
    <c:plotVisOnly val="1"/>
  </c:chart>
  <c:txPr>
    <a:bodyPr/>
    <a:lstStyle/>
    <a:p>
      <a:pPr>
        <a:defRPr sz="1800"/>
      </a:pPr>
      <a:endParaRPr lang="en-U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style val="29"/>
  <c:chart>
    <c:autoTitleDeleted val="1"/>
    <c:plotArea>
      <c:layout/>
      <c:barChart>
        <c:barDir val="col"/>
        <c:grouping val="clustered"/>
        <c:ser>
          <c:idx val="1"/>
          <c:order val="1"/>
          <c:tx>
            <c:strRef>
              <c:f>Sheet1!$A$25</c:f>
            </c:strRef>
          </c:tx>
          <c:cat>
            <c:multiLvlStrRef>
              <c:f>Sheet1!$A$26:$A$27</c:f>
            </c:multiLvlStrRef>
          </c:cat>
          <c:val>
            <c:numRef>
              <c:f>Sheet1!$B$26:$B$27</c:f>
            </c:numRef>
          </c:val>
        </c:ser>
        <c:ser>
          <c:idx val="0"/>
          <c:order val="0"/>
          <c:dPt>
            <c:idx val="0"/>
            <c:spPr>
              <a:solidFill>
                <a:srgbClr val="0768B9"/>
              </a:solidFill>
            </c:spPr>
          </c:dPt>
          <c:dPt>
            <c:idx val="1"/>
            <c:spPr>
              <a:solidFill>
                <a:srgbClr val="FFC000"/>
              </a:solidFill>
            </c:spPr>
          </c:dPt>
          <c:dLbls>
            <c:txPr>
              <a:bodyPr/>
              <a:lstStyle/>
              <a:p>
                <a:pPr>
                  <a:defRPr sz="1400" b="1"/>
                </a:pPr>
                <a:endParaRPr lang="en-US"/>
              </a:p>
            </c:txPr>
            <c:showVal val="1"/>
          </c:dLbls>
          <c:cat>
            <c:strRef>
              <c:f>[2009_CATI_site_visit_tables.xlsx]Sheet1!$A$28:$A$30</c:f>
              <c:strCache>
                <c:ptCount val="3"/>
                <c:pt idx="0">
                  <c:v>Yes</c:v>
                </c:pt>
                <c:pt idx="1">
                  <c:v>No</c:v>
                </c:pt>
                <c:pt idx="2">
                  <c:v>Don’t Know</c:v>
                </c:pt>
              </c:strCache>
            </c:strRef>
          </c:cat>
          <c:val>
            <c:numRef>
              <c:f>[2009_CATI_site_visit_tables.xlsx]Sheet1!$B$28:$B$30</c:f>
              <c:numCache>
                <c:formatCode>0.00%</c:formatCode>
                <c:ptCount val="3"/>
                <c:pt idx="0">
                  <c:v>0.58599999999999997</c:v>
                </c:pt>
                <c:pt idx="1">
                  <c:v>0.41150000000000031</c:v>
                </c:pt>
                <c:pt idx="2">
                  <c:v>2.5000000000000044E-3</c:v>
                </c:pt>
              </c:numCache>
            </c:numRef>
          </c:val>
        </c:ser>
        <c:axId val="88098688"/>
        <c:axId val="88100224"/>
      </c:barChart>
      <c:catAx>
        <c:axId val="88098688"/>
        <c:scaling>
          <c:orientation val="minMax"/>
        </c:scaling>
        <c:axPos val="b"/>
        <c:tickLblPos val="nextTo"/>
        <c:crossAx val="88100224"/>
        <c:crosses val="autoZero"/>
        <c:auto val="1"/>
        <c:lblAlgn val="ctr"/>
        <c:lblOffset val="100"/>
      </c:catAx>
      <c:valAx>
        <c:axId val="88100224"/>
        <c:scaling>
          <c:orientation val="minMax"/>
        </c:scaling>
        <c:axPos val="l"/>
        <c:majorGridlines/>
        <c:numFmt formatCode="0.00%" sourceLinked="1"/>
        <c:tickLblPos val="nextTo"/>
        <c:crossAx val="88098688"/>
        <c:crosses val="autoZero"/>
        <c:crossBetween val="between"/>
      </c:valAx>
    </c:plotArea>
    <c:plotVisOnly val="1"/>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bar"/>
        <c:grouping val="clustered"/>
        <c:ser>
          <c:idx val="0"/>
          <c:order val="0"/>
          <c:spPr>
            <a:scene3d>
              <a:camera prst="orthographicFront"/>
              <a:lightRig rig="threePt" dir="t"/>
            </a:scene3d>
            <a:sp3d>
              <a:bevelT w="190500" h="38100"/>
            </a:sp3d>
          </c:spPr>
          <c:dPt>
            <c:idx val="0"/>
            <c:spPr>
              <a:solidFill>
                <a:srgbClr val="FF0066"/>
              </a:solidFill>
              <a:scene3d>
                <a:camera prst="orthographicFront"/>
                <a:lightRig rig="threePt" dir="t"/>
              </a:scene3d>
              <a:sp3d>
                <a:bevelT w="190500" h="38100"/>
              </a:sp3d>
            </c:spPr>
          </c:dPt>
          <c:dPt>
            <c:idx val="1"/>
            <c:spPr>
              <a:solidFill>
                <a:srgbClr val="009999"/>
              </a:solidFill>
              <a:scene3d>
                <a:camera prst="orthographicFront"/>
                <a:lightRig rig="threePt" dir="t"/>
              </a:scene3d>
              <a:sp3d>
                <a:bevelT w="190500" h="38100"/>
              </a:sp3d>
            </c:spPr>
          </c:dPt>
          <c:dPt>
            <c:idx val="2"/>
            <c:spPr>
              <a:solidFill>
                <a:srgbClr val="660066"/>
              </a:solidFill>
              <a:scene3d>
                <a:camera prst="orthographicFront"/>
                <a:lightRig rig="threePt" dir="t"/>
              </a:scene3d>
              <a:sp3d>
                <a:bevelT w="190500" h="38100"/>
              </a:sp3d>
            </c:spPr>
          </c:dPt>
          <c:dPt>
            <c:idx val="3"/>
            <c:spPr>
              <a:solidFill>
                <a:schemeClr val="bg2">
                  <a:lumMod val="75000"/>
                </a:schemeClr>
              </a:solidFill>
              <a:scene3d>
                <a:camera prst="orthographicFront"/>
                <a:lightRig rig="threePt" dir="t"/>
              </a:scene3d>
              <a:sp3d>
                <a:bevelT w="190500" h="38100"/>
              </a:sp3d>
            </c:spPr>
          </c:dPt>
          <c:dPt>
            <c:idx val="4"/>
            <c:spPr>
              <a:solidFill>
                <a:srgbClr val="FFC000"/>
              </a:solidFill>
              <a:scene3d>
                <a:camera prst="orthographicFront"/>
                <a:lightRig rig="threePt" dir="t"/>
              </a:scene3d>
              <a:sp3d>
                <a:bevelT w="190500" h="38100"/>
              </a:sp3d>
            </c:spPr>
          </c:dPt>
          <c:dPt>
            <c:idx val="5"/>
            <c:spPr>
              <a:solidFill>
                <a:srgbClr val="FF6600"/>
              </a:solidFill>
              <a:scene3d>
                <a:camera prst="orthographicFront"/>
                <a:lightRig rig="threePt" dir="t"/>
              </a:scene3d>
              <a:sp3d>
                <a:bevelT w="190500" h="38100"/>
              </a:sp3d>
            </c:spPr>
          </c:dPt>
          <c:dPt>
            <c:idx val="6"/>
            <c:spPr>
              <a:solidFill>
                <a:srgbClr val="B00000"/>
              </a:solidFill>
              <a:scene3d>
                <a:camera prst="orthographicFront"/>
                <a:lightRig rig="threePt" dir="t"/>
              </a:scene3d>
              <a:sp3d>
                <a:bevelT w="190500" h="38100"/>
              </a:sp3d>
            </c:spPr>
          </c:dPt>
          <c:dPt>
            <c:idx val="7"/>
            <c:spPr>
              <a:solidFill>
                <a:srgbClr val="0066CC"/>
              </a:solidFill>
              <a:scene3d>
                <a:camera prst="orthographicFront"/>
                <a:lightRig rig="threePt" dir="t"/>
              </a:scene3d>
              <a:sp3d>
                <a:bevelT w="190500" h="38100"/>
              </a:sp3d>
            </c:spPr>
          </c:dPt>
          <c:dPt>
            <c:idx val="8"/>
            <c:spPr>
              <a:solidFill>
                <a:srgbClr val="00B050"/>
              </a:solidFill>
              <a:scene3d>
                <a:camera prst="orthographicFront"/>
                <a:lightRig rig="threePt" dir="t"/>
              </a:scene3d>
              <a:sp3d>
                <a:bevelT w="190500" h="38100"/>
              </a:sp3d>
            </c:spPr>
          </c:dPt>
          <c:dPt>
            <c:idx val="9"/>
            <c:spPr>
              <a:solidFill>
                <a:srgbClr val="8E0000"/>
              </a:solidFill>
              <a:scene3d>
                <a:camera prst="orthographicFront"/>
                <a:lightRig rig="threePt" dir="t"/>
              </a:scene3d>
              <a:sp3d>
                <a:bevelT w="190500" h="38100"/>
              </a:sp3d>
            </c:spPr>
          </c:dPt>
          <c:dPt>
            <c:idx val="10"/>
            <c:spPr>
              <a:solidFill>
                <a:srgbClr val="000099"/>
              </a:solidFill>
              <a:scene3d>
                <a:camera prst="orthographicFront"/>
                <a:lightRig rig="threePt" dir="t"/>
              </a:scene3d>
              <a:sp3d>
                <a:bevelT w="190500" h="38100"/>
              </a:sp3d>
            </c:spPr>
          </c:dPt>
          <c:dLbls>
            <c:txPr>
              <a:bodyPr/>
              <a:lstStyle/>
              <a:p>
                <a:pPr>
                  <a:defRPr sz="1400" b="1"/>
                </a:pPr>
                <a:endParaRPr lang="en-US"/>
              </a:p>
            </c:txPr>
            <c:showVal val="1"/>
          </c:dLbls>
          <c:cat>
            <c:strRef>
              <c:f>Sheet1!$A$95:$A$105</c:f>
              <c:strCache>
                <c:ptCount val="11"/>
                <c:pt idx="0">
                  <c:v>Personally saw tornado approaching</c:v>
                </c:pt>
                <c:pt idx="1">
                  <c:v>Saw tornado or storms approaching on TV</c:v>
                </c:pt>
                <c:pt idx="2">
                  <c:v>Somebody called me</c:v>
                </c:pt>
                <c:pt idx="3">
                  <c:v>NWS specific information about what action to take</c:v>
                </c:pt>
                <c:pt idx="4">
                  <c:v>Local TV gave specific information about what action to take</c:v>
                </c:pt>
                <c:pt idx="5">
                  <c:v>Radio gave specific information about what action to take</c:v>
                </c:pt>
                <c:pt idx="6">
                  <c:v>Sirens </c:v>
                </c:pt>
                <c:pt idx="7">
                  <c:v>Tornado warning </c:v>
                </c:pt>
                <c:pt idx="8">
                  <c:v>Other</c:v>
                </c:pt>
                <c:pt idx="9">
                  <c:v>Don’t Know</c:v>
                </c:pt>
                <c:pt idx="10">
                  <c:v>Refused</c:v>
                </c:pt>
              </c:strCache>
            </c:strRef>
          </c:cat>
          <c:val>
            <c:numRef>
              <c:f>Sheet1!$B$95:$B$105</c:f>
              <c:numCache>
                <c:formatCode>0.0%</c:formatCode>
                <c:ptCount val="11"/>
                <c:pt idx="0">
                  <c:v>6.4000000000000112E-2</c:v>
                </c:pt>
                <c:pt idx="1">
                  <c:v>0.12400000000000011</c:v>
                </c:pt>
                <c:pt idx="2">
                  <c:v>2.0000000000000011E-2</c:v>
                </c:pt>
                <c:pt idx="3">
                  <c:v>3.2000000000000042E-2</c:v>
                </c:pt>
                <c:pt idx="4">
                  <c:v>0.40800000000000008</c:v>
                </c:pt>
                <c:pt idx="5">
                  <c:v>0.11600000000000002</c:v>
                </c:pt>
                <c:pt idx="6">
                  <c:v>0.34</c:v>
                </c:pt>
                <c:pt idx="7">
                  <c:v>6.0000000000000032E-2</c:v>
                </c:pt>
                <c:pt idx="8">
                  <c:v>0.192</c:v>
                </c:pt>
                <c:pt idx="9">
                  <c:v>8.0000000000000158E-3</c:v>
                </c:pt>
                <c:pt idx="10">
                  <c:v>4.000000000000007E-3</c:v>
                </c:pt>
              </c:numCache>
            </c:numRef>
          </c:val>
        </c:ser>
        <c:axId val="87694720"/>
        <c:axId val="87696512"/>
      </c:barChart>
      <c:catAx>
        <c:axId val="87694720"/>
        <c:scaling>
          <c:orientation val="minMax"/>
        </c:scaling>
        <c:axPos val="l"/>
        <c:tickLblPos val="nextTo"/>
        <c:txPr>
          <a:bodyPr/>
          <a:lstStyle/>
          <a:p>
            <a:pPr>
              <a:defRPr sz="1200" b="0"/>
            </a:pPr>
            <a:endParaRPr lang="en-US"/>
          </a:p>
        </c:txPr>
        <c:crossAx val="87696512"/>
        <c:crosses val="autoZero"/>
        <c:auto val="1"/>
        <c:lblAlgn val="ctr"/>
        <c:lblOffset val="100"/>
      </c:catAx>
      <c:valAx>
        <c:axId val="87696512"/>
        <c:scaling>
          <c:orientation val="minMax"/>
        </c:scaling>
        <c:axPos val="b"/>
        <c:majorGridlines/>
        <c:numFmt formatCode="0.0%" sourceLinked="1"/>
        <c:tickLblPos val="nextTo"/>
        <c:crossAx val="87694720"/>
        <c:crosses val="autoZero"/>
        <c:crossBetween val="between"/>
      </c:valAx>
    </c:plotArea>
    <c:plotVisOnly val="1"/>
  </c:chart>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a:pPr>
            <a:r>
              <a:rPr lang="en-US" sz="2000" dirty="0"/>
              <a:t>Do you own a NOAA weather radio?</a:t>
            </a:r>
          </a:p>
        </c:rich>
      </c:tx>
      <c:layout/>
    </c:title>
    <c:view3D>
      <c:rotX val="30"/>
      <c:perspective val="30"/>
    </c:view3D>
    <c:plotArea>
      <c:layout>
        <c:manualLayout>
          <c:layoutTarget val="inner"/>
          <c:xMode val="edge"/>
          <c:yMode val="edge"/>
          <c:x val="2.2068630310100132E-2"/>
          <c:y val="0.15355702696253876"/>
          <c:w val="0.7929133858267674"/>
          <c:h val="0.81400351944643279"/>
        </c:manualLayout>
      </c:layout>
      <c:pie3DChart>
        <c:varyColors val="1"/>
        <c:ser>
          <c:idx val="0"/>
          <c:order val="0"/>
          <c:explosion val="25"/>
          <c:dPt>
            <c:idx val="0"/>
            <c:spPr>
              <a:solidFill>
                <a:srgbClr val="427CFC"/>
              </a:solidFill>
            </c:spPr>
          </c:dPt>
          <c:dPt>
            <c:idx val="1"/>
            <c:spPr>
              <a:solidFill>
                <a:srgbClr val="FFC000"/>
              </a:solidFill>
            </c:spPr>
          </c:dPt>
          <c:dPt>
            <c:idx val="3"/>
            <c:spPr>
              <a:solidFill>
                <a:srgbClr val="C00000"/>
              </a:solidFill>
            </c:spPr>
          </c:dPt>
          <c:dLbls>
            <c:dLbl>
              <c:idx val="0"/>
              <c:layout>
                <c:manualLayout>
                  <c:x val="-0.22909905283578691"/>
                  <c:y val="-0.1623147449034624"/>
                </c:manualLayout>
              </c:layout>
              <c:showPercent val="1"/>
            </c:dLbl>
            <c:txPr>
              <a:bodyPr/>
              <a:lstStyle/>
              <a:p>
                <a:pPr>
                  <a:defRPr sz="2800" b="1" baseline="0"/>
                </a:pPr>
                <a:endParaRPr lang="en-US"/>
              </a:p>
            </c:txPr>
            <c:showPercent val="1"/>
            <c:showLeaderLines val="1"/>
          </c:dLbls>
          <c:cat>
            <c:strRef>
              <c:f>[1]Sheet1!$A$228:$A$231</c:f>
              <c:strCache>
                <c:ptCount val="4"/>
                <c:pt idx="0">
                  <c:v>No</c:v>
                </c:pt>
                <c:pt idx="1">
                  <c:v>Yes</c:v>
                </c:pt>
                <c:pt idx="2">
                  <c:v>Don’t know</c:v>
                </c:pt>
                <c:pt idx="3">
                  <c:v>Refused</c:v>
                </c:pt>
              </c:strCache>
            </c:strRef>
          </c:cat>
          <c:val>
            <c:numRef>
              <c:f>[1]Sheet1!$B$228:$B$231</c:f>
              <c:numCache>
                <c:formatCode>General</c:formatCode>
                <c:ptCount val="4"/>
                <c:pt idx="0">
                  <c:v>0.66000000000000225</c:v>
                </c:pt>
                <c:pt idx="1">
                  <c:v>0.31000000000000089</c:v>
                </c:pt>
                <c:pt idx="2">
                  <c:v>2.0000000000000011E-2</c:v>
                </c:pt>
                <c:pt idx="3">
                  <c:v>1.0000000000000005E-2</c:v>
                </c:pt>
              </c:numCache>
            </c:numRef>
          </c:val>
        </c:ser>
        <c:dLbls>
          <c:showPercent val="1"/>
        </c:dLbls>
      </c:pie3DChart>
    </c:plotArea>
    <c:legend>
      <c:legendPos val="r"/>
      <c:layout>
        <c:manualLayout>
          <c:xMode val="edge"/>
          <c:yMode val="edge"/>
          <c:x val="0.74391760812507335"/>
          <c:y val="0.67767051378852083"/>
          <c:w val="0.25608239187493026"/>
          <c:h val="0.32127997698917926"/>
        </c:manualLayout>
      </c:layout>
      <c:txPr>
        <a:bodyPr/>
        <a:lstStyle/>
        <a:p>
          <a:pPr>
            <a:defRPr sz="2200" baseline="0"/>
          </a:pPr>
          <a:endParaRPr lang="en-US"/>
        </a:p>
      </c:txPr>
    </c:legend>
    <c:plotVisOnly val="1"/>
  </c:chart>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view3D>
      <c:rotX val="30"/>
      <c:perspective val="30"/>
    </c:view3D>
    <c:plotArea>
      <c:layout>
        <c:manualLayout>
          <c:layoutTarget val="inner"/>
          <c:xMode val="edge"/>
          <c:yMode val="edge"/>
          <c:x val="3.9632752924811852E-2"/>
          <c:y val="0.28505468066491824"/>
          <c:w val="0.67053743676362265"/>
          <c:h val="0.63641841644794395"/>
        </c:manualLayout>
      </c:layout>
      <c:pie3DChart>
        <c:varyColors val="1"/>
        <c:ser>
          <c:idx val="0"/>
          <c:order val="0"/>
          <c:explosion val="25"/>
          <c:dPt>
            <c:idx val="0"/>
            <c:spPr>
              <a:solidFill>
                <a:srgbClr val="C00000"/>
              </a:solidFill>
            </c:spPr>
          </c:dPt>
          <c:dPt>
            <c:idx val="1"/>
            <c:spPr>
              <a:solidFill>
                <a:srgbClr val="FFC000"/>
              </a:solidFill>
            </c:spPr>
          </c:dPt>
          <c:dPt>
            <c:idx val="4"/>
            <c:spPr>
              <a:solidFill>
                <a:srgbClr val="0070C0"/>
              </a:solidFill>
            </c:spPr>
          </c:dPt>
          <c:dLbls>
            <c:txPr>
              <a:bodyPr/>
              <a:lstStyle/>
              <a:p>
                <a:pPr>
                  <a:defRPr sz="2000" b="1"/>
                </a:pPr>
                <a:endParaRPr lang="en-US"/>
              </a:p>
            </c:txPr>
            <c:dLblPos val="outEnd"/>
            <c:showPercent val="1"/>
            <c:showLeaderLines val="1"/>
          </c:dLbls>
          <c:cat>
            <c:strRef>
              <c:f>Sheet1!$A$2:$A$7</c:f>
              <c:strCache>
                <c:ptCount val="6"/>
                <c:pt idx="0">
                  <c:v>1 (Never)</c:v>
                </c:pt>
                <c:pt idx="1">
                  <c:v>2</c:v>
                </c:pt>
                <c:pt idx="2">
                  <c:v>3</c:v>
                </c:pt>
                <c:pt idx="3">
                  <c:v>4</c:v>
                </c:pt>
                <c:pt idx="4">
                  <c:v>5 (V. Frequently)</c:v>
                </c:pt>
                <c:pt idx="5">
                  <c:v>Don’t know</c:v>
                </c:pt>
              </c:strCache>
            </c:strRef>
          </c:cat>
          <c:val>
            <c:numRef>
              <c:f>Sheet1!$B$2:$B$7</c:f>
              <c:numCache>
                <c:formatCode>0%</c:formatCode>
                <c:ptCount val="6"/>
                <c:pt idx="0">
                  <c:v>0.70000000000000062</c:v>
                </c:pt>
                <c:pt idx="1">
                  <c:v>8.0000000000000043E-2</c:v>
                </c:pt>
                <c:pt idx="2">
                  <c:v>3.0000000000000002E-2</c:v>
                </c:pt>
                <c:pt idx="3">
                  <c:v>4.0000000000000022E-2</c:v>
                </c:pt>
                <c:pt idx="4">
                  <c:v>0.13</c:v>
                </c:pt>
                <c:pt idx="5">
                  <c:v>2.0000000000000011E-2</c:v>
                </c:pt>
              </c:numCache>
            </c:numRef>
          </c:val>
        </c:ser>
        <c:dLbls>
          <c:showPercent val="1"/>
        </c:dLbls>
      </c:pie3DChart>
    </c:plotArea>
    <c:legend>
      <c:legendPos val="r"/>
      <c:layout>
        <c:manualLayout>
          <c:xMode val="edge"/>
          <c:yMode val="edge"/>
          <c:x val="0.69844283577456068"/>
          <c:y val="0.12537215497316567"/>
          <c:w val="0.30012121468687381"/>
          <c:h val="0.53712892231754661"/>
        </c:manualLayout>
      </c:layout>
      <c:txPr>
        <a:bodyPr/>
        <a:lstStyle/>
        <a:p>
          <a:pPr>
            <a:defRPr sz="1800"/>
          </a:pPr>
          <a:endParaRPr lang="en-US"/>
        </a:p>
      </c:txPr>
    </c:legend>
    <c:plotVisOnly val="1"/>
  </c:chart>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00">
                <a:latin typeface="Arial" pitchFamily="34" charset="0"/>
                <a:cs typeface="Arial" pitchFamily="34" charset="0"/>
              </a:defRPr>
            </a:pPr>
            <a:r>
              <a:rPr lang="en-US" sz="1600">
                <a:latin typeface="Arial" pitchFamily="34" charset="0"/>
                <a:cs typeface="Arial" pitchFamily="34" charset="0"/>
              </a:rPr>
              <a:t>Could you please describe what you think a tornado watch is?</a:t>
            </a:r>
          </a:p>
        </c:rich>
      </c:tx>
      <c:layout/>
    </c:title>
    <c:view3D>
      <c:rotX val="30"/>
      <c:perspective val="30"/>
    </c:view3D>
    <c:plotArea>
      <c:layout/>
      <c:pie3DChart>
        <c:varyColors val="1"/>
        <c:ser>
          <c:idx val="0"/>
          <c:order val="0"/>
          <c:explosion val="25"/>
          <c:dPt>
            <c:idx val="0"/>
            <c:spPr>
              <a:solidFill>
                <a:srgbClr val="FFC000"/>
              </a:solidFill>
            </c:spPr>
          </c:dPt>
          <c:dPt>
            <c:idx val="1"/>
            <c:spPr>
              <a:solidFill>
                <a:srgbClr val="0070C0"/>
              </a:solidFill>
            </c:spPr>
          </c:dPt>
          <c:dPt>
            <c:idx val="2"/>
            <c:spPr>
              <a:solidFill>
                <a:srgbClr val="C00000"/>
              </a:solidFill>
            </c:spPr>
          </c:dPt>
          <c:dPt>
            <c:idx val="3"/>
            <c:spPr>
              <a:solidFill>
                <a:srgbClr val="92D050"/>
              </a:solidFill>
            </c:spPr>
          </c:dPt>
          <c:dLbls>
            <c:dLbl>
              <c:idx val="1"/>
              <c:layout>
                <c:manualLayout>
                  <c:x val="0.12251811472358819"/>
                  <c:y val="-1.3089348329370621E-3"/>
                </c:manualLayout>
              </c:layout>
              <c:showCatName val="1"/>
              <c:showPercent val="1"/>
            </c:dLbl>
            <c:dLbl>
              <c:idx val="2"/>
              <c:layout>
                <c:manualLayout>
                  <c:x val="1.1762188035688386E-3"/>
                  <c:y val="-7.6776494868268499E-2"/>
                </c:manualLayout>
              </c:layout>
              <c:showCatName val="1"/>
              <c:showPercent val="1"/>
            </c:dLbl>
            <c:dLbl>
              <c:idx val="3"/>
              <c:layout>
                <c:manualLayout>
                  <c:x val="8.2175757538175159E-2"/>
                  <c:y val="2.8782618461247671E-2"/>
                </c:manualLayout>
              </c:layout>
              <c:showCatName val="1"/>
              <c:showPercent val="1"/>
            </c:dLbl>
            <c:txPr>
              <a:bodyPr/>
              <a:lstStyle/>
              <a:p>
                <a:pPr>
                  <a:defRPr sz="1400" b="1">
                    <a:latin typeface="Arial" pitchFamily="34" charset="0"/>
                    <a:cs typeface="Arial" pitchFamily="34" charset="0"/>
                  </a:defRPr>
                </a:pPr>
                <a:endParaRPr lang="en-US"/>
              </a:p>
            </c:txPr>
            <c:showCatName val="1"/>
            <c:showPercent val="1"/>
          </c:dLbls>
          <c:cat>
            <c:strRef>
              <c:f>Sheet1!$A$198:$A$201</c:f>
              <c:strCache>
                <c:ptCount val="4"/>
                <c:pt idx="0">
                  <c:v>Agrees with NWS definition</c:v>
                </c:pt>
                <c:pt idx="1">
                  <c:v>Disagrees: confuses watch with warning</c:v>
                </c:pt>
                <c:pt idx="2">
                  <c:v>Disagrees: Scientific terms</c:v>
                </c:pt>
                <c:pt idx="3">
                  <c:v>Disagrees with NWS definition</c:v>
                </c:pt>
              </c:strCache>
            </c:strRef>
          </c:cat>
          <c:val>
            <c:numRef>
              <c:f>Sheet1!$B$198:$B$201</c:f>
              <c:numCache>
                <c:formatCode>0%</c:formatCode>
                <c:ptCount val="4"/>
                <c:pt idx="0">
                  <c:v>0.47000000000000008</c:v>
                </c:pt>
                <c:pt idx="1">
                  <c:v>0.13</c:v>
                </c:pt>
                <c:pt idx="2">
                  <c:v>0.13</c:v>
                </c:pt>
                <c:pt idx="3">
                  <c:v>0.27</c:v>
                </c:pt>
              </c:numCache>
            </c:numRef>
          </c:val>
        </c:ser>
        <c:dLbls>
          <c:showCatName val="1"/>
          <c:showPercent val="1"/>
        </c:dLbls>
      </c:pie3DChart>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2000" dirty="0"/>
              <a:t>Racial Composition</a:t>
            </a:r>
          </a:p>
        </c:rich>
      </c:tx>
      <c:layout>
        <c:manualLayout>
          <c:xMode val="edge"/>
          <c:yMode val="edge"/>
          <c:x val="0.35114841547584386"/>
          <c:y val="1.7024664143299444E-2"/>
        </c:manualLayout>
      </c:layout>
    </c:title>
    <c:view3D>
      <c:rotX val="30"/>
      <c:perspective val="30"/>
    </c:view3D>
    <c:plotArea>
      <c:layout>
        <c:manualLayout>
          <c:layoutTarget val="inner"/>
          <c:xMode val="edge"/>
          <c:yMode val="edge"/>
          <c:x val="7.1998752093972745E-2"/>
          <c:y val="0.24640080636308295"/>
          <c:w val="0.6591473546426867"/>
          <c:h val="0.71941334091793407"/>
        </c:manualLayout>
      </c:layout>
      <c:pie3DChart>
        <c:varyColors val="1"/>
        <c:ser>
          <c:idx val="0"/>
          <c:order val="0"/>
          <c:dPt>
            <c:idx val="0"/>
            <c:spPr>
              <a:solidFill>
                <a:srgbClr val="0070C0"/>
              </a:solidFill>
            </c:spPr>
          </c:dPt>
          <c:dPt>
            <c:idx val="1"/>
            <c:spPr>
              <a:solidFill>
                <a:srgbClr val="FFC000"/>
              </a:solidFill>
            </c:spPr>
          </c:dPt>
          <c:dPt>
            <c:idx val="2"/>
            <c:spPr>
              <a:solidFill>
                <a:srgbClr val="C00000"/>
              </a:solidFill>
            </c:spPr>
          </c:dPt>
          <c:dPt>
            <c:idx val="3"/>
            <c:spPr>
              <a:solidFill>
                <a:srgbClr val="92D050"/>
              </a:solidFill>
            </c:spPr>
          </c:dPt>
          <c:dPt>
            <c:idx val="4"/>
            <c:spPr>
              <a:solidFill>
                <a:srgbClr val="CC6600"/>
              </a:solidFill>
            </c:spPr>
          </c:dPt>
          <c:dPt>
            <c:idx val="5"/>
            <c:spPr>
              <a:solidFill>
                <a:srgbClr val="7030A0"/>
              </a:solidFill>
            </c:spPr>
          </c:dPt>
          <c:dLbls>
            <c:dLbl>
              <c:idx val="0"/>
              <c:layout>
                <c:manualLayout>
                  <c:x val="-0.12388027562446165"/>
                  <c:y val="-0.23097736594712767"/>
                </c:manualLayout>
              </c:layout>
              <c:showVal val="1"/>
            </c:dLbl>
            <c:dLbl>
              <c:idx val="1"/>
              <c:layout>
                <c:manualLayout>
                  <c:x val="-5.8658365378746261E-2"/>
                  <c:y val="2.0975170404079847E-2"/>
                </c:manualLayout>
              </c:layout>
              <c:showVal val="1"/>
            </c:dLbl>
            <c:dLbl>
              <c:idx val="2"/>
              <c:layout>
                <c:manualLayout>
                  <c:x val="-6.3746380055206442E-2"/>
                  <c:y val="-5.0924124028222818E-3"/>
                </c:manualLayout>
              </c:layout>
              <c:showVal val="1"/>
            </c:dLbl>
            <c:dLbl>
              <c:idx val="3"/>
              <c:layout>
                <c:manualLayout>
                  <c:x val="-2.3842634980704932E-2"/>
                  <c:y val="-4.4676307096593912E-2"/>
                </c:manualLayout>
              </c:layout>
              <c:showVal val="1"/>
            </c:dLbl>
            <c:dLbl>
              <c:idx val="4"/>
              <c:layout>
                <c:manualLayout>
                  <c:x val="3.3487795614695455E-2"/>
                  <c:y val="-6.5942885941538812E-2"/>
                </c:manualLayout>
              </c:layout>
              <c:showVal val="1"/>
            </c:dLbl>
            <c:dLbl>
              <c:idx val="5"/>
              <c:layout>
                <c:manualLayout>
                  <c:x val="0.10103952606699362"/>
                  <c:y val="-2.8410077542588546E-2"/>
                </c:manualLayout>
              </c:layout>
              <c:showVal val="1"/>
            </c:dLbl>
            <c:txPr>
              <a:bodyPr/>
              <a:lstStyle/>
              <a:p>
                <a:pPr>
                  <a:defRPr sz="1200" b="1"/>
                </a:pPr>
                <a:endParaRPr lang="en-US"/>
              </a:p>
            </c:txPr>
            <c:showVal val="1"/>
            <c:showLeaderLines val="1"/>
          </c:dLbls>
          <c:cat>
            <c:strRef>
              <c:f>Sheet1!$A$219:$A$224</c:f>
              <c:strCache>
                <c:ptCount val="6"/>
                <c:pt idx="0">
                  <c:v>White</c:v>
                </c:pt>
                <c:pt idx="1">
                  <c:v>Black</c:v>
                </c:pt>
                <c:pt idx="2">
                  <c:v>Pacific</c:v>
                </c:pt>
                <c:pt idx="3">
                  <c:v>American Indian</c:v>
                </c:pt>
                <c:pt idx="4">
                  <c:v>Other</c:v>
                </c:pt>
                <c:pt idx="5">
                  <c:v>Refused</c:v>
                </c:pt>
              </c:strCache>
            </c:strRef>
          </c:cat>
          <c:val>
            <c:numRef>
              <c:f>Sheet1!$D$219:$D$224</c:f>
              <c:numCache>
                <c:formatCode>0.00%</c:formatCode>
                <c:ptCount val="6"/>
                <c:pt idx="0">
                  <c:v>0.81</c:v>
                </c:pt>
                <c:pt idx="1">
                  <c:v>0.10500000000000002</c:v>
                </c:pt>
                <c:pt idx="2">
                  <c:v>1.0000000000000005E-2</c:v>
                </c:pt>
                <c:pt idx="3">
                  <c:v>3.0000000000000002E-2</c:v>
                </c:pt>
                <c:pt idx="4">
                  <c:v>2.0000000000000011E-2</c:v>
                </c:pt>
                <c:pt idx="5">
                  <c:v>2.5000000000000001E-2</c:v>
                </c:pt>
              </c:numCache>
            </c:numRef>
          </c:val>
        </c:ser>
      </c:pie3DChart>
    </c:plotArea>
    <c:legend>
      <c:legendPos val="r"/>
      <c:layout/>
      <c:txPr>
        <a:bodyPr/>
        <a:lstStyle/>
        <a:p>
          <a:pPr rtl="0">
            <a:defRPr sz="1400"/>
          </a:pPr>
          <a:endParaRPr lang="en-US"/>
        </a:p>
      </c:txPr>
    </c:legend>
    <c:plotVisOnly val="1"/>
  </c:chart>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00">
                <a:latin typeface="Arial" pitchFamily="34" charset="0"/>
                <a:cs typeface="Arial" pitchFamily="34" charset="0"/>
              </a:defRPr>
            </a:pPr>
            <a:r>
              <a:rPr lang="en-US" sz="1600">
                <a:latin typeface="Arial" pitchFamily="34" charset="0"/>
                <a:cs typeface="Arial" pitchFamily="34" charset="0"/>
              </a:rPr>
              <a:t>Could</a:t>
            </a:r>
            <a:r>
              <a:rPr lang="en-US" sz="1600" baseline="0">
                <a:latin typeface="Arial" pitchFamily="34" charset="0"/>
                <a:cs typeface="Arial" pitchFamily="34" charset="0"/>
              </a:rPr>
              <a:t> you please describe what you think a tornado warning is?</a:t>
            </a:r>
            <a:endParaRPr lang="en-US" sz="1600">
              <a:latin typeface="Arial" pitchFamily="34" charset="0"/>
              <a:cs typeface="Arial" pitchFamily="34" charset="0"/>
            </a:endParaRPr>
          </a:p>
        </c:rich>
      </c:tx>
      <c:layout>
        <c:manualLayout>
          <c:xMode val="edge"/>
          <c:yMode val="edge"/>
          <c:x val="0.11146892720884115"/>
          <c:y val="6.1369509043927732E-2"/>
        </c:manualLayout>
      </c:layout>
    </c:title>
    <c:view3D>
      <c:rotX val="30"/>
      <c:perspective val="30"/>
    </c:view3D>
    <c:plotArea>
      <c:layout>
        <c:manualLayout>
          <c:layoutTarget val="inner"/>
          <c:xMode val="edge"/>
          <c:yMode val="edge"/>
          <c:x val="8.5014529746616316E-2"/>
          <c:y val="0.22066691812636791"/>
          <c:w val="0.82997094050676767"/>
          <c:h val="0.68596104324923024"/>
        </c:manualLayout>
      </c:layout>
      <c:pie3DChart>
        <c:varyColors val="1"/>
        <c:ser>
          <c:idx val="0"/>
          <c:order val="0"/>
          <c:explosion val="25"/>
          <c:dPt>
            <c:idx val="0"/>
            <c:spPr>
              <a:solidFill>
                <a:srgbClr val="0070C0"/>
              </a:solidFill>
            </c:spPr>
          </c:dPt>
          <c:dPt>
            <c:idx val="1"/>
            <c:spPr>
              <a:solidFill>
                <a:srgbClr val="FFC000"/>
              </a:solidFill>
            </c:spPr>
          </c:dPt>
          <c:dPt>
            <c:idx val="2"/>
            <c:spPr>
              <a:solidFill>
                <a:srgbClr val="C00000"/>
              </a:solidFill>
            </c:spPr>
          </c:dPt>
          <c:dPt>
            <c:idx val="3"/>
            <c:spPr>
              <a:solidFill>
                <a:srgbClr val="92D050"/>
              </a:solidFill>
            </c:spPr>
          </c:dPt>
          <c:dLbls>
            <c:txPr>
              <a:bodyPr/>
              <a:lstStyle/>
              <a:p>
                <a:pPr>
                  <a:defRPr sz="1400" b="1">
                    <a:latin typeface="Arial" pitchFamily="34" charset="0"/>
                    <a:cs typeface="Arial" pitchFamily="34" charset="0"/>
                  </a:defRPr>
                </a:pPr>
                <a:endParaRPr lang="en-US"/>
              </a:p>
            </c:txPr>
            <c:showCatName val="1"/>
            <c:showPercent val="1"/>
            <c:showLeaderLines val="1"/>
          </c:dLbls>
          <c:cat>
            <c:strRef>
              <c:f>Sheet1!$A$190:$A$193</c:f>
              <c:strCache>
                <c:ptCount val="4"/>
                <c:pt idx="0">
                  <c:v>Agrees with NWS definitions</c:v>
                </c:pt>
                <c:pt idx="1">
                  <c:v>Disagrees: confuses watch with warning</c:v>
                </c:pt>
                <c:pt idx="2">
                  <c:v>Disagrees: Scientific terms</c:v>
                </c:pt>
                <c:pt idx="3">
                  <c:v>Disagrees with NWS definitions</c:v>
                </c:pt>
              </c:strCache>
            </c:strRef>
          </c:cat>
          <c:val>
            <c:numRef>
              <c:f>Sheet1!$B$190:$B$193</c:f>
              <c:numCache>
                <c:formatCode>0%</c:formatCode>
                <c:ptCount val="4"/>
                <c:pt idx="0">
                  <c:v>0.43000000000000038</c:v>
                </c:pt>
                <c:pt idx="1">
                  <c:v>9.0000000000000024E-2</c:v>
                </c:pt>
                <c:pt idx="2">
                  <c:v>8.0000000000000043E-2</c:v>
                </c:pt>
                <c:pt idx="3">
                  <c:v>0.4</c:v>
                </c:pt>
              </c:numCache>
            </c:numRef>
          </c:val>
        </c:ser>
        <c:dLbls>
          <c:showCatName val="1"/>
          <c:showPercent val="1"/>
        </c:dLbls>
      </c:pie3DChart>
    </c:plotArea>
    <c:plotVisOnly val="1"/>
  </c:chart>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00" b="1">
                <a:latin typeface="Arial" pitchFamily="34" charset="0"/>
                <a:cs typeface="Arial" pitchFamily="34" charset="0"/>
              </a:defRPr>
            </a:pPr>
            <a:r>
              <a:rPr lang="en-US" sz="1600" b="1" dirty="0">
                <a:latin typeface="Arial" pitchFamily="34" charset="0"/>
                <a:cs typeface="Arial" pitchFamily="34" charset="0"/>
              </a:rPr>
              <a:t>Could you please describe</a:t>
            </a:r>
            <a:r>
              <a:rPr lang="en-US" sz="1600" b="1" baseline="0" dirty="0">
                <a:latin typeface="Arial" pitchFamily="34" charset="0"/>
                <a:cs typeface="Arial" pitchFamily="34" charset="0"/>
              </a:rPr>
              <a:t> what a </a:t>
            </a:r>
            <a:endParaRPr lang="en-US" sz="1600" b="1" baseline="0" dirty="0" smtClean="0">
              <a:latin typeface="Arial" pitchFamily="34" charset="0"/>
              <a:cs typeface="Arial" pitchFamily="34" charset="0"/>
            </a:endParaRPr>
          </a:p>
          <a:p>
            <a:pPr>
              <a:defRPr sz="1600" b="1">
                <a:latin typeface="Arial" pitchFamily="34" charset="0"/>
                <a:cs typeface="Arial" pitchFamily="34" charset="0"/>
              </a:defRPr>
            </a:pPr>
            <a:r>
              <a:rPr lang="en-US" sz="1600" b="1" baseline="0" dirty="0" smtClean="0">
                <a:latin typeface="Arial" pitchFamily="34" charset="0"/>
                <a:cs typeface="Arial" pitchFamily="34" charset="0"/>
              </a:rPr>
              <a:t>false </a:t>
            </a:r>
            <a:r>
              <a:rPr lang="en-US" sz="1600" b="1" baseline="0" dirty="0">
                <a:latin typeface="Arial" pitchFamily="34" charset="0"/>
                <a:cs typeface="Arial" pitchFamily="34" charset="0"/>
              </a:rPr>
              <a:t>alarm is?</a:t>
            </a:r>
          </a:p>
        </c:rich>
      </c:tx>
      <c:layout/>
    </c:title>
    <c:view3D>
      <c:rotX val="30"/>
      <c:perspective val="30"/>
    </c:view3D>
    <c:plotArea>
      <c:layout>
        <c:manualLayout>
          <c:layoutTarget val="inner"/>
          <c:xMode val="edge"/>
          <c:yMode val="edge"/>
          <c:x val="1.0070141902107824E-2"/>
          <c:y val="0.2899655086687053"/>
          <c:w val="0.84773678589050627"/>
          <c:h val="0.68390407175926349"/>
        </c:manualLayout>
      </c:layout>
      <c:pie3DChart>
        <c:varyColors val="1"/>
        <c:ser>
          <c:idx val="0"/>
          <c:order val="0"/>
          <c:explosion val="25"/>
          <c:dPt>
            <c:idx val="0"/>
            <c:spPr>
              <a:solidFill>
                <a:srgbClr val="92D050"/>
              </a:solidFill>
            </c:spPr>
          </c:dPt>
          <c:dPt>
            <c:idx val="1"/>
            <c:spPr>
              <a:solidFill>
                <a:srgbClr val="C00000"/>
              </a:solidFill>
            </c:spPr>
          </c:dPt>
          <c:dPt>
            <c:idx val="2"/>
            <c:spPr>
              <a:solidFill>
                <a:srgbClr val="FFC000"/>
              </a:solidFill>
            </c:spPr>
          </c:dPt>
          <c:dPt>
            <c:idx val="3"/>
            <c:spPr>
              <a:solidFill>
                <a:srgbClr val="0070C0"/>
              </a:solidFill>
            </c:spPr>
          </c:dPt>
          <c:dLbls>
            <c:dLbl>
              <c:idx val="0"/>
              <c:layout>
                <c:manualLayout>
                  <c:x val="6.6547121368146903E-2"/>
                  <c:y val="9.8958458285209328E-2"/>
                </c:manualLayout>
              </c:layout>
              <c:showCatName val="1"/>
              <c:showPercent val="1"/>
            </c:dLbl>
            <c:txPr>
              <a:bodyPr/>
              <a:lstStyle/>
              <a:p>
                <a:pPr>
                  <a:defRPr sz="1400" b="1">
                    <a:latin typeface="Arial" pitchFamily="34" charset="0"/>
                    <a:cs typeface="Arial" pitchFamily="34" charset="0"/>
                  </a:defRPr>
                </a:pPr>
                <a:endParaRPr lang="en-US"/>
              </a:p>
            </c:txPr>
            <c:showCatName val="1"/>
            <c:showPercent val="1"/>
          </c:dLbls>
          <c:cat>
            <c:strRef>
              <c:f>Sheet1!$A$205:$A$208</c:f>
              <c:strCache>
                <c:ptCount val="4"/>
                <c:pt idx="0">
                  <c:v>Agrees with NWS definition</c:v>
                </c:pt>
                <c:pt idx="1">
                  <c:v>Common Use</c:v>
                </c:pt>
                <c:pt idx="2">
                  <c:v>Disagrees: Scientific terms</c:v>
                </c:pt>
                <c:pt idx="3">
                  <c:v>Disagrees with NWS definition</c:v>
                </c:pt>
              </c:strCache>
            </c:strRef>
          </c:cat>
          <c:val>
            <c:numRef>
              <c:f>Sheet1!$B$205:$B$208</c:f>
              <c:numCache>
                <c:formatCode>0%</c:formatCode>
                <c:ptCount val="4"/>
                <c:pt idx="0">
                  <c:v>0.13</c:v>
                </c:pt>
                <c:pt idx="1">
                  <c:v>0.19</c:v>
                </c:pt>
                <c:pt idx="2">
                  <c:v>3.0000000000000002E-2</c:v>
                </c:pt>
                <c:pt idx="3">
                  <c:v>0.65000000000000113</c:v>
                </c:pt>
              </c:numCache>
            </c:numRef>
          </c:val>
        </c:ser>
        <c:dLbls>
          <c:showCatName val="1"/>
          <c:showPercent val="1"/>
        </c:dLbls>
      </c:pie3DChart>
    </c:plotArea>
    <c:plotVisOnly val="1"/>
  </c:chart>
  <c:externalData r:id="rId1"/>
</c:chartSpace>
</file>

<file path=ppt/charts/chart22.xml><?xml version="1.0" encoding="utf-8"?>
<c:chartSpace xmlns:c="http://schemas.openxmlformats.org/drawingml/2006/chart" xmlns:a="http://schemas.openxmlformats.org/drawingml/2006/main" xmlns:r="http://schemas.openxmlformats.org/officeDocument/2006/relationships">
  <c:date1904 val="1"/>
  <c:lang val="en-US"/>
  <c:chart>
    <c:view3D>
      <c:rotX val="10"/>
      <c:rotY val="0"/>
      <c:depthPercent val="280"/>
      <c:perspective val="0"/>
    </c:view3D>
    <c:plotArea>
      <c:layout/>
      <c:bar3DChart>
        <c:barDir val="col"/>
        <c:grouping val="clustered"/>
        <c:ser>
          <c:idx val="1"/>
          <c:order val="0"/>
          <c:spPr>
            <a:solidFill>
              <a:srgbClr val="008000"/>
            </a:solidFill>
          </c:spPr>
          <c:cat>
            <c:strRef>
              <c:f>Sheet1!$A$181:$A$187</c:f>
              <c:strCache>
                <c:ptCount val="7"/>
                <c:pt idx="0">
                  <c:v>1</c:v>
                </c:pt>
                <c:pt idx="1">
                  <c:v>2</c:v>
                </c:pt>
                <c:pt idx="2">
                  <c:v>3</c:v>
                </c:pt>
                <c:pt idx="3">
                  <c:v>4</c:v>
                </c:pt>
                <c:pt idx="4">
                  <c:v>5</c:v>
                </c:pt>
                <c:pt idx="5">
                  <c:v>Don’t Know</c:v>
                </c:pt>
                <c:pt idx="6">
                  <c:v>Refused</c:v>
                </c:pt>
              </c:strCache>
            </c:strRef>
          </c:cat>
          <c:val>
            <c:numRef>
              <c:f>Sheet1!$C$181:$C$187</c:f>
              <c:numCache>
                <c:formatCode>General</c:formatCode>
                <c:ptCount val="7"/>
                <c:pt idx="0">
                  <c:v>5</c:v>
                </c:pt>
                <c:pt idx="1">
                  <c:v>11</c:v>
                </c:pt>
                <c:pt idx="2">
                  <c:v>52</c:v>
                </c:pt>
                <c:pt idx="3">
                  <c:v>107</c:v>
                </c:pt>
                <c:pt idx="4">
                  <c:v>242</c:v>
                </c:pt>
                <c:pt idx="5">
                  <c:v>9</c:v>
                </c:pt>
                <c:pt idx="6">
                  <c:v>1</c:v>
                </c:pt>
              </c:numCache>
            </c:numRef>
          </c:val>
        </c:ser>
        <c:shape val="cylinder"/>
        <c:axId val="89643264"/>
        <c:axId val="89649152"/>
        <c:axId val="0"/>
      </c:bar3DChart>
      <c:catAx>
        <c:axId val="89643264"/>
        <c:scaling>
          <c:orientation val="minMax"/>
        </c:scaling>
        <c:axPos val="b"/>
        <c:tickLblPos val="nextTo"/>
        <c:crossAx val="89649152"/>
        <c:crosses val="autoZero"/>
        <c:auto val="1"/>
        <c:lblAlgn val="ctr"/>
        <c:lblOffset val="100"/>
      </c:catAx>
      <c:valAx>
        <c:axId val="89649152"/>
        <c:scaling>
          <c:orientation val="minMax"/>
        </c:scaling>
        <c:axPos val="l"/>
        <c:majorGridlines/>
        <c:numFmt formatCode="General" sourceLinked="1"/>
        <c:tickLblPos val="nextTo"/>
        <c:crossAx val="89643264"/>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30"/>
  <c:chart>
    <c:title>
      <c:tx>
        <c:rich>
          <a:bodyPr/>
          <a:lstStyle/>
          <a:p>
            <a:pPr>
              <a:defRPr sz="3200" baseline="0"/>
            </a:pPr>
            <a:r>
              <a:rPr lang="en-US" sz="3200" baseline="0" dirty="0"/>
              <a:t>Age</a:t>
            </a:r>
          </a:p>
        </c:rich>
      </c:tx>
      <c:layout/>
    </c:title>
    <c:plotArea>
      <c:layout/>
      <c:barChart>
        <c:barDir val="col"/>
        <c:grouping val="clustered"/>
        <c:ser>
          <c:idx val="0"/>
          <c:order val="0"/>
          <c:spPr>
            <a:solidFill>
              <a:schemeClr val="accent2"/>
            </a:solidFill>
          </c:spPr>
          <c:dLbls>
            <c:txPr>
              <a:bodyPr/>
              <a:lstStyle/>
              <a:p>
                <a:pPr>
                  <a:defRPr sz="2400" b="1"/>
                </a:pPr>
                <a:endParaRPr lang="en-US"/>
              </a:p>
            </c:txPr>
            <c:showVal val="1"/>
          </c:dLbls>
          <c:cat>
            <c:strRef>
              <c:f>Sheet1!$A$2:$A$7</c:f>
              <c:strCache>
                <c:ptCount val="6"/>
                <c:pt idx="0">
                  <c:v>18-24</c:v>
                </c:pt>
                <c:pt idx="1">
                  <c:v>25-34</c:v>
                </c:pt>
                <c:pt idx="2">
                  <c:v>35-44</c:v>
                </c:pt>
                <c:pt idx="3">
                  <c:v>45-54</c:v>
                </c:pt>
                <c:pt idx="4">
                  <c:v>55-64</c:v>
                </c:pt>
                <c:pt idx="5">
                  <c:v>65 and up</c:v>
                </c:pt>
              </c:strCache>
            </c:strRef>
          </c:cat>
          <c:val>
            <c:numRef>
              <c:f>Sheet1!$B$2:$B$7</c:f>
              <c:numCache>
                <c:formatCode>0%</c:formatCode>
                <c:ptCount val="6"/>
                <c:pt idx="0">
                  <c:v>3.0000000000000002E-2</c:v>
                </c:pt>
                <c:pt idx="1">
                  <c:v>7.0000000000000021E-2</c:v>
                </c:pt>
                <c:pt idx="2">
                  <c:v>0.1</c:v>
                </c:pt>
                <c:pt idx="3">
                  <c:v>0.21000000000000021</c:v>
                </c:pt>
                <c:pt idx="4">
                  <c:v>0.25</c:v>
                </c:pt>
                <c:pt idx="5">
                  <c:v>0.35000000000000031</c:v>
                </c:pt>
              </c:numCache>
            </c:numRef>
          </c:val>
        </c:ser>
        <c:axId val="75630080"/>
        <c:axId val="75631616"/>
      </c:barChart>
      <c:catAx>
        <c:axId val="75630080"/>
        <c:scaling>
          <c:orientation val="minMax"/>
        </c:scaling>
        <c:axPos val="b"/>
        <c:majorTickMark val="none"/>
        <c:tickLblPos val="nextTo"/>
        <c:txPr>
          <a:bodyPr rot="-2100000"/>
          <a:lstStyle/>
          <a:p>
            <a:pPr>
              <a:defRPr sz="2200" b="1"/>
            </a:pPr>
            <a:endParaRPr lang="en-US"/>
          </a:p>
        </c:txPr>
        <c:crossAx val="75631616"/>
        <c:crosses val="autoZero"/>
        <c:auto val="1"/>
        <c:lblAlgn val="ctr"/>
        <c:lblOffset val="100"/>
      </c:catAx>
      <c:valAx>
        <c:axId val="75631616"/>
        <c:scaling>
          <c:orientation val="minMax"/>
        </c:scaling>
        <c:axPos val="l"/>
        <c:majorGridlines/>
        <c:numFmt formatCode="0%" sourceLinked="1"/>
        <c:majorTickMark val="none"/>
        <c:tickLblPos val="nextTo"/>
        <c:crossAx val="75630080"/>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28"/>
  <c:chart>
    <c:autoTitleDeleted val="1"/>
    <c:plotArea>
      <c:layout/>
      <c:barChart>
        <c:barDir val="col"/>
        <c:grouping val="clustered"/>
        <c:ser>
          <c:idx val="0"/>
          <c:order val="0"/>
          <c:spPr>
            <a:solidFill>
              <a:srgbClr val="C00000"/>
            </a:solidFill>
          </c:spPr>
          <c:dLbls>
            <c:txPr>
              <a:bodyPr/>
              <a:lstStyle/>
              <a:p>
                <a:pPr>
                  <a:defRPr sz="2000" b="1" baseline="0"/>
                </a:pPr>
                <a:endParaRPr lang="en-US"/>
              </a:p>
            </c:txPr>
            <c:showVal val="1"/>
          </c:dLbls>
          <c:cat>
            <c:strRef>
              <c:f>Sheet1!$C$16:$C$21</c:f>
              <c:strCache>
                <c:ptCount val="6"/>
                <c:pt idx="0">
                  <c:v>Less than $24,999</c:v>
                </c:pt>
                <c:pt idx="1">
                  <c:v>$25,000 to $49,999</c:v>
                </c:pt>
                <c:pt idx="2">
                  <c:v>$50,000 to $74,999</c:v>
                </c:pt>
                <c:pt idx="3">
                  <c:v>$75,000 to $99,999</c:v>
                </c:pt>
                <c:pt idx="4">
                  <c:v>$100,000 to $149,999</c:v>
                </c:pt>
                <c:pt idx="5">
                  <c:v>More than $150,000</c:v>
                </c:pt>
              </c:strCache>
            </c:strRef>
          </c:cat>
          <c:val>
            <c:numRef>
              <c:f>Sheet1!$G$16:$G$21</c:f>
              <c:numCache>
                <c:formatCode>0%</c:formatCode>
                <c:ptCount val="6"/>
                <c:pt idx="0">
                  <c:v>0.19</c:v>
                </c:pt>
                <c:pt idx="1">
                  <c:v>0.25</c:v>
                </c:pt>
                <c:pt idx="2">
                  <c:v>0.23</c:v>
                </c:pt>
                <c:pt idx="3">
                  <c:v>0.12000000000000002</c:v>
                </c:pt>
                <c:pt idx="4">
                  <c:v>0.14000000000000001</c:v>
                </c:pt>
                <c:pt idx="5">
                  <c:v>7.0000000000000021E-2</c:v>
                </c:pt>
              </c:numCache>
            </c:numRef>
          </c:val>
        </c:ser>
        <c:axId val="75648000"/>
        <c:axId val="75674368"/>
      </c:barChart>
      <c:catAx>
        <c:axId val="75648000"/>
        <c:scaling>
          <c:orientation val="minMax"/>
        </c:scaling>
        <c:axPos val="b"/>
        <c:majorTickMark val="none"/>
        <c:tickLblPos val="nextTo"/>
        <c:txPr>
          <a:bodyPr rot="-1980000" vert="horz"/>
          <a:lstStyle/>
          <a:p>
            <a:pPr>
              <a:defRPr sz="1600" b="1"/>
            </a:pPr>
            <a:endParaRPr lang="en-US"/>
          </a:p>
        </c:txPr>
        <c:crossAx val="75674368"/>
        <c:crosses val="autoZero"/>
        <c:auto val="1"/>
        <c:lblAlgn val="ctr"/>
        <c:lblOffset val="100"/>
      </c:catAx>
      <c:valAx>
        <c:axId val="75674368"/>
        <c:scaling>
          <c:orientation val="minMax"/>
        </c:scaling>
        <c:axPos val="l"/>
        <c:majorGridlines/>
        <c:numFmt formatCode="0%" sourceLinked="1"/>
        <c:majorTickMark val="none"/>
        <c:tickLblPos val="nextTo"/>
        <c:crossAx val="75648000"/>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perspective val="30"/>
    </c:view3D>
    <c:plotArea>
      <c:layout>
        <c:manualLayout>
          <c:layoutTarget val="inner"/>
          <c:xMode val="edge"/>
          <c:yMode val="edge"/>
          <c:x val="0"/>
          <c:y val="0.19194459331327041"/>
          <c:w val="0.96950171821305864"/>
          <c:h val="0.76814688085455363"/>
        </c:manualLayout>
      </c:layout>
      <c:pie3DChart>
        <c:varyColors val="1"/>
        <c:ser>
          <c:idx val="0"/>
          <c:order val="0"/>
          <c:explosion val="26"/>
          <c:dPt>
            <c:idx val="0"/>
            <c:spPr>
              <a:solidFill>
                <a:srgbClr val="068BBA"/>
              </a:solidFill>
              <a:scene3d>
                <a:camera prst="orthographicFront"/>
                <a:lightRig rig="threePt" dir="t"/>
              </a:scene3d>
              <a:sp3d/>
            </c:spPr>
          </c:dPt>
          <c:dPt>
            <c:idx val="1"/>
            <c:spPr>
              <a:solidFill>
                <a:srgbClr val="FFC000"/>
              </a:solidFill>
            </c:spPr>
          </c:dPt>
          <c:dPt>
            <c:idx val="2"/>
            <c:spPr>
              <a:solidFill>
                <a:srgbClr val="C00000"/>
              </a:solidFill>
            </c:spPr>
          </c:dPt>
          <c:dLbls>
            <c:dLbl>
              <c:idx val="0"/>
              <c:layout>
                <c:manualLayout>
                  <c:x val="-6.9047474091511934E-2"/>
                  <c:y val="-0.42674417006774745"/>
                </c:manualLayout>
              </c:layout>
              <c:showCatName val="1"/>
              <c:showPercent val="1"/>
            </c:dLbl>
            <c:dLbl>
              <c:idx val="1"/>
              <c:layout>
                <c:manualLayout>
                  <c:x val="-0.1749246590632357"/>
                  <c:y val="7.1231900986198721E-2"/>
                </c:manualLayout>
              </c:layout>
              <c:showCatName val="1"/>
              <c:showPercent val="1"/>
            </c:dLbl>
            <c:dLbl>
              <c:idx val="2"/>
              <c:layout>
                <c:manualLayout>
                  <c:x val="-0.13136093974077984"/>
                  <c:y val="-1.6162573919097862E-3"/>
                </c:manualLayout>
              </c:layout>
              <c:showCatName val="1"/>
              <c:showPercent val="1"/>
            </c:dLbl>
            <c:txPr>
              <a:bodyPr/>
              <a:lstStyle/>
              <a:p>
                <a:pPr>
                  <a:defRPr sz="1200" b="1"/>
                </a:pPr>
                <a:endParaRPr lang="en-US"/>
              </a:p>
            </c:txPr>
            <c:showCatName val="1"/>
            <c:showPercent val="1"/>
            <c:showLeaderLines val="1"/>
          </c:dLbls>
          <c:cat>
            <c:strRef>
              <c:f>Sheet1!$A$61:$A$63</c:f>
              <c:strCache>
                <c:ptCount val="3"/>
                <c:pt idx="0">
                  <c:v>Yes</c:v>
                </c:pt>
                <c:pt idx="1">
                  <c:v>No </c:v>
                </c:pt>
                <c:pt idx="2">
                  <c:v>Don’t know</c:v>
                </c:pt>
              </c:strCache>
            </c:strRef>
          </c:cat>
          <c:val>
            <c:numRef>
              <c:f>Sheet1!$B$61:$B$63</c:f>
              <c:numCache>
                <c:formatCode>0.00%</c:formatCode>
                <c:ptCount val="3"/>
                <c:pt idx="0">
                  <c:v>0.84300000000000064</c:v>
                </c:pt>
                <c:pt idx="1">
                  <c:v>0.12400000000000011</c:v>
                </c:pt>
                <c:pt idx="2">
                  <c:v>3.3000000000000002E-2</c:v>
                </c:pt>
              </c:numCache>
            </c:numRef>
          </c:val>
        </c:ser>
        <c:dLbls>
          <c:showCatName val="1"/>
          <c:showPercent val="1"/>
        </c:dLbls>
      </c:pie3DChart>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29"/>
  <c:chart>
    <c:plotArea>
      <c:layout/>
      <c:barChart>
        <c:barDir val="col"/>
        <c:grouping val="clustered"/>
        <c:varyColors val="1"/>
        <c:ser>
          <c:idx val="0"/>
          <c:order val="0"/>
          <c:spPr>
            <a:solidFill>
              <a:schemeClr val="accent3"/>
            </a:solidFill>
          </c:spPr>
          <c:dPt>
            <c:idx val="0"/>
            <c:spPr>
              <a:solidFill>
                <a:srgbClr val="0768B9"/>
              </a:solidFill>
            </c:spPr>
          </c:dPt>
          <c:dPt>
            <c:idx val="1"/>
            <c:spPr>
              <a:solidFill>
                <a:srgbClr val="FFC000"/>
              </a:solidFill>
            </c:spPr>
          </c:dPt>
          <c:dPt>
            <c:idx val="2"/>
            <c:spPr>
              <a:solidFill>
                <a:srgbClr val="C00000"/>
              </a:solidFill>
            </c:spPr>
          </c:dPt>
          <c:dLbls>
            <c:txPr>
              <a:bodyPr/>
              <a:lstStyle/>
              <a:p>
                <a:pPr>
                  <a:defRPr sz="1400" b="1"/>
                </a:pPr>
                <a:endParaRPr lang="en-US"/>
              </a:p>
            </c:txPr>
            <c:showVal val="1"/>
          </c:dLbls>
          <c:cat>
            <c:strRef>
              <c:f>Sheet1!$A$11:$A$13</c:f>
              <c:strCache>
                <c:ptCount val="3"/>
                <c:pt idx="0">
                  <c:v>No</c:v>
                </c:pt>
                <c:pt idx="1">
                  <c:v>Yes</c:v>
                </c:pt>
                <c:pt idx="2">
                  <c:v>Don’t Know</c:v>
                </c:pt>
              </c:strCache>
            </c:strRef>
          </c:cat>
          <c:val>
            <c:numRef>
              <c:f>Sheet1!$B$11:$B$13</c:f>
              <c:numCache>
                <c:formatCode>0.00%</c:formatCode>
                <c:ptCount val="3"/>
                <c:pt idx="0">
                  <c:v>9.300000000000018E-2</c:v>
                </c:pt>
                <c:pt idx="1">
                  <c:v>0.85850000000000004</c:v>
                </c:pt>
                <c:pt idx="2">
                  <c:v>4.8500000000000001E-2</c:v>
                </c:pt>
              </c:numCache>
            </c:numRef>
          </c:val>
        </c:ser>
        <c:axId val="76043776"/>
        <c:axId val="76045312"/>
      </c:barChart>
      <c:catAx>
        <c:axId val="76043776"/>
        <c:scaling>
          <c:orientation val="minMax"/>
        </c:scaling>
        <c:axPos val="b"/>
        <c:tickLblPos val="nextTo"/>
        <c:crossAx val="76045312"/>
        <c:crosses val="autoZero"/>
        <c:auto val="1"/>
        <c:lblAlgn val="ctr"/>
        <c:lblOffset val="100"/>
      </c:catAx>
      <c:valAx>
        <c:axId val="76045312"/>
        <c:scaling>
          <c:orientation val="minMax"/>
        </c:scaling>
        <c:axPos val="l"/>
        <c:majorGridlines/>
        <c:numFmt formatCode="0.00%" sourceLinked="1"/>
        <c:tickLblPos val="nextTo"/>
        <c:crossAx val="76043776"/>
        <c:crosses val="autoZero"/>
        <c:crossBetween val="between"/>
      </c:valAx>
    </c:plotArea>
    <c:legend>
      <c:legendPos val="r"/>
      <c:layout/>
      <c:txPr>
        <a:bodyPr/>
        <a:lstStyle/>
        <a:p>
          <a:pPr>
            <a:defRPr sz="1400" b="1"/>
          </a:pPr>
          <a:endParaRPr lang="en-US"/>
        </a:p>
      </c:txP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sz="1200"/>
            </a:pPr>
            <a:endParaRPr lang="en-US" sz="1200" dirty="0"/>
          </a:p>
        </c:rich>
      </c:tx>
      <c:layout/>
    </c:title>
    <c:view3D>
      <c:rotX val="30"/>
      <c:depthPercent val="60"/>
      <c:perspective val="30"/>
    </c:view3D>
    <c:plotArea>
      <c:layout/>
      <c:pie3DChart>
        <c:varyColors val="1"/>
        <c:ser>
          <c:idx val="0"/>
          <c:order val="0"/>
          <c:tx>
            <c:strRef>
              <c:f>Sheet1!$A$14</c:f>
              <c:strCache>
                <c:ptCount val="1"/>
                <c:pt idx="0">
                  <c:v>Where did you receive this information from?</c:v>
                </c:pt>
              </c:strCache>
            </c:strRef>
          </c:tx>
          <c:dPt>
            <c:idx val="0"/>
            <c:spPr>
              <a:solidFill>
                <a:srgbClr val="000099"/>
              </a:solidFill>
            </c:spPr>
          </c:dPt>
          <c:dPt>
            <c:idx val="1"/>
            <c:spPr>
              <a:solidFill>
                <a:srgbClr val="FF3399"/>
              </a:solidFill>
            </c:spPr>
          </c:dPt>
          <c:dPt>
            <c:idx val="3"/>
            <c:spPr>
              <a:solidFill>
                <a:srgbClr val="00B050"/>
              </a:solidFill>
            </c:spPr>
          </c:dPt>
          <c:dPt>
            <c:idx val="4"/>
            <c:spPr>
              <a:solidFill>
                <a:srgbClr val="6699FF"/>
              </a:solidFill>
            </c:spPr>
          </c:dPt>
          <c:dPt>
            <c:idx val="5"/>
            <c:spPr>
              <a:solidFill>
                <a:srgbClr val="7030A0"/>
              </a:solidFill>
            </c:spPr>
          </c:dPt>
          <c:dPt>
            <c:idx val="6"/>
            <c:spPr>
              <a:solidFill>
                <a:srgbClr val="92D050"/>
              </a:solidFill>
            </c:spPr>
          </c:dPt>
          <c:dPt>
            <c:idx val="7"/>
            <c:spPr>
              <a:solidFill>
                <a:srgbClr val="FF0000"/>
              </a:solidFill>
            </c:spPr>
          </c:dPt>
          <c:dPt>
            <c:idx val="8"/>
            <c:spPr>
              <a:solidFill>
                <a:srgbClr val="FFC000"/>
              </a:solidFill>
            </c:spPr>
          </c:dPt>
          <c:dLbls>
            <c:dLbl>
              <c:idx val="0"/>
              <c:delete val="1"/>
            </c:dLbl>
            <c:dLbl>
              <c:idx val="1"/>
              <c:delete val="1"/>
            </c:dLbl>
            <c:dLbl>
              <c:idx val="2"/>
              <c:delete val="1"/>
            </c:dLbl>
            <c:dLbl>
              <c:idx val="3"/>
              <c:delete val="1"/>
            </c:dLbl>
            <c:dLbl>
              <c:idx val="4"/>
              <c:delete val="1"/>
            </c:dLbl>
            <c:dLbl>
              <c:idx val="5"/>
              <c:delete val="1"/>
            </c:dLbl>
            <c:dLbl>
              <c:idx val="6"/>
              <c:delete val="1"/>
            </c:dLbl>
            <c:dLbl>
              <c:idx val="7"/>
              <c:layout/>
              <c:tx>
                <c:rich>
                  <a:bodyPr/>
                  <a:lstStyle/>
                  <a:p>
                    <a:r>
                      <a:rPr lang="en-US" sz="2000" baseline="0" dirty="0" smtClean="0"/>
                      <a:t>53.8%</a:t>
                    </a:r>
                    <a:endParaRPr lang="en-US" sz="2000" baseline="0" dirty="0"/>
                  </a:p>
                </c:rich>
              </c:tx>
              <c:showPercent val="1"/>
            </c:dLbl>
            <c:dLbl>
              <c:idx val="8"/>
              <c:layout/>
              <c:tx>
                <c:rich>
                  <a:bodyPr/>
                  <a:lstStyle/>
                  <a:p>
                    <a:r>
                      <a:rPr lang="en-US" sz="2000" baseline="0" dirty="0" smtClean="0"/>
                      <a:t>42.3%</a:t>
                    </a:r>
                    <a:endParaRPr lang="en-US" sz="2000" baseline="0" dirty="0"/>
                  </a:p>
                </c:rich>
              </c:tx>
              <c:showPercent val="1"/>
            </c:dLbl>
            <c:txPr>
              <a:bodyPr/>
              <a:lstStyle/>
              <a:p>
                <a:pPr>
                  <a:defRPr sz="2000" baseline="0"/>
                </a:pPr>
                <a:endParaRPr lang="en-US"/>
              </a:p>
            </c:txPr>
            <c:showPercent val="1"/>
          </c:dLbls>
          <c:cat>
            <c:strRef>
              <c:f>Sheet1!$A$15:$A$23</c:f>
              <c:strCache>
                <c:ptCount val="9"/>
                <c:pt idx="0">
                  <c:v>Parents</c:v>
                </c:pt>
                <c:pt idx="1">
                  <c:v>Siblings</c:v>
                </c:pt>
                <c:pt idx="2">
                  <c:v>Friends</c:v>
                </c:pt>
                <c:pt idx="3">
                  <c:v>Neighbors</c:v>
                </c:pt>
                <c:pt idx="4">
                  <c:v>Fire Department</c:v>
                </c:pt>
                <c:pt idx="5">
                  <c:v>Emergency Manager</c:v>
                </c:pt>
                <c:pt idx="6">
                  <c:v>Hospital </c:v>
                </c:pt>
                <c:pt idx="7">
                  <c:v>Mass Media</c:v>
                </c:pt>
                <c:pt idx="8">
                  <c:v>Other: Siren </c:v>
                </c:pt>
              </c:strCache>
            </c:strRef>
          </c:cat>
          <c:val>
            <c:numRef>
              <c:f>Sheet1!$B$15:$B$23</c:f>
              <c:numCache>
                <c:formatCode>0.00%</c:formatCode>
                <c:ptCount val="9"/>
                <c:pt idx="0">
                  <c:v>4.0000000000000114E-3</c:v>
                </c:pt>
                <c:pt idx="1">
                  <c:v>4.0000000000000114E-3</c:v>
                </c:pt>
                <c:pt idx="2">
                  <c:v>8.0000000000000227E-3</c:v>
                </c:pt>
                <c:pt idx="3">
                  <c:v>4.0000000000000114E-3</c:v>
                </c:pt>
                <c:pt idx="4">
                  <c:v>8.0000000000000227E-3</c:v>
                </c:pt>
                <c:pt idx="5">
                  <c:v>4.0000000000000114E-3</c:v>
                </c:pt>
                <c:pt idx="6">
                  <c:v>4.0000000000000114E-3</c:v>
                </c:pt>
                <c:pt idx="7">
                  <c:v>0.53839999999999999</c:v>
                </c:pt>
                <c:pt idx="8">
                  <c:v>0.42300000000000032</c:v>
                </c:pt>
              </c:numCache>
            </c:numRef>
          </c:val>
        </c:ser>
        <c:dLbls>
          <c:showPercent val="1"/>
        </c:dLbls>
      </c:pie3DChart>
    </c:plotArea>
    <c:legend>
      <c:legendPos val="r"/>
      <c:legendEntry>
        <c:idx val="7"/>
        <c:txPr>
          <a:bodyPr/>
          <a:lstStyle/>
          <a:p>
            <a:pPr>
              <a:defRPr sz="1800" baseline="0"/>
            </a:pPr>
            <a:endParaRPr lang="en-US"/>
          </a:p>
        </c:txPr>
      </c:legendEntry>
      <c:legendEntry>
        <c:idx val="8"/>
        <c:txPr>
          <a:bodyPr/>
          <a:lstStyle/>
          <a:p>
            <a:pPr>
              <a:defRPr sz="1800"/>
            </a:pPr>
            <a:endParaRPr lang="en-US"/>
          </a:p>
        </c:txPr>
      </c:legendEntry>
      <c:layout>
        <c:manualLayout>
          <c:xMode val="edge"/>
          <c:yMode val="edge"/>
          <c:x val="0.77021699020295409"/>
          <c:y val="9.6462445618955173E-2"/>
          <c:w val="0.21841934980899863"/>
          <c:h val="0.79313666271168159"/>
        </c:manualLayout>
      </c:layout>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latin typeface="Arial" pitchFamily="34" charset="0"/>
                <a:cs typeface="Arial" pitchFamily="34" charset="0"/>
              </a:defRPr>
            </a:pPr>
            <a:r>
              <a:rPr lang="en-US">
                <a:latin typeface="Arial" pitchFamily="34" charset="0"/>
                <a:cs typeface="Arial" pitchFamily="34" charset="0"/>
              </a:rPr>
              <a:t>After receiving the warning</a:t>
            </a:r>
            <a:r>
              <a:rPr lang="en-US" baseline="0">
                <a:latin typeface="Arial" pitchFamily="34" charset="0"/>
                <a:cs typeface="Arial" pitchFamily="34" charset="0"/>
              </a:rPr>
              <a:t> or notification, what did you do?</a:t>
            </a:r>
          </a:p>
        </c:rich>
      </c:tx>
      <c:layout/>
    </c:title>
    <c:view3D>
      <c:rotX val="30"/>
      <c:perspective val="30"/>
    </c:view3D>
    <c:plotArea>
      <c:layout>
        <c:manualLayout>
          <c:layoutTarget val="inner"/>
          <c:xMode val="edge"/>
          <c:yMode val="edge"/>
          <c:x val="6.3449716811714314E-3"/>
          <c:y val="0.19411975372237375"/>
          <c:w val="0.63049851498825804"/>
          <c:h val="0.79369195672970894"/>
        </c:manualLayout>
      </c:layout>
      <c:pie3DChart>
        <c:varyColors val="1"/>
        <c:ser>
          <c:idx val="0"/>
          <c:order val="0"/>
          <c:explosion val="25"/>
          <c:dPt>
            <c:idx val="0"/>
            <c:spPr>
              <a:solidFill>
                <a:srgbClr val="FFC000"/>
              </a:solidFill>
            </c:spPr>
          </c:dPt>
          <c:dPt>
            <c:idx val="1"/>
            <c:spPr>
              <a:solidFill>
                <a:srgbClr val="0070C0"/>
              </a:solidFill>
            </c:spPr>
          </c:dPt>
          <c:dPt>
            <c:idx val="2"/>
            <c:spPr>
              <a:solidFill>
                <a:srgbClr val="FF6600"/>
              </a:solidFill>
            </c:spPr>
          </c:dPt>
          <c:dPt>
            <c:idx val="3"/>
            <c:spPr>
              <a:solidFill>
                <a:srgbClr val="92D050"/>
              </a:solidFill>
            </c:spPr>
          </c:dPt>
          <c:dPt>
            <c:idx val="4"/>
            <c:explosion val="20"/>
            <c:spPr>
              <a:solidFill>
                <a:srgbClr val="C00000"/>
              </a:solidFill>
            </c:spPr>
          </c:dPt>
          <c:dPt>
            <c:idx val="5"/>
            <c:spPr>
              <a:solidFill>
                <a:srgbClr val="336600"/>
              </a:solidFill>
            </c:spPr>
          </c:dPt>
          <c:dPt>
            <c:idx val="6"/>
            <c:spPr>
              <a:solidFill>
                <a:srgbClr val="000066"/>
              </a:solidFill>
            </c:spPr>
          </c:dPt>
          <c:dPt>
            <c:idx val="7"/>
            <c:spPr>
              <a:solidFill>
                <a:srgbClr val="FFC000"/>
              </a:solidFill>
            </c:spPr>
          </c:dPt>
          <c:dPt>
            <c:idx val="8"/>
            <c:spPr>
              <a:solidFill>
                <a:srgbClr val="CC6600"/>
              </a:solidFill>
            </c:spPr>
          </c:dPt>
          <c:dLbls>
            <c:dLbl>
              <c:idx val="8"/>
              <c:layout>
                <c:manualLayout>
                  <c:x val="5.3315288713910794E-2"/>
                  <c:y val="-2.6084332916329469E-2"/>
                </c:manualLayout>
              </c:layout>
              <c:showPercent val="1"/>
            </c:dLbl>
            <c:txPr>
              <a:bodyPr/>
              <a:lstStyle/>
              <a:p>
                <a:pPr>
                  <a:defRPr sz="1600" b="1">
                    <a:latin typeface="Arial" pitchFamily="34" charset="0"/>
                    <a:cs typeface="Arial" pitchFamily="34" charset="0"/>
                  </a:defRPr>
                </a:pPr>
                <a:endParaRPr lang="en-US"/>
              </a:p>
            </c:txPr>
            <c:showPercent val="1"/>
          </c:dLbls>
          <c:cat>
            <c:strRef>
              <c:f>Sheet1!$A$256:$A$264</c:f>
              <c:strCache>
                <c:ptCount val="9"/>
                <c:pt idx="0">
                  <c:v>Sought more information</c:v>
                </c:pt>
                <c:pt idx="1">
                  <c:v>Looked outside a window</c:v>
                </c:pt>
                <c:pt idx="2">
                  <c:v>Continued what they were doing</c:v>
                </c:pt>
                <c:pt idx="3">
                  <c:v>Took shelter</c:v>
                </c:pt>
                <c:pt idx="4">
                  <c:v>Protective Actions</c:v>
                </c:pt>
                <c:pt idx="5">
                  <c:v>Protected private goods</c:v>
                </c:pt>
                <c:pt idx="6">
                  <c:v>Protected pet</c:v>
                </c:pt>
                <c:pt idx="7">
                  <c:v>Called others</c:v>
                </c:pt>
                <c:pt idx="8">
                  <c:v>Other </c:v>
                </c:pt>
              </c:strCache>
            </c:strRef>
          </c:cat>
          <c:val>
            <c:numRef>
              <c:f>Sheet1!$B$256:$B$264</c:f>
              <c:numCache>
                <c:formatCode>0%</c:formatCode>
                <c:ptCount val="9"/>
                <c:pt idx="0">
                  <c:v>0.11</c:v>
                </c:pt>
                <c:pt idx="1">
                  <c:v>4.0000000000000022E-2</c:v>
                </c:pt>
                <c:pt idx="2">
                  <c:v>0.05</c:v>
                </c:pt>
                <c:pt idx="3">
                  <c:v>0.4</c:v>
                </c:pt>
                <c:pt idx="4">
                  <c:v>0.25</c:v>
                </c:pt>
                <c:pt idx="5">
                  <c:v>6.0000000000000032E-2</c:v>
                </c:pt>
                <c:pt idx="6">
                  <c:v>2.0000000000000011E-2</c:v>
                </c:pt>
                <c:pt idx="7">
                  <c:v>2.0000000000000011E-2</c:v>
                </c:pt>
                <c:pt idx="8">
                  <c:v>0.05</c:v>
                </c:pt>
              </c:numCache>
            </c:numRef>
          </c:val>
        </c:ser>
        <c:dLbls>
          <c:showPercent val="1"/>
        </c:dLbls>
      </c:pie3DChart>
    </c:plotArea>
    <c:legend>
      <c:legendPos val="r"/>
      <c:layout/>
      <c:txPr>
        <a:bodyPr/>
        <a:lstStyle/>
        <a:p>
          <a:pPr>
            <a:defRPr sz="1400">
              <a:latin typeface="Arial" pitchFamily="34" charset="0"/>
              <a:cs typeface="Arial" pitchFamily="34" charset="0"/>
            </a:defRPr>
          </a:pPr>
          <a:endParaRPr lang="en-US"/>
        </a:p>
      </c:txPr>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AngAx val="1"/>
    </c:view3D>
    <c:plotArea>
      <c:layout/>
      <c:bar3DChart>
        <c:barDir val="col"/>
        <c:grouping val="clustered"/>
        <c:ser>
          <c:idx val="0"/>
          <c:order val="0"/>
          <c:tx>
            <c:strRef>
              <c:f>Sheet1!$B$1</c:f>
              <c:strCache>
                <c:ptCount val="1"/>
                <c:pt idx="0">
                  <c:v>Percentage</c:v>
                </c:pt>
              </c:strCache>
            </c:strRef>
          </c:tx>
          <c:spPr>
            <a:solidFill>
              <a:schemeClr val="accent5">
                <a:lumMod val="50000"/>
              </a:schemeClr>
            </a:solidFill>
          </c:spPr>
          <c:dLbls>
            <c:txPr>
              <a:bodyPr/>
              <a:lstStyle/>
              <a:p>
                <a:pPr>
                  <a:defRPr sz="2000" baseline="0"/>
                </a:pPr>
                <a:endParaRPr lang="en-US"/>
              </a:p>
            </c:txPr>
            <c:showVal val="1"/>
          </c:dLbls>
          <c:cat>
            <c:strRef>
              <c:f>Sheet1!$A$2:$A$8</c:f>
              <c:strCache>
                <c:ptCount val="7"/>
                <c:pt idx="0">
                  <c:v>0_5</c:v>
                </c:pt>
                <c:pt idx="1">
                  <c:v>6_10</c:v>
                </c:pt>
                <c:pt idx="2">
                  <c:v>11_15</c:v>
                </c:pt>
                <c:pt idx="3">
                  <c:v>16_20</c:v>
                </c:pt>
                <c:pt idx="4">
                  <c:v>21_25</c:v>
                </c:pt>
                <c:pt idx="5">
                  <c:v>26_30</c:v>
                </c:pt>
                <c:pt idx="6">
                  <c:v>36+</c:v>
                </c:pt>
              </c:strCache>
            </c:strRef>
          </c:cat>
          <c:val>
            <c:numRef>
              <c:f>Sheet1!$B$2:$B$8</c:f>
              <c:numCache>
                <c:formatCode>0.0%</c:formatCode>
                <c:ptCount val="7"/>
                <c:pt idx="0">
                  <c:v>9.6000000000000002E-2</c:v>
                </c:pt>
                <c:pt idx="1">
                  <c:v>0.22900000000000001</c:v>
                </c:pt>
                <c:pt idx="2">
                  <c:v>0.10800000000000012</c:v>
                </c:pt>
                <c:pt idx="3">
                  <c:v>0.14500000000000021</c:v>
                </c:pt>
                <c:pt idx="4">
                  <c:v>1.2E-2</c:v>
                </c:pt>
                <c:pt idx="5">
                  <c:v>0.20500000000000004</c:v>
                </c:pt>
                <c:pt idx="6">
                  <c:v>0.20500000000000004</c:v>
                </c:pt>
              </c:numCache>
            </c:numRef>
          </c:val>
        </c:ser>
        <c:shape val="cylinder"/>
        <c:axId val="86944768"/>
        <c:axId val="86954752"/>
        <c:axId val="0"/>
      </c:bar3DChart>
      <c:catAx>
        <c:axId val="86944768"/>
        <c:scaling>
          <c:orientation val="minMax"/>
        </c:scaling>
        <c:axPos val="b"/>
        <c:tickLblPos val="nextTo"/>
        <c:txPr>
          <a:bodyPr/>
          <a:lstStyle/>
          <a:p>
            <a:pPr>
              <a:defRPr sz="2000" baseline="0"/>
            </a:pPr>
            <a:endParaRPr lang="en-US"/>
          </a:p>
        </c:txPr>
        <c:crossAx val="86954752"/>
        <c:crosses val="autoZero"/>
        <c:auto val="1"/>
        <c:lblAlgn val="ctr"/>
        <c:lblOffset val="100"/>
      </c:catAx>
      <c:valAx>
        <c:axId val="86954752"/>
        <c:scaling>
          <c:orientation val="minMax"/>
        </c:scaling>
        <c:axPos val="l"/>
        <c:majorGridlines/>
        <c:numFmt formatCode="0.0%" sourceLinked="1"/>
        <c:tickLblPos val="nextTo"/>
        <c:crossAx val="86944768"/>
        <c:crosses val="autoZero"/>
        <c:crossBetween val="between"/>
      </c:valAx>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1A99AA23-A144-414B-AE51-0FA730EBD66F}" type="datetimeFigureOut">
              <a:rPr lang="en-US"/>
              <a:pPr>
                <a:defRPr/>
              </a:pPr>
              <a:t>3/2/2010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87D1F60B-ADC7-4F9C-94F7-3B30817F6510}"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D0B8927-6C99-4DA3-82D4-D38F8C94F200}" type="slidenum">
              <a:rPr lang="en-US">
                <a:cs typeface="Arial" pitchFamily="34" charset="0"/>
              </a:rPr>
              <a:pPr fontAlgn="base">
                <a:spcBef>
                  <a:spcPct val="0"/>
                </a:spcBef>
                <a:spcAft>
                  <a:spcPct val="0"/>
                </a:spcAft>
              </a:pPr>
              <a:t>3</a:t>
            </a:fld>
            <a:endParaRPr lang="en-US" dirty="0">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93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677338A-E1E9-418B-BF30-006B913F62FE}" type="slidenum">
              <a:rPr lang="en-US" smtClean="0">
                <a:cs typeface="Arial" pitchFamily="34" charset="0"/>
              </a:rPr>
              <a:pPr fontAlgn="base">
                <a:spcBef>
                  <a:spcPct val="0"/>
                </a:spcBef>
                <a:spcAft>
                  <a:spcPct val="0"/>
                </a:spcAft>
                <a:defRPr/>
              </a:pPr>
              <a:t>13</a:t>
            </a:fld>
            <a:endParaRPr lang="en-US" smtClean="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04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D2C30F8-4A2C-430B-922F-AB6E56D97EA6}" type="slidenum">
              <a:rPr lang="en-US" smtClean="0">
                <a:cs typeface="Arial" pitchFamily="34" charset="0"/>
              </a:rPr>
              <a:pPr fontAlgn="base">
                <a:spcBef>
                  <a:spcPct val="0"/>
                </a:spcBef>
                <a:spcAft>
                  <a:spcPct val="0"/>
                </a:spcAft>
                <a:defRPr/>
              </a:pPr>
              <a:t>14</a:t>
            </a:fld>
            <a:endParaRPr lang="en-US" smtClean="0">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84745D8-99AE-439D-87A1-E5D4EEC9A91C}" type="slidenum">
              <a:rPr lang="en-US">
                <a:cs typeface="Arial" pitchFamily="34" charset="0"/>
              </a:rPr>
              <a:pPr fontAlgn="base">
                <a:spcBef>
                  <a:spcPct val="0"/>
                </a:spcBef>
                <a:spcAft>
                  <a:spcPct val="0"/>
                </a:spcAft>
              </a:pPr>
              <a:t>15</a:t>
            </a:fld>
            <a:endParaRPr lang="en-US" dirty="0">
              <a:cs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706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3A1AB78-ACA1-4C2C-8BBE-D7C597F6F1C2}" type="slidenum">
              <a:rPr lang="en-US">
                <a:cs typeface="Arial" pitchFamily="34" charset="0"/>
              </a:rPr>
              <a:pPr fontAlgn="base">
                <a:spcBef>
                  <a:spcPct val="0"/>
                </a:spcBef>
                <a:spcAft>
                  <a:spcPct val="0"/>
                </a:spcAft>
              </a:pPr>
              <a:t>16</a:t>
            </a:fld>
            <a:endParaRPr lang="en-US" dirty="0">
              <a:cs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62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8FAFBE1-CD15-45A3-BF5A-45F193FA3268}" type="slidenum">
              <a:rPr lang="en-US">
                <a:cs typeface="Arial" pitchFamily="34" charset="0"/>
              </a:rPr>
              <a:pPr fontAlgn="base">
                <a:spcBef>
                  <a:spcPct val="0"/>
                </a:spcBef>
                <a:spcAft>
                  <a:spcPct val="0"/>
                </a:spcAft>
              </a:pPr>
              <a:t>17</a:t>
            </a:fld>
            <a:endParaRPr lang="en-US" dirty="0">
              <a:cs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34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3667DE2-5004-49B5-8FC4-12379EF83C87}" type="slidenum">
              <a:rPr lang="en-US" smtClean="0">
                <a:cs typeface="Arial" pitchFamily="34" charset="0"/>
              </a:rPr>
              <a:pPr fontAlgn="base">
                <a:spcBef>
                  <a:spcPct val="0"/>
                </a:spcBef>
                <a:spcAft>
                  <a:spcPct val="0"/>
                </a:spcAft>
                <a:defRPr/>
              </a:pPr>
              <a:t>18</a:t>
            </a:fld>
            <a:endParaRPr lang="en-US" smtClean="0">
              <a:cs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65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CE52172-34D9-4B0D-B63B-7B681C7A7306}" type="slidenum">
              <a:rPr lang="en-US" smtClean="0">
                <a:cs typeface="Arial" pitchFamily="34" charset="0"/>
              </a:rPr>
              <a:pPr fontAlgn="base">
                <a:spcBef>
                  <a:spcPct val="0"/>
                </a:spcBef>
                <a:spcAft>
                  <a:spcPct val="0"/>
                </a:spcAft>
                <a:defRPr/>
              </a:pPr>
              <a:t>19</a:t>
            </a:fld>
            <a:endParaRPr lang="en-US" smtClean="0">
              <a:cs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75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AC2D3E-7E27-45E7-8A5E-39618AED6CE2}" type="slidenum">
              <a:rPr lang="en-US" smtClean="0">
                <a:cs typeface="Arial" pitchFamily="34" charset="0"/>
              </a:rPr>
              <a:pPr fontAlgn="base">
                <a:spcBef>
                  <a:spcPct val="0"/>
                </a:spcBef>
                <a:spcAft>
                  <a:spcPct val="0"/>
                </a:spcAft>
                <a:defRPr/>
              </a:pPr>
              <a:t>20</a:t>
            </a:fld>
            <a:endParaRPr lang="en-US" smtClean="0">
              <a:cs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D0A8060-257A-42DE-BC1A-F951FC2600B1}" type="slidenum">
              <a:rPr lang="en-US">
                <a:cs typeface="Arial" pitchFamily="34" charset="0"/>
              </a:rPr>
              <a:pPr fontAlgn="base">
                <a:spcBef>
                  <a:spcPct val="0"/>
                </a:spcBef>
                <a:spcAft>
                  <a:spcPct val="0"/>
                </a:spcAft>
              </a:pPr>
              <a:t>21</a:t>
            </a:fld>
            <a:endParaRPr lang="en-US" dirty="0">
              <a:cs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96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209A8A-1E3E-4E73-A6AF-E9EF2014EC1B}" type="slidenum">
              <a:rPr lang="en-US" smtClean="0">
                <a:cs typeface="Arial" pitchFamily="34" charset="0"/>
              </a:rPr>
              <a:pPr fontAlgn="base">
                <a:spcBef>
                  <a:spcPct val="0"/>
                </a:spcBef>
                <a:spcAft>
                  <a:spcPct val="0"/>
                </a:spcAft>
                <a:defRPr/>
              </a:pPr>
              <a:t>22</a:t>
            </a:fld>
            <a:endParaRPr lang="en-US" smtClean="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D0B8927-6C99-4DA3-82D4-D38F8C94F200}" type="slidenum">
              <a:rPr lang="en-US">
                <a:cs typeface="Arial" pitchFamily="34" charset="0"/>
              </a:rPr>
              <a:pPr fontAlgn="base">
                <a:spcBef>
                  <a:spcPct val="0"/>
                </a:spcBef>
                <a:spcAft>
                  <a:spcPct val="0"/>
                </a:spcAft>
              </a:pPr>
              <a:t>5</a:t>
            </a:fld>
            <a:endParaRPr lang="en-US" dirty="0">
              <a:cs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16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883AFB5-DE4F-472F-B1F8-2A3FDDDFB710}" type="slidenum">
              <a:rPr lang="en-US" smtClean="0">
                <a:cs typeface="Arial" pitchFamily="34" charset="0"/>
              </a:rPr>
              <a:pPr fontAlgn="base">
                <a:spcBef>
                  <a:spcPct val="0"/>
                </a:spcBef>
                <a:spcAft>
                  <a:spcPct val="0"/>
                </a:spcAft>
                <a:defRPr/>
              </a:pPr>
              <a:t>23</a:t>
            </a:fld>
            <a:endParaRPr lang="en-US" smtClean="0">
              <a:cs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37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96909C1-0A35-4CB1-82AA-CDC5AC4846BF}" type="slidenum">
              <a:rPr lang="en-US" smtClean="0">
                <a:cs typeface="Arial" pitchFamily="34" charset="0"/>
              </a:rPr>
              <a:pPr fontAlgn="base">
                <a:spcBef>
                  <a:spcPct val="0"/>
                </a:spcBef>
                <a:spcAft>
                  <a:spcPct val="0"/>
                </a:spcAft>
                <a:defRPr/>
              </a:pPr>
              <a:t>24</a:t>
            </a:fld>
            <a:endParaRPr lang="en-US" smtClean="0">
              <a:cs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737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AADC3A2-B22A-4B2E-8C76-12B3CC61F38C}" type="slidenum">
              <a:rPr lang="en-US">
                <a:cs typeface="Arial" pitchFamily="34" charset="0"/>
              </a:rPr>
              <a:pPr fontAlgn="base">
                <a:spcBef>
                  <a:spcPct val="0"/>
                </a:spcBef>
                <a:spcAft>
                  <a:spcPct val="0"/>
                </a:spcAft>
              </a:pPr>
              <a:t>25</a:t>
            </a:fld>
            <a:endParaRPr lang="en-US" dirty="0">
              <a:cs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737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AADC3A2-B22A-4B2E-8C76-12B3CC61F38C}" type="slidenum">
              <a:rPr lang="en-US">
                <a:cs typeface="Arial" pitchFamily="34" charset="0"/>
              </a:rPr>
              <a:pPr fontAlgn="base">
                <a:spcBef>
                  <a:spcPct val="0"/>
                </a:spcBef>
                <a:spcAft>
                  <a:spcPct val="0"/>
                </a:spcAft>
              </a:pPr>
              <a:t>26</a:t>
            </a:fld>
            <a:endParaRPr lang="en-US" dirty="0">
              <a:cs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747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96DCC0C-8B0D-4D98-99D1-47FDAD9320F6}" type="slidenum">
              <a:rPr lang="en-US">
                <a:cs typeface="Arial" pitchFamily="34" charset="0"/>
              </a:rPr>
              <a:pPr fontAlgn="base">
                <a:spcBef>
                  <a:spcPct val="0"/>
                </a:spcBef>
                <a:spcAft>
                  <a:spcPct val="0"/>
                </a:spcAft>
              </a:pPr>
              <a:t>27</a:t>
            </a:fld>
            <a:endParaRPr lang="en-US" dirty="0">
              <a:cs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757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52912F3-6A03-4AE2-BCDA-C74BD226F04A}" type="slidenum">
              <a:rPr lang="en-US">
                <a:cs typeface="Arial" pitchFamily="34" charset="0"/>
              </a:rPr>
              <a:pPr fontAlgn="base">
                <a:spcBef>
                  <a:spcPct val="0"/>
                </a:spcBef>
                <a:spcAft>
                  <a:spcPct val="0"/>
                </a:spcAft>
              </a:pPr>
              <a:t>28</a:t>
            </a:fld>
            <a:endParaRPr lang="en-US" dirty="0">
              <a:cs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757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52912F3-6A03-4AE2-BCDA-C74BD226F04A}" type="slidenum">
              <a:rPr lang="en-US">
                <a:cs typeface="Arial" pitchFamily="34" charset="0"/>
              </a:rPr>
              <a:pPr fontAlgn="base">
                <a:spcBef>
                  <a:spcPct val="0"/>
                </a:spcBef>
                <a:spcAft>
                  <a:spcPct val="0"/>
                </a:spcAft>
              </a:pPr>
              <a:t>29</a:t>
            </a:fld>
            <a:endParaRPr lang="en-US" dirty="0">
              <a:cs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768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1F4459A-E2FB-4C4C-A1FB-2901FEF6A927}" type="slidenum">
              <a:rPr lang="en-US">
                <a:cs typeface="Arial" pitchFamily="34" charset="0"/>
              </a:rPr>
              <a:pPr fontAlgn="base">
                <a:spcBef>
                  <a:spcPct val="0"/>
                </a:spcBef>
                <a:spcAft>
                  <a:spcPct val="0"/>
                </a:spcAft>
              </a:pPr>
              <a:t>30</a:t>
            </a:fld>
            <a:endParaRPr lang="en-US" dirty="0">
              <a:cs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778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79872EA-1C13-428E-BCDC-64127E0B5888}" type="slidenum">
              <a:rPr lang="en-US">
                <a:cs typeface="Arial" pitchFamily="34" charset="0"/>
              </a:rPr>
              <a:pPr fontAlgn="base">
                <a:spcBef>
                  <a:spcPct val="0"/>
                </a:spcBef>
                <a:spcAft>
                  <a:spcPct val="0"/>
                </a:spcAft>
              </a:pPr>
              <a:t>31</a:t>
            </a:fld>
            <a:endParaRPr lang="en-US" dirty="0">
              <a:cs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88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AEFC64-15BE-4BFB-B2BF-148D5771E28E}" type="slidenum">
              <a:rPr lang="en-US" smtClean="0">
                <a:cs typeface="Arial" pitchFamily="34" charset="0"/>
              </a:rPr>
              <a:pPr fontAlgn="base">
                <a:spcBef>
                  <a:spcPct val="0"/>
                </a:spcBef>
                <a:spcAft>
                  <a:spcPct val="0"/>
                </a:spcAft>
                <a:defRPr/>
              </a:pPr>
              <a:t>32</a:t>
            </a:fld>
            <a:endParaRPr lang="en-US" smtClean="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80105B-B3C4-4ACE-9CAC-E979D1649E64}" type="slidenum">
              <a:rPr lang="en-US" smtClean="0"/>
              <a:pPr/>
              <a:t>6</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p:spPr>
      </p:sp>
      <p:sp>
        <p:nvSpPr>
          <p:cNvPr id="808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809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D5A79BF-BB5F-47D4-8E55-1CC7914ABD85}" type="slidenum">
              <a:rPr lang="en-US">
                <a:cs typeface="Arial" pitchFamily="34" charset="0"/>
              </a:rPr>
              <a:pPr fontAlgn="base">
                <a:spcBef>
                  <a:spcPct val="0"/>
                </a:spcBef>
                <a:spcAft>
                  <a:spcPct val="0"/>
                </a:spcAft>
              </a:pPr>
              <a:t>33</a:t>
            </a:fld>
            <a:endParaRPr lang="en-US" dirty="0">
              <a:cs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z="1200" dirty="0" smtClean="0"/>
              <a:t>Acknowledging that technology can have different implications and generate different results in different contexts is vital to the success of CASA. An inadequate or incomplete understanding of the environment in which a technology is to be implemented translates into a potential for adverse societal impacts. </a:t>
            </a:r>
            <a:endParaRPr lang="en-US" dirty="0" smtClean="0"/>
          </a:p>
        </p:txBody>
      </p:sp>
      <p:sp>
        <p:nvSpPr>
          <p:cNvPr id="798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BC10008-1B20-4EDA-AE3F-56E685E75105}" type="slidenum">
              <a:rPr lang="en-US">
                <a:cs typeface="Arial" pitchFamily="34" charset="0"/>
              </a:rPr>
              <a:pPr fontAlgn="base">
                <a:spcBef>
                  <a:spcPct val="0"/>
                </a:spcBef>
                <a:spcAft>
                  <a:spcPct val="0"/>
                </a:spcAft>
              </a:pPr>
              <a:t>34</a:t>
            </a:fld>
            <a:endParaRPr lang="en-US" dirty="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649DD5-3A27-4C16-ACC7-3807174C71B8}" type="slidenum">
              <a:rPr lang="en-US">
                <a:cs typeface="Arial" pitchFamily="34" charset="0"/>
              </a:rPr>
              <a:pPr fontAlgn="base">
                <a:spcBef>
                  <a:spcPct val="0"/>
                </a:spcBef>
                <a:spcAft>
                  <a:spcPct val="0"/>
                </a:spcAft>
              </a:pPr>
              <a:t>7</a:t>
            </a:fld>
            <a:endParaRPr lang="en-US" dirty="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0AADA4A-BA3F-4FEA-83FD-E1136E1312B5}" type="slidenum">
              <a:rPr lang="en-US">
                <a:cs typeface="Arial" pitchFamily="34" charset="0"/>
              </a:rPr>
              <a:pPr fontAlgn="base">
                <a:spcBef>
                  <a:spcPct val="0"/>
                </a:spcBef>
                <a:spcAft>
                  <a:spcPct val="0"/>
                </a:spcAft>
              </a:pPr>
              <a:t>8</a:t>
            </a:fld>
            <a:endParaRPr lang="en-US" dirty="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63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B4296DF-E15D-49BF-BF96-1C4CA14A3C39}" type="slidenum">
              <a:rPr lang="en-US" smtClean="0">
                <a:cs typeface="Arial" pitchFamily="34" charset="0"/>
              </a:rPr>
              <a:pPr fontAlgn="base">
                <a:spcBef>
                  <a:spcPct val="0"/>
                </a:spcBef>
                <a:spcAft>
                  <a:spcPct val="0"/>
                </a:spcAft>
                <a:defRPr/>
              </a:pPr>
              <a:t>9</a:t>
            </a:fld>
            <a:endParaRPr lang="en-US" smtClean="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73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2E14A85-DD93-4CFD-B9F4-E37494D07CA4}" type="slidenum">
              <a:rPr lang="en-US" smtClean="0">
                <a:cs typeface="Arial" pitchFamily="34" charset="0"/>
              </a:rPr>
              <a:pPr fontAlgn="base">
                <a:spcBef>
                  <a:spcPct val="0"/>
                </a:spcBef>
                <a:spcAft>
                  <a:spcPct val="0"/>
                </a:spcAft>
                <a:defRPr/>
              </a:pPr>
              <a:t>10</a:t>
            </a:fld>
            <a:endParaRPr lang="en-US" smtClean="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5711B5D-097E-4145-AE56-2C75F2E82A21}" type="slidenum">
              <a:rPr lang="en-US">
                <a:cs typeface="Arial" pitchFamily="34" charset="0"/>
              </a:rPr>
              <a:pPr fontAlgn="base">
                <a:spcBef>
                  <a:spcPct val="0"/>
                </a:spcBef>
                <a:spcAft>
                  <a:spcPct val="0"/>
                </a:spcAft>
              </a:pPr>
              <a:t>11</a:t>
            </a:fld>
            <a:endParaRPr lang="en-US" dirty="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1BD310A-967D-4D42-A32E-9E55B2D4FB26}" type="slidenum">
              <a:rPr lang="en-US">
                <a:cs typeface="Arial" pitchFamily="34" charset="0"/>
              </a:rPr>
              <a:pPr fontAlgn="base">
                <a:spcBef>
                  <a:spcPct val="0"/>
                </a:spcBef>
                <a:spcAft>
                  <a:spcPct val="0"/>
                </a:spcAft>
              </a:pPr>
              <a:t>12</a:t>
            </a:fld>
            <a:endParaRPr lang="en-US" dirty="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nsf.gov/start.htm" TargetMode="External"/><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NSF Home Page">
            <a:hlinkClick r:id="rId2"/>
          </p:cNvPr>
          <p:cNvPicPr>
            <a:picLocks noChangeAspect="1" noChangeArrowheads="1"/>
          </p:cNvPicPr>
          <p:nvPr/>
        </p:nvPicPr>
        <p:blipFill>
          <a:blip r:embed="rId3"/>
          <a:srcRect/>
          <a:stretch>
            <a:fillRect/>
          </a:stretch>
        </p:blipFill>
        <p:spPr bwMode="auto">
          <a:xfrm>
            <a:off x="8001000" y="5969000"/>
            <a:ext cx="723900" cy="723900"/>
          </a:xfrm>
          <a:prstGeom prst="rect">
            <a:avLst/>
          </a:prstGeom>
          <a:noFill/>
          <a:ln w="9525">
            <a:noFill/>
            <a:miter lim="800000"/>
            <a:headEnd/>
            <a:tailEnd/>
          </a:ln>
        </p:spPr>
      </p:pic>
      <p:pic>
        <p:nvPicPr>
          <p:cNvPr id="5" name="Picture 8" descr="pptemplate0405"/>
          <p:cNvPicPr>
            <a:picLocks noChangeAspect="1" noChangeArrowheads="1"/>
          </p:cNvPicPr>
          <p:nvPr/>
        </p:nvPicPr>
        <p:blipFill>
          <a:blip r:embed="rId4"/>
          <a:srcRect/>
          <a:stretch>
            <a:fillRect/>
          </a:stretch>
        </p:blipFill>
        <p:spPr bwMode="auto">
          <a:xfrm>
            <a:off x="0" y="0"/>
            <a:ext cx="9144000" cy="6858000"/>
          </a:xfrm>
          <a:prstGeom prst="rect">
            <a:avLst/>
          </a:prstGeom>
          <a:noFill/>
          <a:ln w="9525">
            <a:noFill/>
            <a:miter lim="800000"/>
            <a:headEnd/>
            <a:tailEnd/>
          </a:ln>
        </p:spPr>
      </p:pic>
      <p:pic>
        <p:nvPicPr>
          <p:cNvPr id="6" name="Picture 9" descr="NSF Home Page">
            <a:hlinkClick r:id="rId2"/>
          </p:cNvPr>
          <p:cNvPicPr>
            <a:picLocks noChangeAspect="1" noChangeArrowheads="1"/>
          </p:cNvPicPr>
          <p:nvPr/>
        </p:nvPicPr>
        <p:blipFill>
          <a:blip r:embed="rId3"/>
          <a:srcRect/>
          <a:stretch>
            <a:fillRect/>
          </a:stretch>
        </p:blipFill>
        <p:spPr bwMode="auto">
          <a:xfrm>
            <a:off x="8120063" y="5986463"/>
            <a:ext cx="723900" cy="723900"/>
          </a:xfrm>
          <a:prstGeom prst="rect">
            <a:avLst/>
          </a:prstGeom>
          <a:noFill/>
          <a:ln w="9525">
            <a:noFill/>
            <a:miter lim="800000"/>
            <a:headEnd/>
            <a:tailEnd/>
          </a:ln>
        </p:spPr>
      </p:pic>
      <p:grpSp>
        <p:nvGrpSpPr>
          <p:cNvPr id="7" name="Group 9"/>
          <p:cNvGrpSpPr>
            <a:grpSpLocks/>
          </p:cNvGrpSpPr>
          <p:nvPr userDrawn="1"/>
        </p:nvGrpSpPr>
        <p:grpSpPr bwMode="auto">
          <a:xfrm>
            <a:off x="4572000" y="6096000"/>
            <a:ext cx="1066800" cy="701675"/>
            <a:chOff x="4572000" y="6096000"/>
            <a:chExt cx="1066800" cy="701189"/>
          </a:xfrm>
        </p:grpSpPr>
        <p:pic>
          <p:nvPicPr>
            <p:cNvPr id="8" name="Picture 6" descr="UD-Logo-sm"/>
            <p:cNvPicPr>
              <a:picLocks noChangeAspect="1" noChangeArrowheads="1"/>
            </p:cNvPicPr>
            <p:nvPr/>
          </p:nvPicPr>
          <p:blipFill>
            <a:blip r:embed="rId5">
              <a:grayscl/>
            </a:blip>
            <a:srcRect/>
            <a:stretch>
              <a:fillRect/>
            </a:stretch>
          </p:blipFill>
          <p:spPr bwMode="auto">
            <a:xfrm>
              <a:off x="4648200" y="6096000"/>
              <a:ext cx="838200" cy="384175"/>
            </a:xfrm>
            <a:prstGeom prst="rect">
              <a:avLst/>
            </a:prstGeom>
            <a:noFill/>
            <a:ln w="9525">
              <a:noFill/>
              <a:miter lim="800000"/>
              <a:headEnd/>
              <a:tailEnd/>
            </a:ln>
          </p:spPr>
        </p:pic>
        <p:sp>
          <p:nvSpPr>
            <p:cNvPr id="9" name="Text Box 7"/>
            <p:cNvSpPr txBox="1">
              <a:spLocks noChangeArrowheads="1"/>
            </p:cNvSpPr>
            <p:nvPr/>
          </p:nvSpPr>
          <p:spPr bwMode="auto">
            <a:xfrm>
              <a:off x="4572000" y="6505291"/>
              <a:ext cx="1066800" cy="291898"/>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en-US" sz="650" b="1" dirty="0">
                  <a:latin typeface="Arial Narrow Bold"/>
                  <a:cs typeface="Arial Narrow Bold"/>
                </a:rPr>
                <a:t>Disaster Research          Center</a:t>
              </a:r>
            </a:p>
          </p:txBody>
        </p:sp>
      </p:grpSp>
      <p:sp>
        <p:nvSpPr>
          <p:cNvPr id="75778"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75779" name="Rectangle 3"/>
          <p:cNvSpPr>
            <a:spLocks noGrp="1" noChangeArrowheads="1"/>
          </p:cNvSpPr>
          <p:nvPr>
            <p:ph type="subTitle" idx="1"/>
          </p:nvPr>
        </p:nvSpPr>
        <p:spPr>
          <a:xfrm>
            <a:off x="1371600" y="3886200"/>
            <a:ext cx="6400800" cy="1752600"/>
          </a:xfrm>
        </p:spPr>
        <p:txBody>
          <a:bodyPr/>
          <a:lstStyle>
            <a:lvl1pPr marL="0" indent="0" algn="ctr">
              <a:buFont typeface="Wingdings" pitchFamily="-109" charset="2"/>
              <a:buNone/>
              <a:defRPr/>
            </a:lvl1pPr>
          </a:lstStyle>
          <a:p>
            <a:r>
              <a:rPr lang="en-US"/>
              <a:t>Click to edit Master subtitle style</a:t>
            </a:r>
          </a:p>
        </p:txBody>
      </p:sp>
      <p:sp>
        <p:nvSpPr>
          <p:cNvPr id="10" name="Rectangle 4"/>
          <p:cNvSpPr>
            <a:spLocks noGrp="1" noChangeArrowheads="1"/>
          </p:cNvSpPr>
          <p:nvPr>
            <p:ph type="dt" sz="half" idx="10"/>
          </p:nvPr>
        </p:nvSpPr>
        <p:spPr/>
        <p:txBody>
          <a:bodyPr/>
          <a:lstStyle>
            <a:lvl1pPr>
              <a:defRPr/>
            </a:lvl1pPr>
          </a:lstStyle>
          <a:p>
            <a:pPr>
              <a:defRPr/>
            </a:pPr>
            <a:endParaRPr lang="en-US" dirty="0"/>
          </a:p>
        </p:txBody>
      </p:sp>
      <p:sp>
        <p:nvSpPr>
          <p:cNvPr id="11" name="Rectangle 5"/>
          <p:cNvSpPr>
            <a:spLocks noGrp="1" noChangeArrowheads="1"/>
          </p:cNvSpPr>
          <p:nvPr>
            <p:ph type="ftr" sz="quarter" idx="11"/>
          </p:nvPr>
        </p:nvSpPr>
        <p:spPr/>
        <p:txBody>
          <a:bodyPr/>
          <a:lstStyle>
            <a:lvl1pPr>
              <a:defRPr/>
            </a:lvl1pPr>
          </a:lstStyle>
          <a:p>
            <a:pPr>
              <a:defRPr/>
            </a:pPr>
            <a:endParaRPr lang="en-US" dirty="0"/>
          </a:p>
        </p:txBody>
      </p:sp>
      <p:sp>
        <p:nvSpPr>
          <p:cNvPr id="12" name="Rectangle 6"/>
          <p:cNvSpPr>
            <a:spLocks noGrp="1" noChangeArrowheads="1"/>
          </p:cNvSpPr>
          <p:nvPr>
            <p:ph type="sldNum" sz="quarter" idx="12"/>
          </p:nvPr>
        </p:nvSpPr>
        <p:spPr/>
        <p:txBody>
          <a:bodyPr/>
          <a:lstStyle>
            <a:lvl1pPr>
              <a:defRPr/>
            </a:lvl1pPr>
          </a:lstStyle>
          <a:p>
            <a:pPr>
              <a:defRPr/>
            </a:pPr>
            <a:fld id="{5FC56BD3-900D-4449-811F-FD5A00DA5389}" type="slidenum">
              <a:rPr lang="en-US"/>
              <a:pPr>
                <a:defRPr/>
              </a:pPr>
              <a:t>‹#›</a:t>
            </a:fld>
            <a:endParaRPr lang="en-US" dirty="0"/>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984284E-0591-48F4-92DB-BE41ECC5D2DB}" type="slidenum">
              <a:rPr lang="en-US"/>
              <a:pPr>
                <a:defRPr/>
              </a:pPr>
              <a:t>‹#›</a:t>
            </a:fld>
            <a:endParaRPr lang="en-US" dirty="0"/>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9D2D870-531F-43F0-AB12-599C04820A20}" type="slidenum">
              <a:rPr lang="en-US"/>
              <a:pPr>
                <a:defRPr/>
              </a:pPr>
              <a:t>‹#›</a:t>
            </a:fld>
            <a:endParaRPr lang="en-US" dirty="0"/>
          </a:p>
        </p:txBody>
      </p:sp>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A782662-0E51-414D-9084-586AB0B26B4E}" type="slidenum">
              <a:rPr lang="en-US"/>
              <a:pPr>
                <a:defRPr/>
              </a:pPr>
              <a:t>‹#›</a:t>
            </a:fld>
            <a:endParaRPr lang="en-US" dirty="0"/>
          </a:p>
        </p:txBody>
      </p:sp>
    </p:spTree>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dirty="0"/>
          </a:p>
        </p:txBody>
      </p:sp>
      <p:sp>
        <p:nvSpPr>
          <p:cNvPr id="7"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2"/>
          </p:nvPr>
        </p:nvSpPr>
        <p:spPr>
          <a:ln/>
        </p:spPr>
        <p:txBody>
          <a:bodyPr/>
          <a:lstStyle>
            <a:lvl1pPr>
              <a:defRPr/>
            </a:lvl1pPr>
          </a:lstStyle>
          <a:p>
            <a:pPr>
              <a:defRPr/>
            </a:pPr>
            <a:fld id="{BA30D205-8F06-4057-BC27-51B3B048121D}" type="slidenum">
              <a:rPr lang="en-US"/>
              <a:pPr>
                <a:defRPr/>
              </a:pPr>
              <a:t>‹#›</a:t>
            </a:fld>
            <a:endParaRPr lang="en-US" dirty="0"/>
          </a:p>
        </p:txBody>
      </p:sp>
    </p:spTree>
  </p:cSld>
  <p:clrMapOvr>
    <a:masterClrMapping/>
  </p:clrMapOvr>
  <p:transition>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dirty="0"/>
          </a:p>
        </p:txBody>
      </p:sp>
      <p:sp>
        <p:nvSpPr>
          <p:cNvPr id="7"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2"/>
          </p:nvPr>
        </p:nvSpPr>
        <p:spPr>
          <a:ln/>
        </p:spPr>
        <p:txBody>
          <a:bodyPr/>
          <a:lstStyle>
            <a:lvl1pPr>
              <a:defRPr/>
            </a:lvl1pPr>
          </a:lstStyle>
          <a:p>
            <a:pPr>
              <a:defRPr/>
            </a:pPr>
            <a:fld id="{CAD54A22-E1BC-4C24-BA5C-862259DAC157}" type="slidenum">
              <a:rPr lang="en-US"/>
              <a:pPr>
                <a:defRPr/>
              </a:pPr>
              <a:t>‹#›</a:t>
            </a:fld>
            <a:endParaRPr lang="en-US" dirty="0"/>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2F8022E-6A88-48DE-8B81-0AF168029379}" type="slidenum">
              <a:rPr lang="en-US"/>
              <a:pPr>
                <a:defRPr/>
              </a:pPr>
              <a:t>‹#›</a:t>
            </a:fld>
            <a:endParaRPr lang="en-US" dirty="0"/>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72FCAAD-2D2C-4211-B4FF-F7F90AF06AF1}" type="slidenum">
              <a:rPr lang="en-US"/>
              <a:pPr>
                <a:defRPr/>
              </a:pPr>
              <a:t>‹#›</a:t>
            </a:fld>
            <a:endParaRPr lang="en-US" dirty="0"/>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A1D86BB-E23D-4232-9204-A21092BF9A43}" type="slidenum">
              <a:rPr lang="en-US"/>
              <a:pPr>
                <a:defRPr/>
              </a:pPr>
              <a:t>‹#›</a:t>
            </a:fld>
            <a:endParaRPr lang="en-US" dirty="0"/>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EA4A62FB-33EC-4283-967F-E9C10DEEAA9A}" type="slidenum">
              <a:rPr lang="en-US"/>
              <a:pPr>
                <a:defRPr/>
              </a:pPr>
              <a:t>‹#›</a:t>
            </a:fld>
            <a:endParaRPr lang="en-US" dirty="0"/>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1DE4495-0E1C-4086-BFDE-2B7B85DA21EE}" type="slidenum">
              <a:rPr lang="en-US"/>
              <a:pPr>
                <a:defRPr/>
              </a:pPr>
              <a:t>‹#›</a:t>
            </a:fld>
            <a:endParaRPr lang="en-US" dirty="0"/>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CAED5245-E11C-4A6A-B340-159F21767B93}" type="slidenum">
              <a:rPr lang="en-US"/>
              <a:pPr>
                <a:defRPr/>
              </a:pPr>
              <a:t>‹#›</a:t>
            </a:fld>
            <a:endParaRPr lang="en-US" dirty="0"/>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3725275-86F4-43F2-BCEF-AE7E5AD860D1}" type="slidenum">
              <a:rPr lang="en-US"/>
              <a:pPr>
                <a:defRPr/>
              </a:pPr>
              <a:t>‹#›</a:t>
            </a:fld>
            <a:endParaRPr lang="en-US" dirty="0"/>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BC55BCD-F5DF-45FA-A872-A6EC431C8012}" type="slidenum">
              <a:rPr lang="en-US"/>
              <a:pPr>
                <a:defRPr/>
              </a:pPr>
              <a:t>‹#›</a:t>
            </a:fld>
            <a:endParaRPr lang="en-US" dirty="0"/>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475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a:latin typeface="+mn-lt"/>
                <a:cs typeface="+mn-cs"/>
              </a:defRPr>
            </a:lvl1pPr>
          </a:lstStyle>
          <a:p>
            <a:pPr>
              <a:defRPr/>
            </a:pPr>
            <a:endParaRPr lang="en-US" dirty="0"/>
          </a:p>
        </p:txBody>
      </p:sp>
      <p:sp>
        <p:nvSpPr>
          <p:cNvPr id="7475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a:latin typeface="+mn-lt"/>
                <a:cs typeface="+mn-cs"/>
              </a:defRPr>
            </a:lvl1pPr>
          </a:lstStyle>
          <a:p>
            <a:pPr>
              <a:defRPr/>
            </a:pPr>
            <a:endParaRPr lang="en-US" dirty="0"/>
          </a:p>
        </p:txBody>
      </p:sp>
      <p:sp>
        <p:nvSpPr>
          <p:cNvPr id="747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a:latin typeface="+mn-lt"/>
                <a:cs typeface="+mn-cs"/>
              </a:defRPr>
            </a:lvl1pPr>
          </a:lstStyle>
          <a:p>
            <a:pPr>
              <a:defRPr/>
            </a:pPr>
            <a:fld id="{D3A05B03-6121-4C89-BFAC-795323922248}" type="slidenum">
              <a:rPr lang="en-US"/>
              <a:pPr>
                <a:defRPr/>
              </a:pPr>
              <a:t>‹#›</a:t>
            </a:fld>
            <a:endParaRPr lang="en-US" dirty="0"/>
          </a:p>
        </p:txBody>
      </p:sp>
      <p:pic>
        <p:nvPicPr>
          <p:cNvPr id="1031" name="Picture 7" descr="CASAFI~1"/>
          <p:cNvPicPr>
            <a:picLocks noChangeAspect="1" noChangeArrowheads="1"/>
          </p:cNvPicPr>
          <p:nvPr/>
        </p:nvPicPr>
        <p:blipFill>
          <a:blip r:embed="rId16"/>
          <a:srcRect/>
          <a:stretch>
            <a:fillRect/>
          </a:stretch>
        </p:blipFill>
        <p:spPr bwMode="auto">
          <a:xfrm>
            <a:off x="8001000" y="5638800"/>
            <a:ext cx="927100" cy="10302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9"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Lst>
  <p:transition>
    <p:fade thruBlk="1"/>
  </p:transition>
  <p:timing>
    <p:tnLst>
      <p:par>
        <p:cTn id="1" dur="indefinite" restart="never" nodeType="tmRoot"/>
      </p:par>
    </p:tnLst>
  </p:timing>
  <p:txStyles>
    <p:titleStyle>
      <a:lvl1pPr algn="l" rtl="0" eaLnBrk="0" fontAlgn="base" hangingPunct="0">
        <a:spcBef>
          <a:spcPct val="0"/>
        </a:spcBef>
        <a:spcAft>
          <a:spcPct val="0"/>
        </a:spcAft>
        <a:defRPr sz="4400" i="1">
          <a:solidFill>
            <a:srgbClr val="990000"/>
          </a:solidFill>
          <a:latin typeface="+mj-lt"/>
          <a:ea typeface="+mj-ea"/>
          <a:cs typeface="+mj-cs"/>
        </a:defRPr>
      </a:lvl1pPr>
      <a:lvl2pPr algn="l" rtl="0" eaLnBrk="0" fontAlgn="base" hangingPunct="0">
        <a:spcBef>
          <a:spcPct val="0"/>
        </a:spcBef>
        <a:spcAft>
          <a:spcPct val="0"/>
        </a:spcAft>
        <a:defRPr sz="4400" i="1">
          <a:solidFill>
            <a:srgbClr val="990000"/>
          </a:solidFill>
          <a:latin typeface="Arial" pitchFamily="-109" charset="0"/>
          <a:ea typeface="Arial" pitchFamily="-109" charset="0"/>
          <a:cs typeface="Arial" pitchFamily="-109" charset="0"/>
        </a:defRPr>
      </a:lvl2pPr>
      <a:lvl3pPr algn="l" rtl="0" eaLnBrk="0" fontAlgn="base" hangingPunct="0">
        <a:spcBef>
          <a:spcPct val="0"/>
        </a:spcBef>
        <a:spcAft>
          <a:spcPct val="0"/>
        </a:spcAft>
        <a:defRPr sz="4400" i="1">
          <a:solidFill>
            <a:srgbClr val="990000"/>
          </a:solidFill>
          <a:latin typeface="Arial" pitchFamily="-109" charset="0"/>
          <a:ea typeface="Arial" pitchFamily="-109" charset="0"/>
          <a:cs typeface="Arial" pitchFamily="-109" charset="0"/>
        </a:defRPr>
      </a:lvl3pPr>
      <a:lvl4pPr algn="l" rtl="0" eaLnBrk="0" fontAlgn="base" hangingPunct="0">
        <a:spcBef>
          <a:spcPct val="0"/>
        </a:spcBef>
        <a:spcAft>
          <a:spcPct val="0"/>
        </a:spcAft>
        <a:defRPr sz="4400" i="1">
          <a:solidFill>
            <a:srgbClr val="990000"/>
          </a:solidFill>
          <a:latin typeface="Arial" pitchFamily="-109" charset="0"/>
          <a:ea typeface="Arial" pitchFamily="-109" charset="0"/>
          <a:cs typeface="Arial" pitchFamily="-109" charset="0"/>
        </a:defRPr>
      </a:lvl4pPr>
      <a:lvl5pPr algn="l" rtl="0" eaLnBrk="0" fontAlgn="base" hangingPunct="0">
        <a:spcBef>
          <a:spcPct val="0"/>
        </a:spcBef>
        <a:spcAft>
          <a:spcPct val="0"/>
        </a:spcAft>
        <a:defRPr sz="4400" i="1">
          <a:solidFill>
            <a:srgbClr val="990000"/>
          </a:solidFill>
          <a:latin typeface="Arial" pitchFamily="-109" charset="0"/>
          <a:ea typeface="Arial" pitchFamily="-109" charset="0"/>
          <a:cs typeface="Arial" pitchFamily="-109" charset="0"/>
        </a:defRPr>
      </a:lvl5pPr>
      <a:lvl6pPr marL="457200" algn="l" rtl="0" fontAlgn="base">
        <a:spcBef>
          <a:spcPct val="0"/>
        </a:spcBef>
        <a:spcAft>
          <a:spcPct val="0"/>
        </a:spcAft>
        <a:defRPr sz="4400" i="1">
          <a:solidFill>
            <a:srgbClr val="990000"/>
          </a:solidFill>
          <a:latin typeface="Arial" pitchFamily="-109" charset="0"/>
          <a:ea typeface="Arial" pitchFamily="-109" charset="0"/>
          <a:cs typeface="Arial" pitchFamily="-109" charset="0"/>
        </a:defRPr>
      </a:lvl6pPr>
      <a:lvl7pPr marL="914400" algn="l" rtl="0" fontAlgn="base">
        <a:spcBef>
          <a:spcPct val="0"/>
        </a:spcBef>
        <a:spcAft>
          <a:spcPct val="0"/>
        </a:spcAft>
        <a:defRPr sz="4400" i="1">
          <a:solidFill>
            <a:srgbClr val="990000"/>
          </a:solidFill>
          <a:latin typeface="Arial" pitchFamily="-109" charset="0"/>
          <a:ea typeface="Arial" pitchFamily="-109" charset="0"/>
          <a:cs typeface="Arial" pitchFamily="-109" charset="0"/>
        </a:defRPr>
      </a:lvl7pPr>
      <a:lvl8pPr marL="1371600" algn="l" rtl="0" fontAlgn="base">
        <a:spcBef>
          <a:spcPct val="0"/>
        </a:spcBef>
        <a:spcAft>
          <a:spcPct val="0"/>
        </a:spcAft>
        <a:defRPr sz="4400" i="1">
          <a:solidFill>
            <a:srgbClr val="990000"/>
          </a:solidFill>
          <a:latin typeface="Arial" pitchFamily="-109" charset="0"/>
          <a:ea typeface="Arial" pitchFamily="-109" charset="0"/>
          <a:cs typeface="Arial" pitchFamily="-109" charset="0"/>
        </a:defRPr>
      </a:lvl8pPr>
      <a:lvl9pPr marL="1828800" algn="l" rtl="0" fontAlgn="base">
        <a:spcBef>
          <a:spcPct val="0"/>
        </a:spcBef>
        <a:spcAft>
          <a:spcPct val="0"/>
        </a:spcAft>
        <a:defRPr sz="4400" i="1">
          <a:solidFill>
            <a:srgbClr val="990000"/>
          </a:solidFill>
          <a:latin typeface="Arial" pitchFamily="-109" charset="0"/>
          <a:ea typeface="Arial" pitchFamily="-109" charset="0"/>
          <a:cs typeface="Arial" pitchFamily="-109" charset="0"/>
        </a:defRPr>
      </a:lvl9pPr>
    </p:titleStyle>
    <p:bodyStyle>
      <a:lvl1pPr marL="342900" indent="-342900" algn="l" rtl="0" eaLnBrk="0" fontAlgn="base" hangingPunct="0">
        <a:spcBef>
          <a:spcPct val="20000"/>
        </a:spcBef>
        <a:spcAft>
          <a:spcPct val="0"/>
        </a:spcAft>
        <a:buClr>
          <a:srgbClr val="990000"/>
        </a:buClr>
        <a:buSzPct val="85000"/>
        <a:buFont typeface="Wingdings" pitchFamily="2" charset="2"/>
        <a:buChar char="q"/>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990000"/>
        </a:buClr>
        <a:buSzPct val="85000"/>
        <a:buFont typeface="Wingdings" pitchFamily="2" charset="2"/>
        <a:buChar char="v"/>
        <a:defRPr sz="2400">
          <a:solidFill>
            <a:schemeClr val="tx1"/>
          </a:solidFill>
          <a:latin typeface="+mj-lt"/>
          <a:ea typeface="+mn-ea"/>
          <a:cs typeface="+mn-cs"/>
        </a:defRPr>
      </a:lvl2pPr>
      <a:lvl3pPr marL="1143000" indent="-228600" algn="l" rtl="0" eaLnBrk="0" fontAlgn="base" hangingPunct="0">
        <a:spcBef>
          <a:spcPct val="20000"/>
        </a:spcBef>
        <a:spcAft>
          <a:spcPct val="0"/>
        </a:spcAft>
        <a:buClr>
          <a:srgbClr val="003366"/>
        </a:buClr>
        <a:buFont typeface="Wingdings" pitchFamily="2" charset="2"/>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4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400">
          <a:solidFill>
            <a:schemeClr val="tx1"/>
          </a:solidFill>
          <a:latin typeface="+mn-lt"/>
          <a:ea typeface="+mn-ea"/>
          <a:cs typeface="+mn-cs"/>
        </a:defRPr>
      </a:lvl5pPr>
      <a:lvl6pPr marL="2514600" indent="-228600" algn="l" rtl="0" fontAlgn="base">
        <a:spcBef>
          <a:spcPct val="20000"/>
        </a:spcBef>
        <a:spcAft>
          <a:spcPct val="0"/>
        </a:spcAft>
        <a:buChar char="»"/>
        <a:defRPr sz="2400">
          <a:solidFill>
            <a:schemeClr val="tx1"/>
          </a:solidFill>
          <a:latin typeface="+mn-lt"/>
          <a:ea typeface="+mn-ea"/>
          <a:cs typeface="+mn-cs"/>
        </a:defRPr>
      </a:lvl6pPr>
      <a:lvl7pPr marL="2971800" indent="-228600" algn="l" rtl="0" fontAlgn="base">
        <a:spcBef>
          <a:spcPct val="20000"/>
        </a:spcBef>
        <a:spcAft>
          <a:spcPct val="0"/>
        </a:spcAft>
        <a:buChar char="»"/>
        <a:defRPr sz="2400">
          <a:solidFill>
            <a:schemeClr val="tx1"/>
          </a:solidFill>
          <a:latin typeface="+mn-lt"/>
          <a:ea typeface="+mn-ea"/>
          <a:cs typeface="+mn-cs"/>
        </a:defRPr>
      </a:lvl7pPr>
      <a:lvl8pPr marL="3429000" indent="-228600" algn="l" rtl="0" fontAlgn="base">
        <a:spcBef>
          <a:spcPct val="20000"/>
        </a:spcBef>
        <a:spcAft>
          <a:spcPct val="0"/>
        </a:spcAft>
        <a:buChar char="»"/>
        <a:defRPr sz="2400">
          <a:solidFill>
            <a:schemeClr val="tx1"/>
          </a:solidFill>
          <a:latin typeface="+mn-lt"/>
          <a:ea typeface="+mn-ea"/>
          <a:cs typeface="+mn-cs"/>
        </a:defRPr>
      </a:lvl8pPr>
      <a:lvl9pPr marL="3886200" indent="-228600" algn="l" rtl="0" fontAlgn="base">
        <a:spcBef>
          <a:spcPct val="20000"/>
        </a:spcBef>
        <a:spcAft>
          <a:spcPct val="0"/>
        </a:spcAft>
        <a:buChar char="»"/>
        <a:defRPr sz="24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10.wmf"/><Relationship Id="rId5" Type="http://schemas.openxmlformats.org/officeDocument/2006/relationships/image" Target="../media/image9.jpeg"/><Relationship Id="rId4" Type="http://schemas.openxmlformats.org/officeDocument/2006/relationships/image" Target="../media/image8.gi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ubtitle 2"/>
          <p:cNvSpPr>
            <a:spLocks noGrp="1"/>
          </p:cNvSpPr>
          <p:nvPr>
            <p:ph type="subTitle" idx="1"/>
          </p:nvPr>
        </p:nvSpPr>
        <p:spPr>
          <a:xfrm>
            <a:off x="1371600" y="4038600"/>
            <a:ext cx="6400800" cy="1752600"/>
          </a:xfrm>
        </p:spPr>
        <p:txBody>
          <a:bodyPr/>
          <a:lstStyle/>
          <a:p>
            <a:pPr eaLnBrk="1" hangingPunct="1">
              <a:buFont typeface="Wingdings" pitchFamily="2" charset="2"/>
              <a:buNone/>
            </a:pPr>
            <a:r>
              <a:rPr lang="en-US" sz="2000" dirty="0" smtClean="0">
                <a:latin typeface="Candara" pitchFamily="34" charset="0"/>
              </a:rPr>
              <a:t>Jenniffer Santos-Hernández </a:t>
            </a:r>
          </a:p>
          <a:p>
            <a:pPr eaLnBrk="1" hangingPunct="1">
              <a:buFont typeface="Wingdings" pitchFamily="2" charset="2"/>
              <a:buNone/>
            </a:pPr>
            <a:r>
              <a:rPr lang="en-US" sz="2000" dirty="0" smtClean="0">
                <a:latin typeface="Candara" pitchFamily="34" charset="0"/>
              </a:rPr>
              <a:t>Disaster Research Center </a:t>
            </a:r>
          </a:p>
          <a:p>
            <a:pPr eaLnBrk="1" hangingPunct="1">
              <a:buFont typeface="Wingdings" pitchFamily="2" charset="2"/>
              <a:buNone/>
            </a:pPr>
            <a:r>
              <a:rPr lang="en-US" sz="2000" dirty="0" smtClean="0">
                <a:latin typeface="Candara" pitchFamily="34" charset="0"/>
              </a:rPr>
              <a:t>University of Delaware</a:t>
            </a:r>
          </a:p>
        </p:txBody>
      </p:sp>
      <p:sp>
        <p:nvSpPr>
          <p:cNvPr id="4" name="Title 1"/>
          <p:cNvSpPr txBox="1">
            <a:spLocks/>
          </p:cNvSpPr>
          <p:nvPr/>
        </p:nvSpPr>
        <p:spPr bwMode="auto">
          <a:xfrm>
            <a:off x="76200" y="2107406"/>
            <a:ext cx="8915400" cy="1014413"/>
          </a:xfrm>
          <a:prstGeom prst="rect">
            <a:avLst/>
          </a:prstGeom>
          <a:noFill/>
          <a:ln w="9525">
            <a:noFill/>
            <a:miter lim="800000"/>
            <a:headEnd/>
            <a:tailEnd/>
          </a:ln>
          <a:effectLst/>
        </p:spPr>
        <p:txBody>
          <a:bodyPr anchor="ctr">
            <a:noAutofit/>
          </a:bodyPr>
          <a:lstStyle/>
          <a:p>
            <a:pPr algn="ctr" defTabSz="914400">
              <a:defRPr/>
            </a:pPr>
            <a:r>
              <a:rPr lang="en-US" sz="2400" b="1" kern="0" dirty="0" smtClean="0">
                <a:latin typeface="Candara" pitchFamily="34" charset="0"/>
                <a:ea typeface="+mj-ea"/>
                <a:cs typeface="+mj-cs"/>
              </a:rPr>
              <a:t>Developing Informed Radar Technology:</a:t>
            </a:r>
            <a:r>
              <a:rPr lang="en-US" sz="2400" dirty="0" smtClean="0">
                <a:latin typeface="Candara" pitchFamily="34" charset="0"/>
              </a:rPr>
              <a:t> </a:t>
            </a:r>
          </a:p>
          <a:p>
            <a:pPr algn="ctr" defTabSz="914400">
              <a:defRPr/>
            </a:pPr>
            <a:r>
              <a:rPr lang="en-US" sz="2400" dirty="0" smtClean="0">
                <a:latin typeface="Candara" pitchFamily="34" charset="0"/>
              </a:rPr>
              <a:t>The social dimensions of risk communication</a:t>
            </a:r>
            <a:endParaRPr lang="en-US" sz="2400" b="1" kern="0" dirty="0" smtClean="0">
              <a:latin typeface="Candara" pitchFamily="34" charset="0"/>
              <a:ea typeface="+mj-ea"/>
              <a:cs typeface="+mj-cs"/>
            </a:endParaRPr>
          </a:p>
        </p:txBody>
      </p:sp>
      <p:sp>
        <p:nvSpPr>
          <p:cNvPr id="3076" name="Rectangle 1"/>
          <p:cNvSpPr>
            <a:spLocks noChangeArrowheads="1"/>
          </p:cNvSpPr>
          <p:nvPr/>
        </p:nvSpPr>
        <p:spPr bwMode="auto">
          <a:xfrm>
            <a:off x="533400" y="5391150"/>
            <a:ext cx="7924800" cy="552450"/>
          </a:xfrm>
          <a:prstGeom prst="rect">
            <a:avLst/>
          </a:prstGeom>
          <a:noFill/>
          <a:ln w="9525">
            <a:noFill/>
            <a:miter lim="800000"/>
            <a:headEnd/>
            <a:tailEnd/>
          </a:ln>
        </p:spPr>
        <p:txBody>
          <a:bodyPr anchor="ctr">
            <a:spAutoFit/>
          </a:bodyPr>
          <a:lstStyle/>
          <a:p>
            <a:pPr algn="ctr" defTabSz="914400"/>
            <a:r>
              <a:rPr lang="en-US" sz="1000" dirty="0">
                <a:cs typeface="Times New Roman" pitchFamily="18" charset="0"/>
              </a:rPr>
              <a:t>This work was supported by the Engineering Research Centers (ERC) Program of the National Science Foundation under NSF Cooperative Agreement No. EEC-0313747. Any opinions, findings and conclusions, or recommendations expressed in this material are those of the authors and do not necessarily reflect those of the National Science Foundation.</a:t>
            </a:r>
            <a:endParaRPr lang="en-US" sz="900"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algn="ctr" eaLnBrk="1" hangingPunct="1"/>
            <a:r>
              <a:rPr lang="en-US" i="0" dirty="0" smtClean="0"/>
              <a:t>Demographic Characteristics</a:t>
            </a:r>
          </a:p>
        </p:txBody>
      </p:sp>
      <p:graphicFrame>
        <p:nvGraphicFramePr>
          <p:cNvPr id="11" name="Content Placeholder 10"/>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808038" y="76200"/>
            <a:ext cx="7497762" cy="1143000"/>
          </a:xfrm>
        </p:spPr>
        <p:txBody>
          <a:bodyPr/>
          <a:lstStyle/>
          <a:p>
            <a:pPr algn="ctr" eaLnBrk="1" hangingPunct="1"/>
            <a:r>
              <a:rPr lang="en-US" sz="3600" b="1" i="0" dirty="0" smtClean="0"/>
              <a:t>Demographic</a:t>
            </a:r>
            <a:r>
              <a:rPr lang="en-US" sz="3600" b="1" dirty="0" smtClean="0"/>
              <a:t> </a:t>
            </a:r>
            <a:r>
              <a:rPr lang="en-US" sz="3600" b="1" i="0" dirty="0" smtClean="0"/>
              <a:t>Characteristics</a:t>
            </a:r>
          </a:p>
        </p:txBody>
      </p:sp>
      <p:graphicFrame>
        <p:nvGraphicFramePr>
          <p:cNvPr id="6" name="Chart 5"/>
          <p:cNvGraphicFramePr/>
          <p:nvPr/>
        </p:nvGraphicFramePr>
        <p:xfrm>
          <a:off x="808038" y="1066800"/>
          <a:ext cx="7116762" cy="5638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76200"/>
            <a:ext cx="8229600" cy="1143000"/>
          </a:xfrm>
        </p:spPr>
        <p:txBody>
          <a:bodyPr/>
          <a:lstStyle/>
          <a:p>
            <a:pPr algn="ctr" eaLnBrk="1" hangingPunct="1"/>
            <a:r>
              <a:rPr lang="en-US" sz="3600" b="1" i="0" dirty="0" smtClean="0"/>
              <a:t>Demographic Characteristics</a:t>
            </a:r>
          </a:p>
        </p:txBody>
      </p:sp>
      <p:graphicFrame>
        <p:nvGraphicFramePr>
          <p:cNvPr id="4" name="Chart 3"/>
          <p:cNvGraphicFramePr/>
          <p:nvPr/>
        </p:nvGraphicFramePr>
        <p:xfrm>
          <a:off x="762000" y="1447800"/>
          <a:ext cx="7239000" cy="5135562"/>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1"/>
          <p:cNvSpPr txBox="1">
            <a:spLocks/>
          </p:cNvSpPr>
          <p:nvPr/>
        </p:nvSpPr>
        <p:spPr bwMode="auto">
          <a:xfrm>
            <a:off x="609600" y="609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effectLst/>
                <a:uLnTx/>
                <a:uFillTx/>
                <a:latin typeface="+mj-lt"/>
                <a:ea typeface="+mj-ea"/>
                <a:cs typeface="+mj-cs"/>
              </a:rPr>
              <a:t>Annual Income</a:t>
            </a:r>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315200" cy="1143000"/>
          </a:xfrm>
        </p:spPr>
        <p:txBody>
          <a:bodyPr>
            <a:normAutofit fontScale="90000"/>
          </a:bodyPr>
          <a:lstStyle/>
          <a:p>
            <a:pPr algn="ctr" eaLnBrk="1" hangingPunct="1">
              <a:defRPr/>
            </a:pPr>
            <a:r>
              <a:rPr lang="en-US" sz="2700" i="0" dirty="0" smtClean="0"/>
              <a:t>Were you aware that a tornado or severe storm had been observed in the surrounding area before it got to your town?</a:t>
            </a:r>
            <a:r>
              <a:rPr lang="en-US" sz="3200" dirty="0" smtClean="0"/>
              <a:t/>
            </a:r>
            <a:br>
              <a:rPr lang="en-US" sz="3200" dirty="0" smtClean="0"/>
            </a:br>
            <a:endParaRPr lang="en-US" sz="3200" dirty="0"/>
          </a:p>
        </p:txBody>
      </p:sp>
      <p:graphicFrame>
        <p:nvGraphicFramePr>
          <p:cNvPr id="4" name="Chart 3"/>
          <p:cNvGraphicFramePr/>
          <p:nvPr/>
        </p:nvGraphicFramePr>
        <p:xfrm>
          <a:off x="838200" y="1676400"/>
          <a:ext cx="7086600" cy="459486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0057"/>
            <a:ext cx="7497763" cy="868362"/>
          </a:xfrm>
        </p:spPr>
        <p:txBody>
          <a:bodyPr>
            <a:normAutofit fontScale="90000"/>
          </a:bodyPr>
          <a:lstStyle/>
          <a:p>
            <a:pPr algn="ctr" eaLnBrk="1" hangingPunct="1">
              <a:defRPr/>
            </a:pPr>
            <a:r>
              <a:rPr lang="en-US" sz="2800" i="0" dirty="0" smtClean="0"/>
              <a:t>Did you receive a warning or notification of a tornado or severe storm in your region?</a:t>
            </a:r>
            <a:r>
              <a:rPr lang="en-US" sz="2800" dirty="0" smtClean="0"/>
              <a:t/>
            </a:r>
            <a:br>
              <a:rPr lang="en-US" sz="2800" dirty="0" smtClean="0"/>
            </a:br>
            <a:endParaRPr lang="en-US" sz="2800" dirty="0"/>
          </a:p>
        </p:txBody>
      </p:sp>
      <p:graphicFrame>
        <p:nvGraphicFramePr>
          <p:cNvPr id="4" name="Chart 3"/>
          <p:cNvGraphicFramePr/>
          <p:nvPr/>
        </p:nvGraphicFramePr>
        <p:xfrm>
          <a:off x="1066800" y="1752600"/>
          <a:ext cx="6324600" cy="4114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27038"/>
            <a:ext cx="7867650" cy="792162"/>
          </a:xfrm>
        </p:spPr>
        <p:txBody>
          <a:bodyPr>
            <a:normAutofit/>
          </a:bodyPr>
          <a:lstStyle/>
          <a:p>
            <a:pPr algn="ctr" eaLnBrk="1" hangingPunct="1">
              <a:defRPr sz="1200" b="1" i="0" u="none" strike="noStrike" kern="1200" baseline="0">
                <a:solidFill>
                  <a:prstClr val="black"/>
                </a:solidFill>
                <a:latin typeface="+mn-lt"/>
                <a:ea typeface="+mn-ea"/>
                <a:cs typeface="+mn-cs"/>
              </a:defRPr>
            </a:pPr>
            <a:r>
              <a:rPr lang="en-US" sz="2900" b="1" i="0" kern="1200" dirty="0" smtClean="0">
                <a:solidFill>
                  <a:srgbClr val="C00000"/>
                </a:solidFill>
                <a:latin typeface="+mn-lt"/>
                <a:ea typeface="+mn-ea"/>
                <a:cs typeface="+mn-cs"/>
              </a:rPr>
              <a:t>From whom did you receive this information?</a:t>
            </a:r>
            <a:endParaRPr lang="en-US" sz="3200" b="1" i="0" kern="1200" dirty="0">
              <a:solidFill>
                <a:srgbClr val="C00000"/>
              </a:solidFill>
              <a:latin typeface="+mn-lt"/>
              <a:ea typeface="+mn-ea"/>
              <a:cs typeface="+mn-cs"/>
            </a:endParaRPr>
          </a:p>
        </p:txBody>
      </p:sp>
      <p:graphicFrame>
        <p:nvGraphicFramePr>
          <p:cNvPr id="3" name="Chart 2"/>
          <p:cNvGraphicFramePr/>
          <p:nvPr/>
        </p:nvGraphicFramePr>
        <p:xfrm>
          <a:off x="533400" y="1066800"/>
          <a:ext cx="7696200" cy="5562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914400" y="228600"/>
          <a:ext cx="7543800" cy="6248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990600" y="304800"/>
            <a:ext cx="7497763" cy="1143000"/>
          </a:xfrm>
        </p:spPr>
        <p:txBody>
          <a:bodyPr/>
          <a:lstStyle/>
          <a:p>
            <a:pPr algn="ctr" eaLnBrk="1" hangingPunct="1"/>
            <a:r>
              <a:rPr lang="en-US" sz="2200" b="1" i="0" dirty="0" smtClean="0"/>
              <a:t>When you first found out a tornado or severe storm was present inside or near your town or city, about how many minutes did it take before it hit your neighborhood? (</a:t>
            </a:r>
            <a:r>
              <a:rPr lang="en-US" sz="2200" b="1" i="0" dirty="0" smtClean="0">
                <a:solidFill>
                  <a:schemeClr val="tx1"/>
                </a:solidFill>
              </a:rPr>
              <a:t>Average = 27.9 minutes</a:t>
            </a:r>
            <a:r>
              <a:rPr lang="en-US" sz="2200" b="1" i="0" dirty="0" smtClean="0"/>
              <a:t>)</a:t>
            </a:r>
          </a:p>
        </p:txBody>
      </p:sp>
      <p:graphicFrame>
        <p:nvGraphicFramePr>
          <p:cNvPr id="3" name="Chart 2"/>
          <p:cNvGraphicFramePr/>
          <p:nvPr/>
        </p:nvGraphicFramePr>
        <p:xfrm>
          <a:off x="685800" y="1828800"/>
          <a:ext cx="7543800" cy="5029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381000" y="274638"/>
            <a:ext cx="8553450" cy="1143000"/>
          </a:xfrm>
        </p:spPr>
        <p:txBody>
          <a:bodyPr/>
          <a:lstStyle/>
          <a:p>
            <a:pPr algn="ctr" eaLnBrk="1" hangingPunct="1"/>
            <a:r>
              <a:rPr lang="en-US" sz="2600" b="1" i="0" dirty="0" smtClean="0"/>
              <a:t>Did the tornado sirens in your community go off?</a:t>
            </a:r>
          </a:p>
        </p:txBody>
      </p:sp>
      <p:graphicFrame>
        <p:nvGraphicFramePr>
          <p:cNvPr id="4" name="Chart 3"/>
          <p:cNvGraphicFramePr/>
          <p:nvPr/>
        </p:nvGraphicFramePr>
        <p:xfrm>
          <a:off x="762000" y="1219200"/>
          <a:ext cx="7391400" cy="4800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hangingPunct="1">
              <a:defRPr/>
            </a:pPr>
            <a:r>
              <a:rPr lang="en-US" sz="3200" b="1" i="0" dirty="0" smtClean="0"/>
              <a:t>Did you look outside to verify whether the tornado or severe storm was coming?</a:t>
            </a:r>
            <a:endParaRPr lang="en-US" sz="3200" b="1" i="0" dirty="0"/>
          </a:p>
        </p:txBody>
      </p:sp>
      <p:graphicFrame>
        <p:nvGraphicFramePr>
          <p:cNvPr id="4" name="Chart 3"/>
          <p:cNvGraphicFramePr/>
          <p:nvPr/>
        </p:nvGraphicFramePr>
        <p:xfrm>
          <a:off x="914400" y="1600200"/>
          <a:ext cx="7162800" cy="4495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229600" cy="1143000"/>
          </a:xfrm>
        </p:spPr>
        <p:txBody>
          <a:bodyPr/>
          <a:lstStyle/>
          <a:p>
            <a:r>
              <a:rPr lang="en-US" dirty="0" smtClean="0"/>
              <a:t>The CASA Project</a:t>
            </a:r>
            <a:endParaRPr lang="en-US" dirty="0"/>
          </a:p>
        </p:txBody>
      </p:sp>
      <p:sp>
        <p:nvSpPr>
          <p:cNvPr id="3" name="Content Placeholder 2"/>
          <p:cNvSpPr>
            <a:spLocks noGrp="1"/>
          </p:cNvSpPr>
          <p:nvPr>
            <p:ph idx="1"/>
          </p:nvPr>
        </p:nvSpPr>
        <p:spPr>
          <a:xfrm>
            <a:off x="304800" y="1752600"/>
            <a:ext cx="7772400" cy="5257800"/>
          </a:xfrm>
        </p:spPr>
        <p:txBody>
          <a:bodyPr>
            <a:normAutofit fontScale="62500" lnSpcReduction="20000"/>
          </a:bodyPr>
          <a:lstStyle/>
          <a:p>
            <a:pPr>
              <a:buNone/>
            </a:pPr>
            <a:r>
              <a:rPr lang="en-US" dirty="0" smtClean="0">
                <a:solidFill>
                  <a:schemeClr val="accent2">
                    <a:lumMod val="75000"/>
                  </a:schemeClr>
                </a:solidFill>
              </a:rPr>
              <a:t>Inter-disciplinary, Multi-institution research effort</a:t>
            </a:r>
          </a:p>
          <a:p>
            <a:endParaRPr lang="en-US" dirty="0" smtClean="0">
              <a:solidFill>
                <a:schemeClr val="accent2">
                  <a:lumMod val="75000"/>
                </a:schemeClr>
              </a:solidFill>
            </a:endParaRPr>
          </a:p>
          <a:p>
            <a:endParaRPr lang="en-US" dirty="0" smtClean="0">
              <a:solidFill>
                <a:schemeClr val="accent2">
                  <a:lumMod val="75000"/>
                </a:schemeClr>
              </a:solidFill>
            </a:endParaRPr>
          </a:p>
          <a:p>
            <a:r>
              <a:rPr lang="en-US" dirty="0" smtClean="0">
                <a:solidFill>
                  <a:schemeClr val="accent2">
                    <a:lumMod val="75000"/>
                  </a:schemeClr>
                </a:solidFill>
              </a:rPr>
              <a:t>ERC Director: </a:t>
            </a:r>
            <a:r>
              <a:rPr lang="en-US" dirty="0" smtClean="0"/>
              <a:t>Dr. David McLaughlin, UMASS, Amherst</a:t>
            </a:r>
          </a:p>
          <a:p>
            <a:endParaRPr lang="en-US" dirty="0" smtClean="0"/>
          </a:p>
          <a:p>
            <a:r>
              <a:rPr lang="en-US" dirty="0" smtClean="0">
                <a:solidFill>
                  <a:schemeClr val="accent2">
                    <a:lumMod val="75000"/>
                  </a:schemeClr>
                </a:solidFill>
              </a:rPr>
              <a:t>Director of Industry, Government, and End User Partnerships: </a:t>
            </a:r>
            <a:r>
              <a:rPr lang="en-US" dirty="0" smtClean="0"/>
              <a:t>Brenda Phillips</a:t>
            </a:r>
          </a:p>
          <a:p>
            <a:endParaRPr lang="en-US" dirty="0" smtClean="0"/>
          </a:p>
          <a:p>
            <a:r>
              <a:rPr lang="en-US" dirty="0" smtClean="0">
                <a:solidFill>
                  <a:schemeClr val="accent2">
                    <a:lumMod val="75000"/>
                  </a:schemeClr>
                </a:solidFill>
              </a:rPr>
              <a:t>Senior Social Science Faculty: </a:t>
            </a:r>
            <a:r>
              <a:rPr lang="en-US" dirty="0" err="1" smtClean="0"/>
              <a:t>Havidán</a:t>
            </a:r>
            <a:r>
              <a:rPr lang="en-US" dirty="0" smtClean="0"/>
              <a:t> </a:t>
            </a:r>
            <a:r>
              <a:rPr lang="en-US" dirty="0" err="1" smtClean="0"/>
              <a:t>Rodríguez</a:t>
            </a:r>
            <a:r>
              <a:rPr lang="en-US" dirty="0" smtClean="0"/>
              <a:t> and Walter </a:t>
            </a:r>
            <a:r>
              <a:rPr lang="en-US" dirty="0" err="1" smtClean="0"/>
              <a:t>Díaz</a:t>
            </a:r>
            <a:endParaRPr lang="en-US" dirty="0" smtClean="0"/>
          </a:p>
          <a:p>
            <a:endParaRPr lang="en-US" dirty="0" smtClean="0"/>
          </a:p>
          <a:p>
            <a:r>
              <a:rPr lang="en-US" dirty="0" smtClean="0">
                <a:solidFill>
                  <a:schemeClr val="accent2">
                    <a:lumMod val="75000"/>
                  </a:schemeClr>
                </a:solidFill>
              </a:rPr>
              <a:t>Other faculty associated to the DRC-CASA project: </a:t>
            </a:r>
            <a:r>
              <a:rPr lang="en-US" dirty="0" smtClean="0"/>
              <a:t>William Donner and Joseph Trainor</a:t>
            </a:r>
          </a:p>
          <a:p>
            <a:endParaRPr lang="en-US" dirty="0" smtClean="0"/>
          </a:p>
          <a:p>
            <a:r>
              <a:rPr lang="en-US" dirty="0" smtClean="0">
                <a:solidFill>
                  <a:schemeClr val="accent2">
                    <a:lumMod val="75000"/>
                  </a:schemeClr>
                </a:solidFill>
              </a:rPr>
              <a:t>DRC-CASA Graduate students: </a:t>
            </a:r>
            <a:r>
              <a:rPr lang="en-US" dirty="0" smtClean="0"/>
              <a:t>Jenniffer M. Santos-</a:t>
            </a:r>
            <a:r>
              <a:rPr lang="en-US" dirty="0" err="1" smtClean="0"/>
              <a:t>Hernández</a:t>
            </a:r>
            <a:endParaRPr lang="en-US" dirty="0" smtClean="0"/>
          </a:p>
          <a:p>
            <a:endParaRPr lang="en-US" dirty="0" smtClean="0"/>
          </a:p>
          <a:p>
            <a:r>
              <a:rPr lang="en-US" dirty="0" smtClean="0">
                <a:solidFill>
                  <a:schemeClr val="accent2">
                    <a:lumMod val="75000"/>
                  </a:schemeClr>
                </a:solidFill>
              </a:rPr>
              <a:t>DRC-CASA Undergraduate students: </a:t>
            </a:r>
            <a:r>
              <a:rPr lang="en-US" dirty="0" smtClean="0"/>
              <a:t>Claudia Flores, Paige </a:t>
            </a:r>
            <a:r>
              <a:rPr lang="en-US" dirty="0" err="1" smtClean="0"/>
              <a:t>Mikstas</a:t>
            </a:r>
            <a:r>
              <a:rPr lang="en-US" dirty="0" smtClean="0"/>
              <a:t>, </a:t>
            </a:r>
            <a:r>
              <a:rPr lang="en-US" dirty="0" err="1" smtClean="0"/>
              <a:t>Yesenia</a:t>
            </a:r>
            <a:r>
              <a:rPr lang="en-US" dirty="0" smtClean="0"/>
              <a:t> </a:t>
            </a:r>
            <a:r>
              <a:rPr lang="en-US" dirty="0" err="1" smtClean="0"/>
              <a:t>Rodríguez</a:t>
            </a:r>
            <a:r>
              <a:rPr lang="en-US" dirty="0" smtClean="0"/>
              <a:t>, Spencer </a:t>
            </a:r>
            <a:r>
              <a:rPr lang="en-US" dirty="0" err="1" smtClean="0"/>
              <a:t>Schargorodski</a:t>
            </a:r>
            <a:r>
              <a:rPr lang="en-US" dirty="0" smtClean="0"/>
              <a:t>, Kathleen Shea, Stephen Shinn, Jasmine Wynn</a:t>
            </a:r>
            <a:endParaRPr lang="en-US" dirty="0"/>
          </a:p>
        </p:txBody>
      </p:sp>
      <p:pic>
        <p:nvPicPr>
          <p:cNvPr id="4" name="Picture 9" descr="prmonitor"/>
          <p:cNvPicPr>
            <a:picLocks noChangeAspect="1" noChangeArrowheads="1"/>
          </p:cNvPicPr>
          <p:nvPr/>
        </p:nvPicPr>
        <p:blipFill>
          <a:blip r:embed="rId2"/>
          <a:srcRect/>
          <a:stretch>
            <a:fillRect/>
          </a:stretch>
        </p:blipFill>
        <p:spPr bwMode="auto">
          <a:xfrm>
            <a:off x="5681663" y="267882"/>
            <a:ext cx="3081337" cy="2166496"/>
          </a:xfrm>
          <a:prstGeom prst="rect">
            <a:avLst/>
          </a:prstGeom>
          <a:noFill/>
        </p:spPr>
      </p:pic>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52400" y="274638"/>
            <a:ext cx="8915400" cy="1143000"/>
          </a:xfrm>
        </p:spPr>
        <p:txBody>
          <a:bodyPr/>
          <a:lstStyle/>
          <a:p>
            <a:pPr algn="ctr" eaLnBrk="1" hangingPunct="1"/>
            <a:r>
              <a:rPr lang="en-US" sz="2200" b="1" i="0" dirty="0" smtClean="0"/>
              <a:t>Did you receive information from the Internet during the last 30 minutes before the tornado or severe storm arrived?</a:t>
            </a:r>
          </a:p>
        </p:txBody>
      </p:sp>
      <p:graphicFrame>
        <p:nvGraphicFramePr>
          <p:cNvPr id="4" name="Chart 3"/>
          <p:cNvGraphicFramePr/>
          <p:nvPr/>
        </p:nvGraphicFramePr>
        <p:xfrm>
          <a:off x="685800" y="1417638"/>
          <a:ext cx="7162800" cy="467836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52400" y="274638"/>
            <a:ext cx="8782050" cy="1143000"/>
          </a:xfrm>
        </p:spPr>
        <p:txBody>
          <a:bodyPr/>
          <a:lstStyle/>
          <a:p>
            <a:pPr algn="ctr" eaLnBrk="1" hangingPunct="1"/>
            <a:r>
              <a:rPr lang="en-US" sz="2200" b="1" i="0" dirty="0" smtClean="0"/>
              <a:t>Why did you not receive information from the internet?</a:t>
            </a:r>
          </a:p>
        </p:txBody>
      </p:sp>
      <p:graphicFrame>
        <p:nvGraphicFramePr>
          <p:cNvPr id="3" name="Chart 2"/>
          <p:cNvGraphicFramePr/>
          <p:nvPr/>
        </p:nvGraphicFramePr>
        <p:xfrm>
          <a:off x="609600" y="1219200"/>
          <a:ext cx="8324850" cy="5486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pPr algn="ctr" eaLnBrk="1" hangingPunct="1">
              <a:defRPr/>
            </a:pPr>
            <a:r>
              <a:rPr lang="en-US" sz="2400" b="1" i="0" dirty="0" smtClean="0"/>
              <a:t>Did you receive information from television during the last 30 minutes before the tornado or severe storm arrived?</a:t>
            </a:r>
            <a:r>
              <a:rPr lang="en-US" sz="2400" b="1" dirty="0" smtClean="0"/>
              <a:t/>
            </a:r>
            <a:br>
              <a:rPr lang="en-US" sz="2400" b="1" dirty="0" smtClean="0"/>
            </a:br>
            <a:endParaRPr lang="en-US" sz="2400" b="1" dirty="0"/>
          </a:p>
        </p:txBody>
      </p:sp>
      <p:graphicFrame>
        <p:nvGraphicFramePr>
          <p:cNvPr id="4" name="Chart 3"/>
          <p:cNvGraphicFramePr/>
          <p:nvPr/>
        </p:nvGraphicFramePr>
        <p:xfrm>
          <a:off x="609600" y="1524000"/>
          <a:ext cx="7620000" cy="4419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488363" cy="1143000"/>
          </a:xfrm>
        </p:spPr>
        <p:txBody>
          <a:bodyPr>
            <a:normAutofit fontScale="90000"/>
          </a:bodyPr>
          <a:lstStyle/>
          <a:p>
            <a:pPr algn="ctr" eaLnBrk="1" hangingPunct="1">
              <a:defRPr/>
            </a:pPr>
            <a:r>
              <a:rPr lang="en-US" sz="2800" b="1" i="0" dirty="0" smtClean="0"/>
              <a:t>Did you take any actions to protect yourself, your family, or your property from the hazard </a:t>
            </a:r>
            <a:r>
              <a:rPr lang="en-US" sz="2800" b="1" i="0" dirty="0" smtClean="0">
                <a:solidFill>
                  <a:srgbClr val="FF0000"/>
                </a:solidFill>
              </a:rPr>
              <a:t>event</a:t>
            </a:r>
            <a:r>
              <a:rPr lang="en-US" sz="2800" b="1" i="0" dirty="0" smtClean="0"/>
              <a:t>?</a:t>
            </a:r>
            <a:r>
              <a:rPr lang="en-US" sz="2800" b="1" dirty="0" smtClean="0"/>
              <a:t/>
            </a:r>
            <a:br>
              <a:rPr lang="en-US" sz="2800" b="1" dirty="0" smtClean="0"/>
            </a:br>
            <a:endParaRPr lang="en-US" sz="2800" b="1" dirty="0"/>
          </a:p>
        </p:txBody>
      </p:sp>
      <p:graphicFrame>
        <p:nvGraphicFramePr>
          <p:cNvPr id="3" name="Chart 2"/>
          <p:cNvGraphicFramePr/>
          <p:nvPr/>
        </p:nvGraphicFramePr>
        <p:xfrm>
          <a:off x="838200" y="1524000"/>
          <a:ext cx="7315200" cy="5029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52400"/>
          </a:xfrm>
        </p:spPr>
        <p:txBody>
          <a:bodyPr>
            <a:normAutofit fontScale="90000"/>
          </a:bodyPr>
          <a:lstStyle/>
          <a:p>
            <a:pPr algn="ctr" eaLnBrk="1" hangingPunct="1">
              <a:defRPr/>
            </a:pPr>
            <a:r>
              <a:rPr lang="en-US" sz="3700" i="0" dirty="0" smtClean="0"/>
              <a:t>What information led you to seek shelter?</a:t>
            </a:r>
            <a:r>
              <a:rPr lang="en-US" sz="3200" b="1" dirty="0" smtClean="0"/>
              <a:t/>
            </a:r>
            <a:br>
              <a:rPr lang="en-US" sz="3200" b="1" dirty="0" smtClean="0"/>
            </a:br>
            <a:r>
              <a:rPr lang="en-US" sz="3200" b="1" dirty="0" smtClean="0"/>
              <a:t/>
            </a:r>
            <a:br>
              <a:rPr lang="en-US" sz="3200" b="1" dirty="0" smtClean="0"/>
            </a:br>
            <a:endParaRPr lang="en-US" sz="3200" b="1" dirty="0"/>
          </a:p>
        </p:txBody>
      </p:sp>
      <p:graphicFrame>
        <p:nvGraphicFramePr>
          <p:cNvPr id="5" name="Chart 4"/>
          <p:cNvGraphicFramePr/>
          <p:nvPr/>
        </p:nvGraphicFramePr>
        <p:xfrm>
          <a:off x="609600" y="1295400"/>
          <a:ext cx="7620000" cy="4724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1143000"/>
          </a:xfrm>
        </p:spPr>
        <p:txBody>
          <a:bodyPr>
            <a:normAutofit/>
          </a:bodyPr>
          <a:lstStyle/>
          <a:p>
            <a:pPr algn="ctr" eaLnBrk="1" hangingPunct="1">
              <a:defRPr/>
            </a:pPr>
            <a:r>
              <a:rPr lang="en-US" sz="3200" b="1" i="0" dirty="0" smtClean="0"/>
              <a:t>NOAA Radio Ownership</a:t>
            </a:r>
            <a:br>
              <a:rPr lang="en-US" sz="3200" b="1" i="0" dirty="0" smtClean="0"/>
            </a:br>
            <a:endParaRPr lang="en-US" sz="3200" b="1" i="0" dirty="0"/>
          </a:p>
        </p:txBody>
      </p:sp>
      <p:graphicFrame>
        <p:nvGraphicFramePr>
          <p:cNvPr id="5" name="Chart 4"/>
          <p:cNvGraphicFramePr/>
          <p:nvPr/>
        </p:nvGraphicFramePr>
        <p:xfrm>
          <a:off x="914400" y="990600"/>
          <a:ext cx="7010400" cy="5562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nvGraphicFramePr>
        <p:xfrm>
          <a:off x="914400" y="1417638"/>
          <a:ext cx="746760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p:cNvSpPr/>
          <p:nvPr/>
        </p:nvSpPr>
        <p:spPr>
          <a:xfrm>
            <a:off x="381000" y="707648"/>
            <a:ext cx="8229600" cy="892552"/>
          </a:xfrm>
          <a:prstGeom prst="rect">
            <a:avLst/>
          </a:prstGeom>
        </p:spPr>
        <p:txBody>
          <a:bodyPr wrap="square">
            <a:spAutoFit/>
          </a:bodyPr>
          <a:lstStyle/>
          <a:p>
            <a:pPr algn="ctr">
              <a:defRPr sz="1800" b="1" i="0" u="none" strike="noStrike" kern="1200" baseline="0">
                <a:solidFill>
                  <a:srgbClr val="000000"/>
                </a:solidFill>
                <a:latin typeface="+mn-lt"/>
                <a:ea typeface="+mn-ea"/>
                <a:cs typeface="+mn-cs"/>
              </a:defRPr>
            </a:pPr>
            <a:r>
              <a:rPr lang="en-US" sz="2600" b="1" dirty="0" smtClean="0">
                <a:solidFill>
                  <a:srgbClr val="C00000"/>
                </a:solidFill>
              </a:rPr>
              <a:t>How often would you say you listen to a NOAA radio for information about tornadoes or severe storms?</a:t>
            </a:r>
            <a:endParaRPr lang="en-US" sz="2600" b="1" dirty="0">
              <a:solidFill>
                <a:srgbClr val="C00000"/>
              </a:solidFill>
            </a:endParaRPr>
          </a:p>
        </p:txBody>
      </p:sp>
    </p:spTree>
  </p:cSld>
  <p:clrMapOvr>
    <a:masterClrMapping/>
  </p:clrMapOvr>
  <p:transition>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457200"/>
            <a:ext cx="8229600" cy="1143000"/>
          </a:xfrm>
        </p:spPr>
        <p:txBody>
          <a:bodyPr/>
          <a:lstStyle/>
          <a:p>
            <a:pPr algn="ctr" eaLnBrk="1" hangingPunct="1"/>
            <a:r>
              <a:rPr lang="en-US" sz="3200" b="1" i="0" dirty="0" smtClean="0"/>
              <a:t>Tornado Watch &amp; Warning</a:t>
            </a:r>
            <a:br>
              <a:rPr lang="en-US" sz="3200" b="1" i="0" dirty="0" smtClean="0"/>
            </a:br>
            <a:r>
              <a:rPr lang="en-US" sz="3200" b="1" i="0" dirty="0" smtClean="0"/>
              <a:t>and False Alarms</a:t>
            </a:r>
          </a:p>
        </p:txBody>
      </p:sp>
      <p:sp>
        <p:nvSpPr>
          <p:cNvPr id="34819" name="Subtitle 2"/>
          <p:cNvSpPr>
            <a:spLocks noGrp="1"/>
          </p:cNvSpPr>
          <p:nvPr>
            <p:ph idx="1"/>
          </p:nvPr>
        </p:nvSpPr>
        <p:spPr>
          <a:xfrm>
            <a:off x="457200" y="1798637"/>
            <a:ext cx="8229600" cy="4525963"/>
          </a:xfrm>
        </p:spPr>
        <p:txBody>
          <a:bodyPr/>
          <a:lstStyle/>
          <a:p>
            <a:pPr marL="576263" indent="-400050" eaLnBrk="1" hangingPunct="1"/>
            <a:r>
              <a:rPr lang="en-US" dirty="0" smtClean="0"/>
              <a:t>Respondents appear to have difficulty in understanding the differences between watches and warnings and what is a false alarm</a:t>
            </a:r>
          </a:p>
          <a:p>
            <a:pPr marL="341313" indent="-165100" eaLnBrk="1" hangingPunct="1"/>
            <a:endParaRPr lang="en-US" sz="2000" dirty="0" smtClean="0"/>
          </a:p>
          <a:p>
            <a:pPr marL="576263" indent="-400050" eaLnBrk="1" hangingPunct="1"/>
            <a:r>
              <a:rPr lang="en-US" dirty="0" smtClean="0">
                <a:ea typeface="Calibri" pitchFamily="34" charset="0"/>
                <a:cs typeface="Times New Roman" pitchFamily="18" charset="0"/>
              </a:rPr>
              <a:t>Participants seem to understand that watches and warnings represent some type of danger, but they are unable to clearly differentiate between these two concepts</a:t>
            </a:r>
            <a:endParaRPr lang="en-US" dirty="0" smtClean="0"/>
          </a:p>
        </p:txBody>
      </p:sp>
    </p:spTree>
  </p:cSld>
  <p:clrMapOvr>
    <a:masterClrMapping/>
  </p:clrMapOvr>
  <p:transition>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381000" y="457200"/>
            <a:ext cx="8229600" cy="1143000"/>
          </a:xfrm>
        </p:spPr>
        <p:txBody>
          <a:bodyPr/>
          <a:lstStyle/>
          <a:p>
            <a:pPr algn="ctr" eaLnBrk="1" hangingPunct="1"/>
            <a:r>
              <a:rPr lang="en-US" b="1" i="0" dirty="0" smtClean="0"/>
              <a:t>Watch Definition: Examples</a:t>
            </a:r>
          </a:p>
        </p:txBody>
      </p:sp>
      <p:sp>
        <p:nvSpPr>
          <p:cNvPr id="2049" name="Rectangle 1"/>
          <p:cNvSpPr>
            <a:spLocks noChangeArrowheads="1"/>
          </p:cNvSpPr>
          <p:nvPr/>
        </p:nvSpPr>
        <p:spPr bwMode="auto">
          <a:xfrm>
            <a:off x="304800" y="1543140"/>
            <a:ext cx="8534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98463" marR="0" lvl="0" indent="-398463" algn="l" defTabSz="914400" rtl="0" eaLnBrk="0" fontAlgn="base" latinLnBrk="0" hangingPunct="0">
              <a:lnSpc>
                <a:spcPct val="100000"/>
              </a:lnSpc>
              <a:spcBef>
                <a:spcPct val="0"/>
              </a:spcBef>
              <a:spcAft>
                <a:spcPct val="0"/>
              </a:spcAft>
              <a:buClr>
                <a:srgbClr val="C00000"/>
              </a:buClr>
              <a:buSzTx/>
              <a:buFont typeface="Wingdings" pitchFamily="2" charset="2"/>
              <a:buChar char="q"/>
              <a:tabLst/>
            </a:pPr>
            <a:r>
              <a:rPr kumimoji="0" lang="en-US" sz="2600" b="0" i="0" u="none" strike="noStrike" cap="none" normalizeH="0" baseline="0" dirty="0" smtClean="0">
                <a:ln>
                  <a:noFill/>
                </a:ln>
                <a:effectLst/>
                <a:latin typeface="+mn-lt"/>
                <a:ea typeface="Calibri" pitchFamily="34" charset="0"/>
                <a:cs typeface="Arial" pitchFamily="34" charset="0"/>
              </a:rPr>
              <a:t>“I think the watch is the more dangerous one”</a:t>
            </a:r>
          </a:p>
          <a:p>
            <a:pPr marL="0" marR="0" lvl="0" indent="0" algn="l" defTabSz="914400" rtl="0" eaLnBrk="0" fontAlgn="base" latinLnBrk="0" hangingPunct="0">
              <a:lnSpc>
                <a:spcPct val="100000"/>
              </a:lnSpc>
              <a:spcBef>
                <a:spcPct val="0"/>
              </a:spcBef>
              <a:spcAft>
                <a:spcPct val="0"/>
              </a:spcAft>
              <a:buClr>
                <a:srgbClr val="C00000"/>
              </a:buClr>
              <a:buSzTx/>
              <a:buFont typeface="Wingdings" pitchFamily="2" charset="2"/>
              <a:buChar char="q"/>
              <a:tabLst/>
            </a:pPr>
            <a:endParaRPr lang="en-US" sz="900" dirty="0" smtClean="0">
              <a:latin typeface="+mn-lt"/>
            </a:endParaRPr>
          </a:p>
          <a:p>
            <a:pPr marL="398463" marR="0" lvl="0" indent="-398463" algn="l" defTabSz="914400" rtl="0" eaLnBrk="0" fontAlgn="base" latinLnBrk="0" hangingPunct="0">
              <a:lnSpc>
                <a:spcPct val="100000"/>
              </a:lnSpc>
              <a:spcBef>
                <a:spcPct val="0"/>
              </a:spcBef>
              <a:spcAft>
                <a:spcPct val="0"/>
              </a:spcAft>
              <a:buClr>
                <a:srgbClr val="C00000"/>
              </a:buClr>
              <a:buSzTx/>
              <a:buFont typeface="Wingdings" pitchFamily="2" charset="2"/>
              <a:buChar char="q"/>
              <a:tabLst/>
            </a:pPr>
            <a:r>
              <a:rPr kumimoji="0" lang="en-US" sz="2600" b="0" i="0" u="none" strike="noStrike" cap="none" normalizeH="0" baseline="0" dirty="0" smtClean="0">
                <a:ln>
                  <a:noFill/>
                </a:ln>
                <a:effectLst/>
                <a:latin typeface="+mn-lt"/>
                <a:ea typeface="Calibri" pitchFamily="34" charset="0"/>
                <a:cs typeface="Arial" pitchFamily="34" charset="0"/>
              </a:rPr>
              <a:t>“Same as a warning”</a:t>
            </a:r>
          </a:p>
          <a:p>
            <a:pPr marL="398463" marR="0" lvl="0" indent="-398463" algn="l" defTabSz="914400" rtl="0" eaLnBrk="0" fontAlgn="base" latinLnBrk="0" hangingPunct="0">
              <a:lnSpc>
                <a:spcPct val="100000"/>
              </a:lnSpc>
              <a:spcBef>
                <a:spcPct val="0"/>
              </a:spcBef>
              <a:spcAft>
                <a:spcPct val="0"/>
              </a:spcAft>
              <a:buClr>
                <a:srgbClr val="C00000"/>
              </a:buClr>
              <a:buSzTx/>
              <a:buFont typeface="Wingdings" pitchFamily="2" charset="2"/>
              <a:buChar char="q"/>
              <a:tabLst/>
            </a:pPr>
            <a:endParaRPr lang="en-US" sz="900" dirty="0" smtClean="0">
              <a:latin typeface="+mn-lt"/>
            </a:endParaRPr>
          </a:p>
          <a:p>
            <a:pPr marL="398463" marR="0" lvl="0" indent="-398463" algn="l" defTabSz="914400" rtl="0" eaLnBrk="0" fontAlgn="base" latinLnBrk="0" hangingPunct="0">
              <a:lnSpc>
                <a:spcPct val="100000"/>
              </a:lnSpc>
              <a:spcBef>
                <a:spcPct val="0"/>
              </a:spcBef>
              <a:spcAft>
                <a:spcPct val="0"/>
              </a:spcAft>
              <a:buClr>
                <a:srgbClr val="C00000"/>
              </a:buClr>
              <a:buSzTx/>
              <a:buFont typeface="Wingdings" pitchFamily="2" charset="2"/>
              <a:buChar char="q"/>
            </a:pPr>
            <a:r>
              <a:rPr kumimoji="0" lang="en-US" sz="2600" b="0" i="0" u="none" strike="noStrike" cap="none" normalizeH="0" baseline="0" dirty="0" smtClean="0">
                <a:ln>
                  <a:noFill/>
                </a:ln>
                <a:effectLst/>
                <a:latin typeface="+mn-lt"/>
                <a:ea typeface="Calibri" pitchFamily="34" charset="0"/>
                <a:cs typeface="Arial" pitchFamily="34" charset="0"/>
              </a:rPr>
              <a:t>“When the TV flashes yellow”</a:t>
            </a:r>
          </a:p>
          <a:p>
            <a:pPr marL="0" marR="0" lvl="0" indent="0" algn="l" defTabSz="914400" rtl="0" eaLnBrk="0" fontAlgn="base" latinLnBrk="0" hangingPunct="0">
              <a:lnSpc>
                <a:spcPct val="100000"/>
              </a:lnSpc>
              <a:spcBef>
                <a:spcPct val="0"/>
              </a:spcBef>
              <a:spcAft>
                <a:spcPct val="0"/>
              </a:spcAft>
              <a:buClr>
                <a:srgbClr val="C00000"/>
              </a:buClr>
              <a:buSzTx/>
              <a:buFont typeface="Wingdings" pitchFamily="2" charset="2"/>
              <a:buChar char="q"/>
              <a:tabLst/>
            </a:pPr>
            <a:endParaRPr lang="en-US" sz="900" dirty="0" smtClean="0">
              <a:latin typeface="+mn-lt"/>
            </a:endParaRPr>
          </a:p>
          <a:p>
            <a:pPr marL="398463" marR="0" lvl="0" indent="-398463" algn="l" defTabSz="914400" rtl="0" eaLnBrk="0" fontAlgn="base" latinLnBrk="0" hangingPunct="0">
              <a:lnSpc>
                <a:spcPct val="100000"/>
              </a:lnSpc>
              <a:spcBef>
                <a:spcPct val="0"/>
              </a:spcBef>
              <a:spcAft>
                <a:spcPct val="0"/>
              </a:spcAft>
              <a:buClr>
                <a:srgbClr val="C00000"/>
              </a:buClr>
              <a:buSzTx/>
              <a:buFont typeface="Wingdings" pitchFamily="2" charset="2"/>
              <a:buChar char="q"/>
              <a:tabLst/>
            </a:pPr>
            <a:r>
              <a:rPr kumimoji="0" lang="en-US" sz="2600" b="0" i="0" u="none" strike="noStrike" cap="none" normalizeH="0" baseline="0" dirty="0" smtClean="0">
                <a:ln>
                  <a:noFill/>
                </a:ln>
                <a:effectLst/>
                <a:latin typeface="+mn-lt"/>
                <a:ea typeface="Calibri" pitchFamily="34" charset="0"/>
                <a:cs typeface="Arial" pitchFamily="34" charset="0"/>
              </a:rPr>
              <a:t>“They put it up on the TV and tell you what time it will be in your area and when to take shelter”</a:t>
            </a:r>
            <a:endParaRPr lang="en-US" sz="2600" dirty="0" smtClean="0">
              <a:latin typeface="+mn-lt"/>
            </a:endParaRPr>
          </a:p>
          <a:p>
            <a:pPr marL="0" marR="0" lvl="0" indent="0" algn="l" defTabSz="914400" rtl="0" eaLnBrk="0" fontAlgn="base" latinLnBrk="0" hangingPunct="0">
              <a:lnSpc>
                <a:spcPct val="100000"/>
              </a:lnSpc>
              <a:spcBef>
                <a:spcPct val="0"/>
              </a:spcBef>
              <a:spcAft>
                <a:spcPct val="0"/>
              </a:spcAft>
              <a:buClr>
                <a:srgbClr val="C00000"/>
              </a:buClr>
              <a:buSzTx/>
              <a:buFont typeface="Wingdings" pitchFamily="2" charset="2"/>
              <a:buChar char="q"/>
              <a:tabLst/>
            </a:pPr>
            <a:endParaRPr kumimoji="0" lang="en-US" sz="900" b="0" i="0" u="none" strike="noStrike" cap="none" normalizeH="0" baseline="0" dirty="0" smtClean="0">
              <a:ln>
                <a:noFill/>
              </a:ln>
              <a:effectLst/>
              <a:latin typeface="+mn-lt"/>
              <a:ea typeface="Calibri" pitchFamily="34" charset="0"/>
              <a:cs typeface="Arial" pitchFamily="34" charset="0"/>
            </a:endParaRPr>
          </a:p>
          <a:p>
            <a:pPr marL="398463" marR="0" lvl="0" indent="-398463" algn="l" defTabSz="914400" rtl="0" eaLnBrk="0" fontAlgn="base" latinLnBrk="0" hangingPunct="0">
              <a:lnSpc>
                <a:spcPct val="100000"/>
              </a:lnSpc>
              <a:spcBef>
                <a:spcPct val="0"/>
              </a:spcBef>
              <a:spcAft>
                <a:spcPct val="0"/>
              </a:spcAft>
              <a:buClr>
                <a:srgbClr val="C00000"/>
              </a:buClr>
              <a:buSzTx/>
              <a:buFont typeface="Wingdings" pitchFamily="2" charset="2"/>
              <a:buChar char="q"/>
              <a:tabLst/>
            </a:pPr>
            <a:r>
              <a:rPr kumimoji="0" lang="en-US" sz="2600" b="0" i="0" u="none" strike="noStrike" cap="none" normalizeH="0" baseline="0" dirty="0" smtClean="0">
                <a:ln>
                  <a:noFill/>
                </a:ln>
                <a:effectLst/>
                <a:latin typeface="+mn-lt"/>
                <a:ea typeface="Calibri" pitchFamily="34" charset="0"/>
                <a:cs typeface="Arial" pitchFamily="34" charset="0"/>
              </a:rPr>
              <a:t>“They feel like there’s one [tornado] in our vicinity”</a:t>
            </a:r>
            <a:endParaRPr lang="en-US" sz="2600" dirty="0" smtClean="0">
              <a:latin typeface="+mn-lt"/>
            </a:endParaRPr>
          </a:p>
          <a:p>
            <a:pPr marL="0" marR="0" lvl="0" indent="0" algn="l" defTabSz="914400" rtl="0" eaLnBrk="0" fontAlgn="base" latinLnBrk="0" hangingPunct="0">
              <a:lnSpc>
                <a:spcPct val="100000"/>
              </a:lnSpc>
              <a:spcBef>
                <a:spcPct val="0"/>
              </a:spcBef>
              <a:spcAft>
                <a:spcPct val="0"/>
              </a:spcAft>
              <a:buClr>
                <a:srgbClr val="C00000"/>
              </a:buClr>
              <a:buSzTx/>
              <a:buFont typeface="Wingdings" pitchFamily="2" charset="2"/>
              <a:buChar char="q"/>
              <a:tabLst/>
            </a:pPr>
            <a:endParaRPr kumimoji="0" lang="en-US" sz="900" b="0" i="0" u="none" strike="noStrike" cap="none" normalizeH="0" baseline="0" dirty="0" smtClean="0">
              <a:ln>
                <a:noFill/>
              </a:ln>
              <a:effectLst/>
              <a:latin typeface="+mn-lt"/>
              <a:ea typeface="Calibri" pitchFamily="34" charset="0"/>
              <a:cs typeface="Arial" pitchFamily="34" charset="0"/>
            </a:endParaRPr>
          </a:p>
          <a:p>
            <a:pPr marL="398463" marR="0" lvl="0" indent="-398463" algn="l" defTabSz="914400" rtl="0" eaLnBrk="0" fontAlgn="base" latinLnBrk="0" hangingPunct="0">
              <a:lnSpc>
                <a:spcPct val="100000"/>
              </a:lnSpc>
              <a:spcBef>
                <a:spcPct val="0"/>
              </a:spcBef>
              <a:spcAft>
                <a:spcPct val="0"/>
              </a:spcAft>
              <a:buClr>
                <a:srgbClr val="C00000"/>
              </a:buClr>
              <a:buSzTx/>
              <a:buFont typeface="Wingdings" pitchFamily="2" charset="2"/>
              <a:buChar char="q"/>
              <a:tabLst/>
            </a:pPr>
            <a:r>
              <a:rPr kumimoji="0" lang="en-US" sz="2600" b="0" i="0" u="none" strike="noStrike" cap="none" normalizeH="0" baseline="0" dirty="0" smtClean="0">
                <a:ln>
                  <a:noFill/>
                </a:ln>
                <a:effectLst/>
                <a:latin typeface="+mn-lt"/>
                <a:ea typeface="Calibri" pitchFamily="34" charset="0"/>
                <a:cs typeface="Arial" pitchFamily="34" charset="0"/>
              </a:rPr>
              <a:t>“A  tornado is on the ground near your house”</a:t>
            </a:r>
            <a:endParaRPr lang="en-US" sz="2600" dirty="0" smtClean="0">
              <a:latin typeface="+mn-lt"/>
            </a:endParaRPr>
          </a:p>
          <a:p>
            <a:pPr marL="0" marR="0" lvl="0" indent="0" algn="l" defTabSz="914400" rtl="0" eaLnBrk="0" fontAlgn="base" latinLnBrk="0" hangingPunct="0">
              <a:lnSpc>
                <a:spcPct val="100000"/>
              </a:lnSpc>
              <a:spcBef>
                <a:spcPct val="0"/>
              </a:spcBef>
              <a:spcAft>
                <a:spcPct val="0"/>
              </a:spcAft>
              <a:buClr>
                <a:srgbClr val="C00000"/>
              </a:buClr>
              <a:buSzTx/>
              <a:buFont typeface="Wingdings" pitchFamily="2" charset="2"/>
              <a:buChar char="q"/>
              <a:tabLst/>
            </a:pPr>
            <a:endParaRPr kumimoji="0" lang="en-US" sz="900" b="0" i="0" u="none" strike="noStrike" cap="none" normalizeH="0" baseline="0" dirty="0" smtClean="0">
              <a:ln>
                <a:noFill/>
              </a:ln>
              <a:effectLst/>
              <a:latin typeface="+mn-lt"/>
              <a:ea typeface="Calibri" pitchFamily="34" charset="0"/>
              <a:cs typeface="Arial" pitchFamily="34" charset="0"/>
            </a:endParaRPr>
          </a:p>
          <a:p>
            <a:pPr marL="398463" marR="0" lvl="0" indent="-398463" algn="l" defTabSz="914400" rtl="0" eaLnBrk="0" fontAlgn="base" latinLnBrk="0" hangingPunct="0">
              <a:lnSpc>
                <a:spcPct val="100000"/>
              </a:lnSpc>
              <a:spcBef>
                <a:spcPct val="0"/>
              </a:spcBef>
              <a:spcAft>
                <a:spcPct val="0"/>
              </a:spcAft>
              <a:buClr>
                <a:srgbClr val="C00000"/>
              </a:buClr>
              <a:buSzTx/>
              <a:buFont typeface="Wingdings" pitchFamily="2" charset="2"/>
              <a:buChar char="q"/>
              <a:tabLst/>
            </a:pPr>
            <a:r>
              <a:rPr kumimoji="0" lang="en-US" sz="2600" b="0" i="0" u="none" strike="noStrike" cap="none" normalizeH="0" baseline="0" dirty="0" smtClean="0">
                <a:ln>
                  <a:noFill/>
                </a:ln>
                <a:effectLst/>
                <a:latin typeface="+mn-lt"/>
                <a:ea typeface="Calibri" pitchFamily="34" charset="0"/>
                <a:cs typeface="Arial" pitchFamily="34" charset="0"/>
              </a:rPr>
              <a:t>“Tornado was been sighted in my area”</a:t>
            </a:r>
          </a:p>
          <a:p>
            <a:pPr marL="398463" marR="0" lvl="0" indent="-398463" algn="l" defTabSz="914400" rtl="0" eaLnBrk="0" fontAlgn="base" latinLnBrk="0" hangingPunct="0">
              <a:lnSpc>
                <a:spcPct val="100000"/>
              </a:lnSpc>
              <a:spcBef>
                <a:spcPct val="0"/>
              </a:spcBef>
              <a:spcAft>
                <a:spcPct val="0"/>
              </a:spcAft>
              <a:buClr>
                <a:srgbClr val="C00000"/>
              </a:buClr>
              <a:buSzTx/>
              <a:buFont typeface="Wingdings" pitchFamily="2" charset="2"/>
              <a:buChar char="q"/>
              <a:tabLst/>
            </a:pPr>
            <a:r>
              <a:rPr lang="en-US" sz="2600" dirty="0" smtClean="0">
                <a:latin typeface="+mn-lt"/>
              </a:rPr>
              <a:t>“Watch for the tornado coming to you”</a:t>
            </a:r>
            <a:endParaRPr kumimoji="0" lang="en-US" sz="2600" b="0" i="0" u="none" strike="noStrike" cap="none" normalizeH="0" baseline="0" dirty="0" smtClean="0">
              <a:ln>
                <a:noFill/>
              </a:ln>
              <a:effectLst/>
              <a:latin typeface="+mn-lt"/>
            </a:endParaRPr>
          </a:p>
        </p:txBody>
      </p:sp>
    </p:spTree>
  </p:cSld>
  <p:clrMapOvr>
    <a:masterClrMapping/>
  </p:clrMapOvr>
  <p:transition>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algn="ctr" eaLnBrk="1" hangingPunct="1"/>
            <a:r>
              <a:rPr lang="en-US" b="1" i="0" dirty="0" smtClean="0"/>
              <a:t>Watch Definition</a:t>
            </a:r>
          </a:p>
        </p:txBody>
      </p:sp>
      <p:graphicFrame>
        <p:nvGraphicFramePr>
          <p:cNvPr id="4" name="Chart 3"/>
          <p:cNvGraphicFramePr/>
          <p:nvPr/>
        </p:nvGraphicFramePr>
        <p:xfrm>
          <a:off x="1447800" y="1600200"/>
          <a:ext cx="6289221" cy="415834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52400" y="228600"/>
            <a:ext cx="8229600" cy="1143000"/>
          </a:xfrm>
        </p:spPr>
        <p:txBody>
          <a:bodyPr/>
          <a:lstStyle/>
          <a:p>
            <a:pPr algn="ctr" eaLnBrk="1" hangingPunct="1"/>
            <a:r>
              <a:rPr lang="en-US" b="1" i="0" dirty="0" smtClean="0"/>
              <a:t>Social Scientists in CASA</a:t>
            </a:r>
          </a:p>
        </p:txBody>
      </p:sp>
      <p:sp>
        <p:nvSpPr>
          <p:cNvPr id="4099" name="Subtitle 2"/>
          <p:cNvSpPr>
            <a:spLocks noGrp="1"/>
          </p:cNvSpPr>
          <p:nvPr>
            <p:ph type="subTitle" idx="4294967295"/>
          </p:nvPr>
        </p:nvSpPr>
        <p:spPr>
          <a:xfrm>
            <a:off x="457200" y="1752600"/>
            <a:ext cx="7635875" cy="3962400"/>
          </a:xfrm>
        </p:spPr>
        <p:txBody>
          <a:bodyPr/>
          <a:lstStyle/>
          <a:p>
            <a:pPr>
              <a:lnSpc>
                <a:spcPct val="80000"/>
              </a:lnSpc>
            </a:pPr>
            <a:r>
              <a:rPr lang="en-US" sz="2000" dirty="0" smtClean="0">
                <a:latin typeface="Candara" pitchFamily="34" charset="0"/>
              </a:rPr>
              <a:t>How improved forecasting can reduce the exposure and vulnerability of individuals and property to every-day and extreme weather events?</a:t>
            </a:r>
          </a:p>
          <a:p>
            <a:pPr>
              <a:lnSpc>
                <a:spcPct val="80000"/>
              </a:lnSpc>
            </a:pPr>
            <a:endParaRPr lang="en-US" sz="2000" dirty="0" smtClean="0">
              <a:latin typeface="Candara" pitchFamily="34" charset="0"/>
            </a:endParaRPr>
          </a:p>
          <a:p>
            <a:pPr>
              <a:lnSpc>
                <a:spcPct val="80000"/>
              </a:lnSpc>
            </a:pPr>
            <a:r>
              <a:rPr lang="en-US" sz="2000" dirty="0" smtClean="0">
                <a:latin typeface="Candara" pitchFamily="34" charset="0"/>
              </a:rPr>
              <a:t>What factors inform weather related decisions at different levels?</a:t>
            </a:r>
          </a:p>
          <a:p>
            <a:pPr>
              <a:lnSpc>
                <a:spcPct val="80000"/>
              </a:lnSpc>
              <a:buNone/>
            </a:pPr>
            <a:endParaRPr lang="en-US" sz="2000" dirty="0" smtClean="0">
              <a:latin typeface="Candara" pitchFamily="34" charset="0"/>
            </a:endParaRPr>
          </a:p>
          <a:p>
            <a:pPr>
              <a:lnSpc>
                <a:spcPct val="80000"/>
              </a:lnSpc>
            </a:pPr>
            <a:r>
              <a:rPr lang="en-US" sz="2000" dirty="0" smtClean="0">
                <a:latin typeface="Candara" pitchFamily="34" charset="0"/>
              </a:rPr>
              <a:t>How are warnings communicated to the general population? </a:t>
            </a:r>
          </a:p>
          <a:p>
            <a:pPr>
              <a:lnSpc>
                <a:spcPct val="80000"/>
              </a:lnSpc>
            </a:pPr>
            <a:endParaRPr lang="en-US" sz="2000" dirty="0" smtClean="0">
              <a:latin typeface="Candara" pitchFamily="34" charset="0"/>
            </a:endParaRPr>
          </a:p>
          <a:p>
            <a:pPr>
              <a:lnSpc>
                <a:spcPct val="80000"/>
              </a:lnSpc>
            </a:pPr>
            <a:r>
              <a:rPr lang="en-US" sz="2000" dirty="0" smtClean="0">
                <a:latin typeface="Candara" pitchFamily="34" charset="0"/>
              </a:rPr>
              <a:t>Under what conditions are these warnings interpreted correctly?</a:t>
            </a:r>
          </a:p>
          <a:p>
            <a:pPr>
              <a:lnSpc>
                <a:spcPct val="80000"/>
              </a:lnSpc>
            </a:pPr>
            <a:endParaRPr lang="en-US" sz="2000" dirty="0" smtClean="0">
              <a:latin typeface="Candara" pitchFamily="34" charset="0"/>
            </a:endParaRPr>
          </a:p>
          <a:p>
            <a:pPr>
              <a:lnSpc>
                <a:spcPct val="80000"/>
              </a:lnSpc>
            </a:pPr>
            <a:r>
              <a:rPr lang="en-US" sz="2000" dirty="0" smtClean="0">
                <a:latin typeface="Candara" pitchFamily="34" charset="0"/>
              </a:rPr>
              <a:t>Through the use of field research, focus groups, in-depth interviews, and surveys, we are examining how the end-user community, particularly emergency managers and the general public, access, interpret, utilize, and respond to weather forecasts</a:t>
            </a:r>
          </a:p>
          <a:p>
            <a:pPr>
              <a:lnSpc>
                <a:spcPct val="80000"/>
              </a:lnSpc>
            </a:pPr>
            <a:endParaRPr lang="en-US" sz="2000" dirty="0" smtClean="0">
              <a:latin typeface="Candara" pitchFamily="34" charset="0"/>
            </a:endParaRPr>
          </a:p>
          <a:p>
            <a:pPr>
              <a:lnSpc>
                <a:spcPct val="80000"/>
              </a:lnSpc>
            </a:pPr>
            <a:r>
              <a:rPr lang="en-US" sz="2000" dirty="0" smtClean="0">
                <a:latin typeface="Candara" pitchFamily="34" charset="0"/>
              </a:rPr>
              <a:t>Use of both qualitative and quantitative approaches</a:t>
            </a:r>
          </a:p>
          <a:p>
            <a:endParaRPr lang="en-US" sz="2200" dirty="0">
              <a:latin typeface="Candara" pitchFamily="34" charset="0"/>
            </a:endParaRPr>
          </a:p>
        </p:txBody>
      </p:sp>
    </p:spTree>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algn="ctr" eaLnBrk="1" hangingPunct="1"/>
            <a:r>
              <a:rPr lang="en-US" b="1" i="0" dirty="0" smtClean="0"/>
              <a:t>Warning Definition</a:t>
            </a:r>
          </a:p>
        </p:txBody>
      </p:sp>
      <p:graphicFrame>
        <p:nvGraphicFramePr>
          <p:cNvPr id="5" name="Chart 4"/>
          <p:cNvGraphicFramePr/>
          <p:nvPr/>
        </p:nvGraphicFramePr>
        <p:xfrm>
          <a:off x="1447800" y="1600200"/>
          <a:ext cx="6204857" cy="417031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762000" y="152400"/>
            <a:ext cx="7499350" cy="1143000"/>
          </a:xfrm>
        </p:spPr>
        <p:txBody>
          <a:bodyPr/>
          <a:lstStyle/>
          <a:p>
            <a:pPr algn="ctr" eaLnBrk="1" hangingPunct="1"/>
            <a:r>
              <a:rPr lang="en-US" b="1" i="0" dirty="0" smtClean="0"/>
              <a:t>False Alarm Definition</a:t>
            </a:r>
          </a:p>
        </p:txBody>
      </p:sp>
      <p:graphicFrame>
        <p:nvGraphicFramePr>
          <p:cNvPr id="4" name="Chart 3"/>
          <p:cNvGraphicFramePr/>
          <p:nvPr/>
        </p:nvGraphicFramePr>
        <p:xfrm>
          <a:off x="762000" y="1447800"/>
          <a:ext cx="7499350" cy="4495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686800" cy="1143000"/>
          </a:xfrm>
        </p:spPr>
        <p:txBody>
          <a:bodyPr>
            <a:normAutofit fontScale="90000"/>
          </a:bodyPr>
          <a:lstStyle/>
          <a:p>
            <a:pPr algn="ctr" eaLnBrk="1" hangingPunct="1">
              <a:defRPr/>
            </a:pPr>
            <a:r>
              <a:rPr lang="en-US" sz="3300" i="0" dirty="0" smtClean="0"/>
              <a:t>In your opinion, how trustworthy are the weather forecasts provided in your region? </a:t>
            </a:r>
            <a:r>
              <a:rPr lang="en-US" sz="2800" dirty="0" smtClean="0"/>
              <a:t/>
            </a:r>
            <a:br>
              <a:rPr lang="en-US" sz="2800" dirty="0" smtClean="0"/>
            </a:br>
            <a:endParaRPr lang="en-US" sz="2800" dirty="0"/>
          </a:p>
        </p:txBody>
      </p:sp>
      <p:graphicFrame>
        <p:nvGraphicFramePr>
          <p:cNvPr id="4" name="Chart 3"/>
          <p:cNvGraphicFramePr/>
          <p:nvPr/>
        </p:nvGraphicFramePr>
        <p:xfrm>
          <a:off x="990600" y="1600200"/>
          <a:ext cx="70104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381000" y="6248400"/>
            <a:ext cx="2000081" cy="369332"/>
          </a:xfrm>
          <a:prstGeom prst="rect">
            <a:avLst/>
          </a:prstGeom>
          <a:noFill/>
        </p:spPr>
        <p:txBody>
          <a:bodyPr wrap="square" rtlCol="0">
            <a:spAutoFit/>
          </a:bodyPr>
          <a:lstStyle/>
          <a:p>
            <a:r>
              <a:rPr lang="en-US" b="1" dirty="0" smtClean="0"/>
              <a:t>Not Trustworthy</a:t>
            </a:r>
            <a:endParaRPr lang="en-US" b="1" dirty="0"/>
          </a:p>
        </p:txBody>
      </p:sp>
      <p:sp>
        <p:nvSpPr>
          <p:cNvPr id="6" name="TextBox 5"/>
          <p:cNvSpPr txBox="1"/>
          <p:nvPr/>
        </p:nvSpPr>
        <p:spPr>
          <a:xfrm>
            <a:off x="5867400" y="6248400"/>
            <a:ext cx="2133600" cy="369332"/>
          </a:xfrm>
          <a:prstGeom prst="rect">
            <a:avLst/>
          </a:prstGeom>
          <a:noFill/>
        </p:spPr>
        <p:txBody>
          <a:bodyPr wrap="square" rtlCol="0">
            <a:spAutoFit/>
          </a:bodyPr>
          <a:lstStyle/>
          <a:p>
            <a:r>
              <a:rPr lang="en-US" b="1" dirty="0" smtClean="0"/>
              <a:t>Very Trustworthy</a:t>
            </a:r>
            <a:endParaRPr lang="en-US" b="1" dirty="0"/>
          </a:p>
        </p:txBody>
      </p:sp>
      <p:sp>
        <p:nvSpPr>
          <p:cNvPr id="7" name="Left-Right Arrow 6"/>
          <p:cNvSpPr/>
          <p:nvPr/>
        </p:nvSpPr>
        <p:spPr>
          <a:xfrm>
            <a:off x="2381080" y="6248400"/>
            <a:ext cx="3486319" cy="369332"/>
          </a:xfrm>
          <a:prstGeom prst="leftRightArrow">
            <a:avLst/>
          </a:prstGeom>
          <a:gradFill flip="none" rotWithShape="1">
            <a:gsLst>
              <a:gs pos="0">
                <a:srgbClr val="FFF200"/>
              </a:gs>
              <a:gs pos="45000">
                <a:srgbClr val="FF7A00"/>
              </a:gs>
              <a:gs pos="70000">
                <a:srgbClr val="FF0300"/>
              </a:gs>
              <a:gs pos="100000">
                <a:srgbClr val="4D0808"/>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ransition>
    <p:fade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0" y="381000"/>
            <a:ext cx="9144000" cy="1143000"/>
          </a:xfrm>
        </p:spPr>
        <p:txBody>
          <a:bodyPr/>
          <a:lstStyle/>
          <a:p>
            <a:pPr algn="ctr" eaLnBrk="1" hangingPunct="1"/>
            <a:r>
              <a:rPr lang="en-US" b="1" i="0" dirty="0" smtClean="0"/>
              <a:t>Next Steps</a:t>
            </a:r>
          </a:p>
        </p:txBody>
      </p:sp>
      <p:sp>
        <p:nvSpPr>
          <p:cNvPr id="4" name="Title 1"/>
          <p:cNvSpPr txBox="1">
            <a:spLocks/>
          </p:cNvSpPr>
          <p:nvPr/>
        </p:nvSpPr>
        <p:spPr>
          <a:xfrm>
            <a:off x="228600" y="1447800"/>
            <a:ext cx="8610600" cy="5029200"/>
          </a:xfrm>
          <a:prstGeom prst="rect">
            <a:avLst/>
          </a:prstGeom>
        </p:spPr>
        <p:txBody>
          <a:bodyPr anchor="ctr">
            <a:normAutofit fontScale="92500" lnSpcReduction="10000"/>
          </a:bodyPr>
          <a:lstStyle/>
          <a:p>
            <a:pPr marL="457200" indent="-457200" defTabSz="914400" fontAlgn="auto">
              <a:spcAft>
                <a:spcPts val="0"/>
              </a:spcAft>
              <a:buClr>
                <a:srgbClr val="C00000"/>
              </a:buClr>
              <a:buFont typeface="Wingdings" pitchFamily="2" charset="2"/>
              <a:buChar char="q"/>
              <a:defRPr/>
            </a:pPr>
            <a:r>
              <a:rPr lang="en-US" sz="3800" dirty="0" smtClean="0">
                <a:solidFill>
                  <a:schemeClr val="tx2">
                    <a:satMod val="130000"/>
                  </a:schemeClr>
                </a:solidFill>
                <a:latin typeface="+mj-lt"/>
                <a:ea typeface="+mj-ea"/>
                <a:cs typeface="+mj-cs"/>
              </a:rPr>
              <a:t>Continue CATI Survey; </a:t>
            </a:r>
            <a:r>
              <a:rPr lang="en-US" sz="3800" dirty="0">
                <a:solidFill>
                  <a:schemeClr val="tx2">
                    <a:satMod val="130000"/>
                  </a:schemeClr>
                </a:solidFill>
                <a:latin typeface="+mj-lt"/>
                <a:ea typeface="+mj-ea"/>
                <a:cs typeface="+mj-cs"/>
              </a:rPr>
              <a:t>expand sample </a:t>
            </a:r>
            <a:r>
              <a:rPr lang="en-US" sz="3800" dirty="0" smtClean="0">
                <a:solidFill>
                  <a:schemeClr val="tx2">
                    <a:satMod val="130000"/>
                  </a:schemeClr>
                </a:solidFill>
                <a:latin typeface="+mj-lt"/>
                <a:ea typeface="+mj-ea"/>
                <a:cs typeface="+mj-cs"/>
              </a:rPr>
              <a:t>size and geographic areas</a:t>
            </a:r>
            <a:endParaRPr lang="en-US" sz="3800" dirty="0">
              <a:solidFill>
                <a:schemeClr val="tx2">
                  <a:satMod val="130000"/>
                </a:schemeClr>
              </a:solidFill>
              <a:latin typeface="+mj-lt"/>
              <a:ea typeface="+mj-ea"/>
              <a:cs typeface="+mj-cs"/>
            </a:endParaRPr>
          </a:p>
          <a:p>
            <a:pPr marL="280988" indent="-280988" defTabSz="914400" fontAlgn="auto">
              <a:spcAft>
                <a:spcPts val="0"/>
              </a:spcAft>
              <a:buClr>
                <a:srgbClr val="C00000"/>
              </a:buClr>
              <a:buFont typeface="Wingdings" pitchFamily="2" charset="2"/>
              <a:buChar char="q"/>
              <a:defRPr/>
            </a:pPr>
            <a:endParaRPr lang="en-US" sz="3800" dirty="0">
              <a:solidFill>
                <a:schemeClr val="tx2">
                  <a:satMod val="130000"/>
                </a:schemeClr>
              </a:solidFill>
              <a:latin typeface="+mj-lt"/>
              <a:ea typeface="+mj-ea"/>
              <a:cs typeface="+mj-cs"/>
            </a:endParaRPr>
          </a:p>
          <a:p>
            <a:pPr marL="457200" indent="-457200" defTabSz="914400" fontAlgn="auto">
              <a:spcAft>
                <a:spcPts val="0"/>
              </a:spcAft>
              <a:buClr>
                <a:srgbClr val="C00000"/>
              </a:buClr>
              <a:buFont typeface="Wingdings" pitchFamily="2" charset="2"/>
              <a:buChar char="q"/>
              <a:defRPr/>
            </a:pPr>
            <a:r>
              <a:rPr lang="en-US" sz="3800" dirty="0">
                <a:solidFill>
                  <a:schemeClr val="tx2">
                    <a:satMod val="130000"/>
                  </a:schemeClr>
                </a:solidFill>
                <a:latin typeface="+mj-lt"/>
                <a:ea typeface="+mj-ea"/>
                <a:cs typeface="+mj-cs"/>
              </a:rPr>
              <a:t>Develop predictive models on protective </a:t>
            </a:r>
            <a:r>
              <a:rPr lang="en-US" sz="3800" dirty="0" smtClean="0">
                <a:solidFill>
                  <a:schemeClr val="tx2">
                    <a:satMod val="130000"/>
                  </a:schemeClr>
                </a:solidFill>
                <a:latin typeface="+mj-lt"/>
                <a:ea typeface="+mj-ea"/>
                <a:cs typeface="+mj-cs"/>
              </a:rPr>
              <a:t>action:</a:t>
            </a:r>
            <a:endParaRPr lang="en-US" sz="3800" dirty="0">
              <a:solidFill>
                <a:schemeClr val="tx2">
                  <a:satMod val="130000"/>
                </a:schemeClr>
              </a:solidFill>
              <a:latin typeface="+mj-lt"/>
              <a:ea typeface="+mj-ea"/>
              <a:cs typeface="+mj-cs"/>
            </a:endParaRPr>
          </a:p>
          <a:p>
            <a:pPr marL="280988" indent="-280988" defTabSz="914400" fontAlgn="auto">
              <a:spcAft>
                <a:spcPts val="0"/>
              </a:spcAft>
              <a:buClr>
                <a:schemeClr val="accent1">
                  <a:lumMod val="60000"/>
                  <a:lumOff val="40000"/>
                </a:schemeClr>
              </a:buClr>
              <a:buFont typeface="Arial" pitchFamily="34" charset="0"/>
              <a:buChar char="•"/>
              <a:defRPr/>
            </a:pPr>
            <a:endParaRPr lang="en-US" sz="1500" dirty="0">
              <a:solidFill>
                <a:schemeClr val="tx2">
                  <a:satMod val="130000"/>
                </a:schemeClr>
              </a:solidFill>
              <a:latin typeface="+mj-lt"/>
              <a:ea typeface="+mj-ea"/>
              <a:cs typeface="+mj-cs"/>
            </a:endParaRPr>
          </a:p>
          <a:p>
            <a:pPr marL="738188" lvl="1" indent="-280988" fontAlgn="auto">
              <a:spcAft>
                <a:spcPts val="0"/>
              </a:spcAft>
              <a:buClr>
                <a:srgbClr val="C00000"/>
              </a:buClr>
              <a:buFont typeface="Wingdings" pitchFamily="2" charset="2"/>
              <a:buChar char="v"/>
              <a:defRPr/>
            </a:pPr>
            <a:r>
              <a:rPr lang="en-US" sz="2600" dirty="0">
                <a:latin typeface="+mn-lt"/>
                <a:cs typeface="+mn-cs"/>
              </a:rPr>
              <a:t>Binary logistic model to predict protective action following severe weather warning or a hazard event</a:t>
            </a:r>
          </a:p>
          <a:p>
            <a:pPr marL="738188" lvl="1" indent="-280988" fontAlgn="auto">
              <a:spcAft>
                <a:spcPts val="0"/>
              </a:spcAft>
              <a:buClr>
                <a:srgbClr val="C00000"/>
              </a:buClr>
              <a:buFont typeface="Wingdings" pitchFamily="2" charset="2"/>
              <a:buChar char="v"/>
              <a:defRPr/>
            </a:pPr>
            <a:endParaRPr lang="en-US" sz="2600" dirty="0">
              <a:latin typeface="+mn-lt"/>
              <a:cs typeface="+mn-cs"/>
            </a:endParaRPr>
          </a:p>
          <a:p>
            <a:pPr marL="738188" lvl="1" indent="-280988" fontAlgn="auto">
              <a:spcAft>
                <a:spcPts val="0"/>
              </a:spcAft>
              <a:buClr>
                <a:srgbClr val="C00000"/>
              </a:buClr>
              <a:buFont typeface="Wingdings" pitchFamily="2" charset="2"/>
              <a:buChar char="v"/>
              <a:defRPr/>
            </a:pPr>
            <a:r>
              <a:rPr lang="en-US" sz="2600" dirty="0">
                <a:latin typeface="+mn-lt"/>
                <a:cs typeface="+mn-cs"/>
              </a:rPr>
              <a:t>Estimate the probability that the dependent variable will assume a certain value (e.g., take protective action or not) based on a number of independent </a:t>
            </a:r>
            <a:r>
              <a:rPr lang="en-US" sz="2600" dirty="0" smtClean="0">
                <a:latin typeface="+mn-lt"/>
                <a:cs typeface="+mn-cs"/>
              </a:rPr>
              <a:t>variables</a:t>
            </a:r>
            <a:endParaRPr lang="en-US" sz="2600" dirty="0">
              <a:latin typeface="+mn-lt"/>
              <a:ea typeface="+mj-ea"/>
              <a:cs typeface="+mj-cs"/>
            </a:endParaRPr>
          </a:p>
        </p:txBody>
      </p:sp>
    </p:spTree>
  </p:cSld>
  <p:clrMapOvr>
    <a:masterClrMapping/>
  </p:clrMapOvr>
  <p:transition>
    <p:fade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762000" y="2895600"/>
            <a:ext cx="7639050" cy="3048000"/>
          </a:xfrm>
        </p:spPr>
        <p:txBody>
          <a:bodyPr/>
          <a:lstStyle/>
          <a:p>
            <a:pPr marL="280988" indent="-280988" eaLnBrk="1" hangingPunct="1">
              <a:buClr>
                <a:srgbClr val="C00000"/>
              </a:buClr>
            </a:pPr>
            <a:r>
              <a:rPr lang="en-US" sz="2400" i="0" dirty="0" smtClean="0"/>
              <a:t>Canon (1994) asserts that technology is not socially neutral and that we must have an understanding of the context in which it is implemented. </a:t>
            </a:r>
            <a:r>
              <a:rPr lang="en-US" sz="2400" i="0" dirty="0" smtClean="0"/>
              <a:t/>
            </a:r>
            <a:br>
              <a:rPr lang="en-US" sz="2400" i="0" dirty="0" smtClean="0"/>
            </a:br>
            <a:r>
              <a:rPr lang="en-US" sz="2400" i="0" dirty="0" smtClean="0"/>
              <a:t/>
            </a:r>
            <a:br>
              <a:rPr lang="en-US" sz="2400" i="0" dirty="0" smtClean="0"/>
            </a:br>
            <a:r>
              <a:rPr lang="en-US" sz="2400" i="0" dirty="0" smtClean="0"/>
              <a:t>Technology matters, but what really matters is the application of the substantive knowledge that we generate regarding how individuals respond (or not) to severe weather events and how can we improve their response in order to minimize the devastating impacts associated with these </a:t>
            </a:r>
            <a:r>
              <a:rPr lang="en-US" sz="2400" i="0" dirty="0" smtClean="0"/>
              <a:t>events.</a:t>
            </a:r>
            <a:r>
              <a:rPr lang="en-US" sz="2800" i="0" dirty="0" smtClean="0"/>
              <a:t/>
            </a:r>
            <a:br>
              <a:rPr lang="en-US" sz="2800" i="0" dirty="0" smtClean="0"/>
            </a:br>
            <a:r>
              <a:rPr lang="en-US" sz="2800" i="0" dirty="0" smtClean="0"/>
              <a:t/>
            </a:r>
            <a:br>
              <a:rPr lang="en-US" sz="2800" i="0" dirty="0" smtClean="0"/>
            </a:br>
            <a:r>
              <a:rPr lang="en-US" sz="2800" i="0" dirty="0" smtClean="0">
                <a:solidFill>
                  <a:schemeClr val="tx1"/>
                </a:solidFill>
              </a:rPr>
              <a:t/>
            </a:r>
            <a:br>
              <a:rPr lang="en-US" sz="2800" i="0" dirty="0" smtClean="0">
                <a:solidFill>
                  <a:schemeClr val="tx1"/>
                </a:solidFill>
              </a:rPr>
            </a:br>
            <a:endParaRPr lang="en-US" sz="2800" i="0" dirty="0" smtClean="0">
              <a:solidFill>
                <a:schemeClr val="tx1"/>
              </a:solidFill>
            </a:endParaRPr>
          </a:p>
        </p:txBody>
      </p:sp>
      <p:sp>
        <p:nvSpPr>
          <p:cNvPr id="3" name="Title 1"/>
          <p:cNvSpPr txBox="1">
            <a:spLocks/>
          </p:cNvSpPr>
          <p:nvPr/>
        </p:nvSpPr>
        <p:spPr>
          <a:xfrm>
            <a:off x="361950" y="190500"/>
            <a:ext cx="8477250" cy="1143000"/>
          </a:xfrm>
          <a:prstGeom prst="rect">
            <a:avLst/>
          </a:prstGeom>
        </p:spPr>
        <p:txBody>
          <a:bodyPr anchor="ctr">
            <a:normAutofit/>
          </a:bodyPr>
          <a:lstStyle/>
          <a:p>
            <a:pPr algn="ctr" defTabSz="914400" fontAlgn="auto">
              <a:spcAft>
                <a:spcPts val="0"/>
              </a:spcAft>
              <a:defRPr/>
            </a:pPr>
            <a:r>
              <a:rPr lang="en-US" sz="3200" b="1" dirty="0">
                <a:solidFill>
                  <a:srgbClr val="C00000"/>
                </a:solidFill>
                <a:latin typeface="+mj-lt"/>
                <a:ea typeface="+mj-ea"/>
                <a:cs typeface="+mj-cs"/>
              </a:rPr>
              <a:t>Technology </a:t>
            </a:r>
            <a:r>
              <a:rPr lang="en-US" sz="3200" b="1" dirty="0" smtClean="0">
                <a:solidFill>
                  <a:srgbClr val="C00000"/>
                </a:solidFill>
                <a:latin typeface="+mj-lt"/>
                <a:ea typeface="+mj-ea"/>
                <a:cs typeface="+mj-cs"/>
              </a:rPr>
              <a:t>and the social dimensions of risk communication</a:t>
            </a:r>
            <a:endParaRPr lang="en-US" sz="3200" b="1" dirty="0">
              <a:solidFill>
                <a:srgbClr val="C00000"/>
              </a:solidFill>
              <a:latin typeface="+mj-lt"/>
              <a:ea typeface="+mj-ea"/>
              <a:cs typeface="+mj-cs"/>
            </a:endParaRPr>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1143000"/>
          </a:xfrm>
        </p:spPr>
        <p:txBody>
          <a:bodyPr/>
          <a:lstStyle/>
          <a:p>
            <a:r>
              <a:rPr lang="en-US" dirty="0" smtClean="0"/>
              <a:t>Research Efforts</a:t>
            </a:r>
            <a:endParaRPr lang="en-US" dirty="0"/>
          </a:p>
        </p:txBody>
      </p:sp>
      <p:sp>
        <p:nvSpPr>
          <p:cNvPr id="3" name="Content Placeholder 2"/>
          <p:cNvSpPr>
            <a:spLocks noGrp="1"/>
          </p:cNvSpPr>
          <p:nvPr>
            <p:ph idx="1"/>
          </p:nvPr>
        </p:nvSpPr>
        <p:spPr>
          <a:xfrm>
            <a:off x="457200" y="1143000"/>
            <a:ext cx="8229600" cy="4525963"/>
          </a:xfrm>
        </p:spPr>
        <p:txBody>
          <a:bodyPr/>
          <a:lstStyle/>
          <a:p>
            <a:pPr>
              <a:spcAft>
                <a:spcPts val="500"/>
              </a:spcAft>
            </a:pPr>
            <a:r>
              <a:rPr lang="en-US" sz="2000" dirty="0" smtClean="0"/>
              <a:t>Survey of emergency managers’ access and use of weather information</a:t>
            </a:r>
          </a:p>
          <a:p>
            <a:pPr>
              <a:spcAft>
                <a:spcPts val="500"/>
              </a:spcAft>
            </a:pPr>
            <a:r>
              <a:rPr lang="en-US" sz="2000" dirty="0" smtClean="0">
                <a:solidFill>
                  <a:srgbClr val="080808"/>
                </a:solidFill>
              </a:rPr>
              <a:t>In-depth interviews with emergency managers, weather forecasters, and other emergency management related personnel to understand the processes by which emergency managers acquire, manage, and use weather information (Oklahoma and Puerto Rico)</a:t>
            </a:r>
          </a:p>
          <a:p>
            <a:pPr>
              <a:spcAft>
                <a:spcPts val="500"/>
              </a:spcAft>
            </a:pPr>
            <a:r>
              <a:rPr lang="en-US" sz="2000" dirty="0" smtClean="0">
                <a:solidFill>
                  <a:srgbClr val="080808"/>
                </a:solidFill>
              </a:rPr>
              <a:t>Quick-response research after Hurricane Katrina</a:t>
            </a:r>
          </a:p>
          <a:p>
            <a:pPr>
              <a:spcAft>
                <a:spcPts val="500"/>
              </a:spcAft>
            </a:pPr>
            <a:r>
              <a:rPr lang="en-US" sz="2000" dirty="0" smtClean="0">
                <a:solidFill>
                  <a:srgbClr val="080808"/>
                </a:solidFill>
              </a:rPr>
              <a:t>Quick-response research after tornado warnings</a:t>
            </a:r>
          </a:p>
          <a:p>
            <a:pPr>
              <a:spcAft>
                <a:spcPts val="500"/>
              </a:spcAft>
            </a:pPr>
            <a:r>
              <a:rPr lang="en-US" sz="2000" dirty="0" smtClean="0">
                <a:solidFill>
                  <a:srgbClr val="080808"/>
                </a:solidFill>
              </a:rPr>
              <a:t>Phone Survey on response to tornado warnings</a:t>
            </a:r>
          </a:p>
          <a:p>
            <a:pPr>
              <a:spcAft>
                <a:spcPts val="500"/>
              </a:spcAft>
            </a:pPr>
            <a:r>
              <a:rPr lang="en-US" sz="2000" dirty="0" smtClean="0">
                <a:solidFill>
                  <a:srgbClr val="080808"/>
                </a:solidFill>
              </a:rPr>
              <a:t>Social Vulnerability Index for Puerto Rico</a:t>
            </a:r>
          </a:p>
          <a:p>
            <a:pPr>
              <a:spcAft>
                <a:spcPts val="500"/>
              </a:spcAft>
            </a:pPr>
            <a:r>
              <a:rPr lang="en-US" sz="2000" dirty="0" smtClean="0">
                <a:solidFill>
                  <a:srgbClr val="080808"/>
                </a:solidFill>
              </a:rPr>
              <a:t>Online GIS integrated platform – Disaster Decision Support Tool</a:t>
            </a:r>
          </a:p>
          <a:p>
            <a:pPr>
              <a:spcAft>
                <a:spcPts val="500"/>
              </a:spcAft>
            </a:pPr>
            <a:r>
              <a:rPr lang="en-US" sz="2000" dirty="0" smtClean="0">
                <a:solidFill>
                  <a:srgbClr val="080808"/>
                </a:solidFill>
              </a:rPr>
              <a:t>Evaluation of the implementation of FEMAs CERT program in Puerto Rico</a:t>
            </a:r>
            <a:endParaRPr lang="en-US" sz="2000" dirty="0"/>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152400"/>
            <a:ext cx="9144000" cy="1143000"/>
          </a:xfrm>
        </p:spPr>
        <p:txBody>
          <a:bodyPr/>
          <a:lstStyle/>
          <a:p>
            <a:pPr algn="ctr" eaLnBrk="1" hangingPunct="1"/>
            <a:r>
              <a:rPr lang="en-US" sz="3200" b="1" i="0" dirty="0" smtClean="0"/>
              <a:t>Objectives – Public Response Phone Survey</a:t>
            </a:r>
          </a:p>
        </p:txBody>
      </p:sp>
      <p:sp>
        <p:nvSpPr>
          <p:cNvPr id="4099" name="Subtitle 2"/>
          <p:cNvSpPr>
            <a:spLocks noGrp="1"/>
          </p:cNvSpPr>
          <p:nvPr>
            <p:ph type="subTitle" idx="4294967295"/>
          </p:nvPr>
        </p:nvSpPr>
        <p:spPr>
          <a:xfrm>
            <a:off x="457200" y="1295400"/>
            <a:ext cx="7635875" cy="5105400"/>
          </a:xfrm>
        </p:spPr>
        <p:txBody>
          <a:bodyPr/>
          <a:lstStyle/>
          <a:p>
            <a:pPr marL="341313" indent="-314325" eaLnBrk="1" hangingPunct="1">
              <a:buBlip>
                <a:blip r:embed="rId3"/>
              </a:buBlip>
            </a:pPr>
            <a:r>
              <a:rPr lang="en-US" sz="2000" dirty="0" smtClean="0">
                <a:latin typeface="Candara" pitchFamily="34" charset="0"/>
              </a:rPr>
              <a:t>Explore and describe public response and the household decision making process following a severe weather warning or a hazard event</a:t>
            </a:r>
          </a:p>
          <a:p>
            <a:pPr marL="341313" indent="-314325" eaLnBrk="1" hangingPunct="1"/>
            <a:endParaRPr lang="en-US" sz="2000" dirty="0" smtClean="0">
              <a:latin typeface="Candara" pitchFamily="34" charset="0"/>
            </a:endParaRPr>
          </a:p>
          <a:p>
            <a:pPr marL="341313" indent="-314325" eaLnBrk="1" hangingPunct="1">
              <a:buBlip>
                <a:blip r:embed="rId3"/>
              </a:buBlip>
            </a:pPr>
            <a:r>
              <a:rPr lang="en-US" sz="2000" dirty="0" smtClean="0">
                <a:latin typeface="Candara" pitchFamily="34" charset="0"/>
              </a:rPr>
              <a:t>Using Computer Assisted Telephone Interviewing (CATI), explore the public’s response to severe weather warning/events in communities in </a:t>
            </a:r>
            <a:r>
              <a:rPr lang="en-US" sz="2000" dirty="0" smtClean="0">
                <a:latin typeface="Candara" pitchFamily="34" charset="0"/>
                <a:cs typeface="Latha" pitchFamily="34" charset="0"/>
              </a:rPr>
              <a:t>Oklahoma, Kansas, Minnesota, Illinois, Mississippi, Tennessee and Alabama </a:t>
            </a:r>
            <a:r>
              <a:rPr lang="en-US" sz="2000" dirty="0" smtClean="0">
                <a:latin typeface="Candara" pitchFamily="34" charset="0"/>
              </a:rPr>
              <a:t>in 2008 and 2009.</a:t>
            </a:r>
          </a:p>
          <a:p>
            <a:pPr marL="341313" indent="-314325" eaLnBrk="1" hangingPunct="1">
              <a:buNone/>
            </a:pPr>
            <a:endParaRPr lang="en-US" sz="2000" dirty="0" smtClean="0">
              <a:latin typeface="Candara" pitchFamily="34" charset="0"/>
            </a:endParaRPr>
          </a:p>
          <a:p>
            <a:pPr marL="341313" indent="-314325" eaLnBrk="1" hangingPunct="1">
              <a:buBlip>
                <a:blip r:embed="rId3"/>
              </a:buBlip>
            </a:pPr>
            <a:r>
              <a:rPr lang="en-US" sz="2000" dirty="0" smtClean="0">
                <a:latin typeface="Candara" pitchFamily="34" charset="0"/>
              </a:rPr>
              <a:t>Develop quantitative and predictive models, which are based on initial extensive qualitative research with emergency managers and the general public following severe weather events</a:t>
            </a:r>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5"/>
          <p:cNvGrpSpPr/>
          <p:nvPr/>
        </p:nvGrpSpPr>
        <p:grpSpPr>
          <a:xfrm>
            <a:off x="383614" y="1630758"/>
            <a:ext cx="3112833" cy="932210"/>
            <a:chOff x="3352800" y="402039"/>
            <a:chExt cx="2514600" cy="1066800"/>
          </a:xfrm>
        </p:grpSpPr>
        <p:grpSp>
          <p:nvGrpSpPr>
            <p:cNvPr id="3" name="Group 14"/>
            <p:cNvGrpSpPr/>
            <p:nvPr/>
          </p:nvGrpSpPr>
          <p:grpSpPr>
            <a:xfrm>
              <a:off x="3352800" y="402039"/>
              <a:ext cx="2514600" cy="1066800"/>
              <a:chOff x="3352800" y="402039"/>
              <a:chExt cx="2514600" cy="1066800"/>
            </a:xfrm>
          </p:grpSpPr>
          <p:sp>
            <p:nvSpPr>
              <p:cNvPr id="4" name="Rectangle 3"/>
              <p:cNvSpPr/>
              <p:nvPr/>
            </p:nvSpPr>
            <p:spPr>
              <a:xfrm>
                <a:off x="3352800" y="402039"/>
                <a:ext cx="2514600" cy="1066800"/>
              </a:xfrm>
              <a:prstGeom prst="rect">
                <a:avLst/>
              </a:prstGeom>
              <a:solidFill>
                <a:srgbClr val="C89800"/>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5" name="TextBox 4"/>
              <p:cNvSpPr txBox="1"/>
              <p:nvPr/>
            </p:nvSpPr>
            <p:spPr>
              <a:xfrm>
                <a:off x="3420762" y="499277"/>
                <a:ext cx="2209800" cy="880531"/>
              </a:xfrm>
              <a:prstGeom prst="rect">
                <a:avLst/>
              </a:prstGeom>
              <a:noFill/>
            </p:spPr>
            <p:txBody>
              <a:bodyPr wrap="square" rtlCol="0">
                <a:spAutoFit/>
              </a:bodyPr>
              <a:lstStyle/>
              <a:p>
                <a:r>
                  <a:rPr lang="en-US" sz="2200" b="1" dirty="0" smtClean="0"/>
                  <a:t>  DRC-CATI</a:t>
                </a:r>
              </a:p>
              <a:p>
                <a:r>
                  <a:rPr lang="en-US" sz="2200" dirty="0" smtClean="0"/>
                  <a:t>Deployment</a:t>
                </a:r>
                <a:endParaRPr lang="en-US" sz="2200" dirty="0"/>
              </a:p>
            </p:txBody>
          </p:sp>
        </p:grpSp>
        <p:pic>
          <p:nvPicPr>
            <p:cNvPr id="1027" name="Picture 3" descr="C:\Users\Jen Santos\AppData\Local\Microsoft\Windows\Temporary Internet Files\Content.IE5\CPTMGMHL\MCj04348740000[1].png"/>
            <p:cNvPicPr>
              <a:picLocks noChangeAspect="1" noChangeArrowheads="1"/>
            </p:cNvPicPr>
            <p:nvPr/>
          </p:nvPicPr>
          <p:blipFill>
            <a:blip r:embed="rId3"/>
            <a:srcRect/>
            <a:stretch>
              <a:fillRect/>
            </a:stretch>
          </p:blipFill>
          <p:spPr bwMode="auto">
            <a:xfrm>
              <a:off x="5105400" y="457201"/>
              <a:ext cx="609457" cy="838058"/>
            </a:xfrm>
            <a:prstGeom prst="rect">
              <a:avLst/>
            </a:prstGeom>
            <a:noFill/>
          </p:spPr>
        </p:pic>
      </p:grpSp>
      <p:grpSp>
        <p:nvGrpSpPr>
          <p:cNvPr id="6" name="Group 13"/>
          <p:cNvGrpSpPr/>
          <p:nvPr/>
        </p:nvGrpSpPr>
        <p:grpSpPr>
          <a:xfrm>
            <a:off x="5333291" y="228600"/>
            <a:ext cx="3619500" cy="1295400"/>
            <a:chOff x="3470959" y="1828800"/>
            <a:chExt cx="2819400" cy="1600200"/>
          </a:xfrm>
          <a:effectLst>
            <a:outerShdw blurRad="50800" dist="50800" dir="5400000" algn="ctr" rotWithShape="0">
              <a:srgbClr val="000000"/>
            </a:outerShdw>
          </a:effectLst>
        </p:grpSpPr>
        <p:sp>
          <p:nvSpPr>
            <p:cNvPr id="11" name="Rounded Rectangle 10"/>
            <p:cNvSpPr/>
            <p:nvPr/>
          </p:nvSpPr>
          <p:spPr>
            <a:xfrm>
              <a:off x="3470959" y="1828800"/>
              <a:ext cx="2819400" cy="1600200"/>
            </a:xfrm>
            <a:prstGeom prst="roundRect">
              <a:avLst/>
            </a:prstGeom>
            <a:solidFill>
              <a:srgbClr val="0E3062"/>
            </a:solidFill>
            <a:ln>
              <a:noFill/>
            </a:ln>
            <a:effectLst>
              <a:outerShdw sx="1000" sy="1000" algn="ctr" rotWithShape="0">
                <a:srgbClr val="000000">
                  <a:alpha val="14000"/>
                </a:srgbClr>
              </a:outerShdw>
            </a:effectLst>
            <a:scene3d>
              <a:camera prst="orthographicFront">
                <a:rot lat="0" lon="0" rev="0"/>
              </a:camera>
              <a:lightRig rig="balanced" dir="t"/>
            </a:scene3d>
            <a:sp3d prstMaterial="matte">
              <a:bevelT w="139700" h="139700"/>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2" name="TextBox 11"/>
            <p:cNvSpPr txBox="1"/>
            <p:nvPr/>
          </p:nvSpPr>
          <p:spPr>
            <a:xfrm>
              <a:off x="3470959" y="1953927"/>
              <a:ext cx="2819400" cy="1330681"/>
            </a:xfrm>
            <a:prstGeom prst="rect">
              <a:avLst/>
            </a:prstGeom>
            <a:noFill/>
          </p:spPr>
          <p:txBody>
            <a:bodyPr wrap="square" rtlCol="0">
              <a:spAutoFit/>
            </a:bodyPr>
            <a:lstStyle/>
            <a:p>
              <a:pPr>
                <a:buSzPct val="50000"/>
                <a:buBlip>
                  <a:blip r:embed="rId4"/>
                </a:buBlip>
              </a:pPr>
              <a:r>
                <a:rPr lang="en-US" sz="1600" dirty="0" smtClean="0">
                  <a:solidFill>
                    <a:schemeClr val="bg1">
                      <a:lumMod val="95000"/>
                    </a:schemeClr>
                  </a:solidFill>
                  <a:latin typeface="Aharoni" pitchFamily="2" charset="-79"/>
                  <a:cs typeface="Aharoni" pitchFamily="2" charset="-79"/>
                </a:rPr>
                <a:t> Grounded  Approach:         </a:t>
              </a:r>
            </a:p>
            <a:p>
              <a:r>
                <a:rPr lang="en-US" sz="1600" dirty="0">
                  <a:solidFill>
                    <a:schemeClr val="bg1">
                      <a:lumMod val="95000"/>
                    </a:schemeClr>
                  </a:solidFill>
                  <a:latin typeface="Berlin Sans FB" pitchFamily="34" charset="0"/>
                </a:rPr>
                <a:t> </a:t>
              </a:r>
              <a:r>
                <a:rPr lang="en-US" sz="1600" dirty="0" smtClean="0">
                  <a:solidFill>
                    <a:schemeClr val="bg1">
                      <a:lumMod val="95000"/>
                    </a:schemeClr>
                  </a:solidFill>
                  <a:latin typeface="Berlin Sans FB" pitchFamily="34" charset="0"/>
                </a:rPr>
                <a:t>                Qualitative – Quantitative</a:t>
              </a:r>
            </a:p>
            <a:p>
              <a:r>
                <a:rPr lang="en-US" sz="1600" dirty="0">
                  <a:solidFill>
                    <a:schemeClr val="bg1">
                      <a:lumMod val="95000"/>
                    </a:schemeClr>
                  </a:solidFill>
                  <a:latin typeface="Berlin Sans FB" pitchFamily="34" charset="0"/>
                </a:rPr>
                <a:t> </a:t>
              </a:r>
              <a:r>
                <a:rPr lang="en-US" sz="1600" dirty="0" smtClean="0">
                  <a:solidFill>
                    <a:schemeClr val="bg1">
                      <a:lumMod val="95000"/>
                    </a:schemeClr>
                  </a:solidFill>
                  <a:latin typeface="Berlin Sans FB" pitchFamily="34" charset="0"/>
                </a:rPr>
                <a:t>          Quick Response – Phone Surveys</a:t>
              </a:r>
            </a:p>
            <a:p>
              <a:r>
                <a:rPr lang="en-US" sz="1600" dirty="0" smtClean="0">
                  <a:solidFill>
                    <a:schemeClr val="bg1">
                      <a:lumMod val="95000"/>
                    </a:schemeClr>
                  </a:solidFill>
                  <a:latin typeface="Berlin Sans FB" pitchFamily="34" charset="0"/>
                </a:rPr>
                <a:t>.  Two-Step Sampling Process</a:t>
              </a:r>
            </a:p>
          </p:txBody>
        </p:sp>
      </p:grpSp>
      <p:grpSp>
        <p:nvGrpSpPr>
          <p:cNvPr id="7" name="Group 53"/>
          <p:cNvGrpSpPr/>
          <p:nvPr/>
        </p:nvGrpSpPr>
        <p:grpSpPr>
          <a:xfrm>
            <a:off x="228600" y="1715728"/>
            <a:ext cx="8382000" cy="4915018"/>
            <a:chOff x="152400" y="1676400"/>
            <a:chExt cx="8686800" cy="5035019"/>
          </a:xfrm>
        </p:grpSpPr>
        <p:grpSp>
          <p:nvGrpSpPr>
            <p:cNvPr id="10" name="Group 9"/>
            <p:cNvGrpSpPr/>
            <p:nvPr/>
          </p:nvGrpSpPr>
          <p:grpSpPr>
            <a:xfrm>
              <a:off x="4972396" y="4870869"/>
              <a:ext cx="2571405" cy="1834619"/>
              <a:chOff x="-520140" y="4033765"/>
              <a:chExt cx="2938748" cy="1496264"/>
            </a:xfrm>
          </p:grpSpPr>
          <p:sp>
            <p:nvSpPr>
              <p:cNvPr id="8" name="Rounded Rectangle 7"/>
              <p:cNvSpPr/>
              <p:nvPr/>
            </p:nvSpPr>
            <p:spPr>
              <a:xfrm>
                <a:off x="-433055" y="4033765"/>
                <a:ext cx="2764576" cy="1496264"/>
              </a:xfrm>
              <a:prstGeom prst="roundRect">
                <a:avLst/>
              </a:prstGeom>
              <a:solidFill>
                <a:srgbClr val="7DC4C9"/>
              </a:solidFill>
              <a:ln>
                <a:noFill/>
              </a:ln>
              <a:effectLst>
                <a:outerShdw blurRad="342900" dist="431800" dir="8340000" sx="99000" sy="99000" algn="tr" rotWithShape="0">
                  <a:prstClr val="black">
                    <a:alpha val="31000"/>
                  </a:prst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520140" y="4064317"/>
                <a:ext cx="2938748" cy="1465712"/>
              </a:xfrm>
              <a:prstGeom prst="rect">
                <a:avLst/>
              </a:prstGeom>
              <a:noFill/>
            </p:spPr>
            <p:txBody>
              <a:bodyPr wrap="square" rtlCol="0">
                <a:spAutoFit/>
              </a:bodyPr>
              <a:lstStyle/>
              <a:p>
                <a:pPr algn="ctr"/>
                <a:r>
                  <a:rPr lang="en-US" sz="1200" b="1" dirty="0" smtClean="0"/>
                  <a:t>County Selection Criteria</a:t>
                </a:r>
              </a:p>
              <a:p>
                <a:pPr algn="ctr"/>
                <a:endParaRPr lang="en-US" sz="1400" b="1" i="1" dirty="0" smtClean="0">
                  <a:latin typeface="Bodoni MT" pitchFamily="18" charset="0"/>
                  <a:ea typeface="Malgun Gothic"/>
                </a:endParaRPr>
              </a:p>
              <a:p>
                <a:pPr algn="ctr"/>
                <a:r>
                  <a:rPr lang="en-US" sz="1100" b="1" dirty="0" smtClean="0">
                    <a:latin typeface="+mj-lt"/>
                    <a:ea typeface="Malgun Gothic"/>
                  </a:rPr>
                  <a:t>Demographic and </a:t>
                </a:r>
              </a:p>
              <a:p>
                <a:pPr algn="ctr"/>
                <a:r>
                  <a:rPr lang="en-US" sz="1100" b="1" dirty="0" smtClean="0">
                    <a:latin typeface="+mj-lt"/>
                    <a:ea typeface="Malgun Gothic"/>
                  </a:rPr>
                  <a:t>Socio-Economic Characteristics</a:t>
                </a:r>
              </a:p>
              <a:p>
                <a:pPr algn="ctr"/>
                <a:endParaRPr lang="en-US" sz="1200" dirty="0"/>
              </a:p>
              <a:p>
                <a:pPr algn="ctr"/>
                <a:r>
                  <a:rPr lang="en-US" sz="1200" dirty="0" smtClean="0">
                    <a:latin typeface="Malgun Gothic" pitchFamily="34" charset="-127"/>
                    <a:ea typeface="Malgun Gothic" pitchFamily="34" charset="-127"/>
                  </a:rPr>
                  <a:t>Race</a:t>
                </a:r>
              </a:p>
              <a:p>
                <a:pPr algn="ctr"/>
                <a:r>
                  <a:rPr lang="en-US" sz="1200" dirty="0" smtClean="0">
                    <a:latin typeface="Malgun Gothic" pitchFamily="34" charset="-127"/>
                    <a:ea typeface="Malgun Gothic" pitchFamily="34" charset="-127"/>
                  </a:rPr>
                  <a:t>Income</a:t>
                </a:r>
              </a:p>
              <a:p>
                <a:pPr algn="ctr"/>
                <a:r>
                  <a:rPr lang="en-US" sz="1200" dirty="0" smtClean="0">
                    <a:latin typeface="Malgun Gothic" pitchFamily="34" charset="-127"/>
                    <a:ea typeface="Malgun Gothic" pitchFamily="34" charset="-127"/>
                  </a:rPr>
                  <a:t>Education</a:t>
                </a:r>
              </a:p>
              <a:p>
                <a:pPr algn="ctr"/>
                <a:r>
                  <a:rPr lang="en-US" sz="1200" dirty="0" smtClean="0">
                    <a:latin typeface="Malgun Gothic" pitchFamily="34" charset="-127"/>
                    <a:ea typeface="Malgun Gothic" pitchFamily="34" charset="-127"/>
                  </a:rPr>
                  <a:t>Age</a:t>
                </a:r>
                <a:endParaRPr lang="en-US" sz="1200" dirty="0">
                  <a:latin typeface="Malgun Gothic" pitchFamily="34" charset="-127"/>
                  <a:ea typeface="Malgun Gothic" pitchFamily="34" charset="-127"/>
                </a:endParaRPr>
              </a:p>
            </p:txBody>
          </p:sp>
        </p:grpSp>
        <p:grpSp>
          <p:nvGrpSpPr>
            <p:cNvPr id="13" name="Group 20"/>
            <p:cNvGrpSpPr/>
            <p:nvPr/>
          </p:nvGrpSpPr>
          <p:grpSpPr>
            <a:xfrm>
              <a:off x="6005286" y="3086100"/>
              <a:ext cx="1538514" cy="1600200"/>
              <a:chOff x="1576137" y="3086100"/>
              <a:chExt cx="1700463" cy="1600200"/>
            </a:xfrm>
          </p:grpSpPr>
          <p:sp>
            <p:nvSpPr>
              <p:cNvPr id="17" name="Rounded Rectangle 16"/>
              <p:cNvSpPr/>
              <p:nvPr/>
            </p:nvSpPr>
            <p:spPr>
              <a:xfrm>
                <a:off x="1576139" y="3086100"/>
                <a:ext cx="1700461" cy="1600200"/>
              </a:xfrm>
              <a:prstGeom prst="roundRect">
                <a:avLst/>
              </a:prstGeom>
              <a:solidFill>
                <a:srgbClr val="7DC4C9"/>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18" name="TextBox 17"/>
              <p:cNvSpPr txBox="1"/>
              <p:nvPr/>
            </p:nvSpPr>
            <p:spPr>
              <a:xfrm>
                <a:off x="1576137" y="3086100"/>
                <a:ext cx="1700463" cy="1446550"/>
              </a:xfrm>
              <a:prstGeom prst="rect">
                <a:avLst/>
              </a:prstGeom>
              <a:noFill/>
            </p:spPr>
            <p:txBody>
              <a:bodyPr wrap="square" rtlCol="0">
                <a:spAutoFit/>
              </a:bodyPr>
              <a:lstStyle/>
              <a:p>
                <a:pPr algn="ctr"/>
                <a:r>
                  <a:rPr lang="en-US" sz="1400" b="1" dirty="0" smtClean="0"/>
                  <a:t>Event Characteristics</a:t>
                </a:r>
              </a:p>
              <a:p>
                <a:endParaRPr lang="en-US" sz="1200" dirty="0"/>
              </a:p>
              <a:p>
                <a:pPr algn="ctr"/>
                <a:r>
                  <a:rPr lang="en-US" sz="1200" dirty="0" smtClean="0">
                    <a:latin typeface="Malgun Gothic" pitchFamily="34" charset="-127"/>
                    <a:ea typeface="Malgun Gothic" pitchFamily="34" charset="-127"/>
                  </a:rPr>
                  <a:t>NWS Product</a:t>
                </a:r>
              </a:p>
              <a:p>
                <a:pPr algn="ctr"/>
                <a:r>
                  <a:rPr lang="en-US" sz="1200" dirty="0" smtClean="0">
                    <a:latin typeface="Malgun Gothic" pitchFamily="34" charset="-127"/>
                    <a:ea typeface="Malgun Gothic" pitchFamily="34" charset="-127"/>
                  </a:rPr>
                  <a:t>Magnitude</a:t>
                </a:r>
              </a:p>
              <a:p>
                <a:pPr algn="ctr"/>
                <a:r>
                  <a:rPr lang="en-US" sz="1200" dirty="0" smtClean="0">
                    <a:latin typeface="Malgun Gothic" pitchFamily="34" charset="-127"/>
                    <a:ea typeface="Malgun Gothic" pitchFamily="34" charset="-127"/>
                  </a:rPr>
                  <a:t>Damage</a:t>
                </a:r>
              </a:p>
              <a:p>
                <a:pPr algn="ctr"/>
                <a:r>
                  <a:rPr lang="en-US" sz="1200" dirty="0" smtClean="0">
                    <a:latin typeface="Malgun Gothic" pitchFamily="34" charset="-127"/>
                    <a:ea typeface="Malgun Gothic" pitchFamily="34" charset="-127"/>
                  </a:rPr>
                  <a:t>Media Coverage</a:t>
                </a:r>
                <a:endParaRPr lang="en-US" sz="1200" dirty="0">
                  <a:latin typeface="Malgun Gothic" pitchFamily="34" charset="-127"/>
                  <a:ea typeface="Malgun Gothic" pitchFamily="34" charset="-127"/>
                </a:endParaRPr>
              </a:p>
            </p:txBody>
          </p:sp>
        </p:grpSp>
        <p:grpSp>
          <p:nvGrpSpPr>
            <p:cNvPr id="14" name="Group 34"/>
            <p:cNvGrpSpPr/>
            <p:nvPr/>
          </p:nvGrpSpPr>
          <p:grpSpPr>
            <a:xfrm>
              <a:off x="1295400" y="5072152"/>
              <a:ext cx="1752600" cy="1639267"/>
              <a:chOff x="1676400" y="4409121"/>
              <a:chExt cx="1937084" cy="1496722"/>
            </a:xfrm>
            <a:effectLst>
              <a:outerShdw blurRad="190500" dist="330200" dir="3180000" sx="101000" sy="101000" algn="ctr" rotWithShape="0">
                <a:srgbClr val="000000">
                  <a:alpha val="29000"/>
                </a:srgbClr>
              </a:outerShdw>
            </a:effectLst>
          </p:grpSpPr>
          <p:sp>
            <p:nvSpPr>
              <p:cNvPr id="36" name="Rounded Rectangle 35"/>
              <p:cNvSpPr/>
              <p:nvPr/>
            </p:nvSpPr>
            <p:spPr>
              <a:xfrm>
                <a:off x="1676400" y="4409121"/>
                <a:ext cx="1937084" cy="1496722"/>
              </a:xfrm>
              <a:prstGeom prst="roundRect">
                <a:avLst/>
              </a:prstGeom>
              <a:solidFill>
                <a:srgbClr val="7DC4C9"/>
              </a:solidFill>
              <a:scene3d>
                <a:camera prst="orthographicFront">
                  <a:rot lat="0" lon="0" rev="0"/>
                </a:camera>
                <a:lightRig rig="threePt" dir="t">
                  <a:rot lat="0" lon="0" rev="1200000"/>
                </a:lightRig>
              </a:scene3d>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37" name="TextBox 36"/>
              <p:cNvSpPr txBox="1"/>
              <p:nvPr/>
            </p:nvSpPr>
            <p:spPr>
              <a:xfrm>
                <a:off x="1760621" y="4480391"/>
                <a:ext cx="1776664" cy="1320763"/>
              </a:xfrm>
              <a:prstGeom prst="rect">
                <a:avLst/>
              </a:prstGeom>
              <a:noFill/>
            </p:spPr>
            <p:txBody>
              <a:bodyPr wrap="square" rtlCol="0">
                <a:spAutoFit/>
              </a:bodyPr>
              <a:lstStyle/>
              <a:p>
                <a:pPr algn="ctr"/>
                <a:r>
                  <a:rPr lang="en-US" sz="1400" b="1" dirty="0" smtClean="0"/>
                  <a:t>Event Characteristics</a:t>
                </a:r>
              </a:p>
              <a:p>
                <a:endParaRPr lang="en-US" sz="1200" dirty="0"/>
              </a:p>
              <a:p>
                <a:pPr algn="ctr"/>
                <a:r>
                  <a:rPr lang="en-US" sz="1200" dirty="0" smtClean="0">
                    <a:latin typeface="Malgun Gothic" pitchFamily="34" charset="-127"/>
                    <a:ea typeface="Malgun Gothic" pitchFamily="34" charset="-127"/>
                  </a:rPr>
                  <a:t>NWS Product</a:t>
                </a:r>
              </a:p>
              <a:p>
                <a:pPr algn="ctr"/>
                <a:r>
                  <a:rPr lang="en-US" sz="1200" dirty="0" smtClean="0">
                    <a:latin typeface="Malgun Gothic" pitchFamily="34" charset="-127"/>
                    <a:ea typeface="Malgun Gothic" pitchFamily="34" charset="-127"/>
                  </a:rPr>
                  <a:t>Magnitude</a:t>
                </a:r>
              </a:p>
              <a:p>
                <a:pPr algn="ctr"/>
                <a:r>
                  <a:rPr lang="en-US" sz="1200" dirty="0" smtClean="0">
                    <a:latin typeface="Malgun Gothic" pitchFamily="34" charset="-127"/>
                    <a:ea typeface="Malgun Gothic" pitchFamily="34" charset="-127"/>
                  </a:rPr>
                  <a:t>Damage</a:t>
                </a:r>
              </a:p>
              <a:p>
                <a:pPr algn="ctr"/>
                <a:r>
                  <a:rPr lang="en-US" sz="1200" dirty="0" smtClean="0">
                    <a:latin typeface="Malgun Gothic" pitchFamily="34" charset="-127"/>
                    <a:ea typeface="Malgun Gothic" pitchFamily="34" charset="-127"/>
                  </a:rPr>
                  <a:t>Media Coverage</a:t>
                </a:r>
                <a:endParaRPr lang="en-US" sz="1200" dirty="0">
                  <a:latin typeface="Malgun Gothic" pitchFamily="34" charset="-127"/>
                  <a:ea typeface="Malgun Gothic" pitchFamily="34" charset="-127"/>
                </a:endParaRPr>
              </a:p>
            </p:txBody>
          </p:sp>
        </p:grpSp>
        <p:grpSp>
          <p:nvGrpSpPr>
            <p:cNvPr id="15" name="Group 44"/>
            <p:cNvGrpSpPr/>
            <p:nvPr/>
          </p:nvGrpSpPr>
          <p:grpSpPr>
            <a:xfrm>
              <a:off x="1295400" y="3124200"/>
              <a:ext cx="2971800" cy="1807228"/>
              <a:chOff x="2270760" y="3846442"/>
              <a:chExt cx="1783080" cy="2042953"/>
            </a:xfrm>
          </p:grpSpPr>
          <p:sp>
            <p:nvSpPr>
              <p:cNvPr id="42" name="Rounded Rectangle 41"/>
              <p:cNvSpPr/>
              <p:nvPr/>
            </p:nvSpPr>
            <p:spPr>
              <a:xfrm>
                <a:off x="2270760" y="3846442"/>
                <a:ext cx="1783080" cy="2042953"/>
              </a:xfrm>
              <a:prstGeom prst="roundRect">
                <a:avLst/>
              </a:prstGeom>
              <a:solidFill>
                <a:srgbClr val="00598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23" name="TextBox 22"/>
              <p:cNvSpPr txBox="1"/>
              <p:nvPr/>
            </p:nvSpPr>
            <p:spPr>
              <a:xfrm>
                <a:off x="2316480" y="3938640"/>
                <a:ext cx="1634557" cy="1889004"/>
              </a:xfrm>
              <a:prstGeom prst="rect">
                <a:avLst/>
              </a:prstGeom>
              <a:noFill/>
            </p:spPr>
            <p:txBody>
              <a:bodyPr wrap="square" rtlCol="0">
                <a:spAutoFit/>
              </a:bodyPr>
              <a:lstStyle/>
              <a:p>
                <a:r>
                  <a:rPr lang="en-US" sz="1400" b="1" dirty="0" smtClean="0"/>
                  <a:t>Inside of Test Bed</a:t>
                </a:r>
                <a:r>
                  <a:rPr lang="en-US" sz="1400" dirty="0" smtClean="0"/>
                  <a:t>     </a:t>
                </a:r>
              </a:p>
              <a:p>
                <a:r>
                  <a:rPr lang="en-US" sz="1400" dirty="0"/>
                  <a:t> </a:t>
                </a:r>
                <a:r>
                  <a:rPr lang="en-US" sz="1400" dirty="0" smtClean="0"/>
                  <a:t>    </a:t>
                </a:r>
                <a:r>
                  <a:rPr lang="en-US" sz="1400" b="1" dirty="0" smtClean="0"/>
                  <a:t> Scenarios</a:t>
                </a:r>
                <a:endParaRPr lang="en-US" sz="1400" b="1" dirty="0"/>
              </a:p>
              <a:p>
                <a:endParaRPr lang="en-US" sz="1200" i="1" dirty="0" smtClean="0">
                  <a:latin typeface="Malgun Gothic" pitchFamily="34" charset="-127"/>
                  <a:ea typeface="Malgun Gothic" pitchFamily="34" charset="-127"/>
                </a:endParaRPr>
              </a:p>
              <a:p>
                <a:pPr>
                  <a:buFontTx/>
                  <a:buChar char="-"/>
                </a:pPr>
                <a:r>
                  <a:rPr lang="en-US" sz="1200" i="1" dirty="0" smtClean="0">
                    <a:latin typeface="Malgun Gothic" pitchFamily="34" charset="-127"/>
                    <a:ea typeface="Malgun Gothic" pitchFamily="34" charset="-127"/>
                  </a:rPr>
                  <a:t>Severe Weather</a:t>
                </a:r>
              </a:p>
              <a:p>
                <a:pPr>
                  <a:buFontTx/>
                  <a:buChar char="-"/>
                </a:pPr>
                <a:r>
                  <a:rPr lang="en-US" sz="1200" i="1" dirty="0" smtClean="0">
                    <a:latin typeface="Malgun Gothic" pitchFamily="34" charset="-127"/>
                    <a:ea typeface="Malgun Gothic" pitchFamily="34" charset="-127"/>
                  </a:rPr>
                  <a:t>Tornados</a:t>
                </a:r>
              </a:p>
              <a:p>
                <a:pPr lvl="1">
                  <a:buFontTx/>
                  <a:buChar char="-"/>
                </a:pPr>
                <a:r>
                  <a:rPr lang="en-US" sz="1200" dirty="0" smtClean="0">
                    <a:latin typeface="Helvetica" pitchFamily="34" charset="0"/>
                    <a:ea typeface="Malgun Gothic" pitchFamily="34" charset="-127"/>
                    <a:cs typeface="Latha" pitchFamily="34" charset="0"/>
                  </a:rPr>
                  <a:t> </a:t>
                </a:r>
                <a:r>
                  <a:rPr lang="en-US" sz="1200" dirty="0" smtClean="0">
                    <a:latin typeface="Malgun Gothic" pitchFamily="34" charset="-127"/>
                    <a:ea typeface="Malgun Gothic" pitchFamily="34" charset="-127"/>
                  </a:rPr>
                  <a:t>Event with Watch/Warning</a:t>
                </a:r>
              </a:p>
              <a:p>
                <a:pPr lvl="1">
                  <a:buFontTx/>
                  <a:buChar char="-"/>
                </a:pPr>
                <a:r>
                  <a:rPr lang="en-US" sz="1200" dirty="0">
                    <a:latin typeface="Malgun Gothic" pitchFamily="34" charset="-127"/>
                    <a:ea typeface="Malgun Gothic" pitchFamily="34" charset="-127"/>
                  </a:rPr>
                  <a:t> </a:t>
                </a:r>
                <a:r>
                  <a:rPr lang="en-US" sz="1200" dirty="0" smtClean="0">
                    <a:latin typeface="Malgun Gothic" pitchFamily="34" charset="-127"/>
                    <a:ea typeface="Malgun Gothic" pitchFamily="34" charset="-127"/>
                  </a:rPr>
                  <a:t>Event NO Watch/Warning</a:t>
                </a:r>
              </a:p>
              <a:p>
                <a:pPr lvl="1">
                  <a:buFontTx/>
                  <a:buChar char="-"/>
                </a:pPr>
                <a:r>
                  <a:rPr lang="en-US" sz="1200" dirty="0">
                    <a:latin typeface="Malgun Gothic" pitchFamily="34" charset="-127"/>
                    <a:ea typeface="Malgun Gothic" pitchFamily="34" charset="-127"/>
                  </a:rPr>
                  <a:t> </a:t>
                </a:r>
                <a:r>
                  <a:rPr lang="en-US" sz="1200" dirty="0" smtClean="0">
                    <a:latin typeface="Malgun Gothic" pitchFamily="34" charset="-127"/>
                    <a:ea typeface="Malgun Gothic" pitchFamily="34" charset="-127"/>
                  </a:rPr>
                  <a:t>False Alarm</a:t>
                </a:r>
                <a:endParaRPr lang="en-US" sz="1200" dirty="0">
                  <a:latin typeface="Malgun Gothic" pitchFamily="34" charset="-127"/>
                  <a:ea typeface="Malgun Gothic" pitchFamily="34" charset="-127"/>
                </a:endParaRPr>
              </a:p>
            </p:txBody>
          </p:sp>
        </p:grpSp>
        <p:grpSp>
          <p:nvGrpSpPr>
            <p:cNvPr id="16" name="Group 43"/>
            <p:cNvGrpSpPr/>
            <p:nvPr/>
          </p:nvGrpSpPr>
          <p:grpSpPr>
            <a:xfrm>
              <a:off x="4267200" y="1676400"/>
              <a:ext cx="3352800" cy="1699320"/>
              <a:chOff x="4267200" y="2209800"/>
              <a:chExt cx="1600200" cy="2323650"/>
            </a:xfrm>
          </p:grpSpPr>
          <p:sp>
            <p:nvSpPr>
              <p:cNvPr id="43" name="Rounded Rectangle 42"/>
              <p:cNvSpPr/>
              <p:nvPr/>
            </p:nvSpPr>
            <p:spPr>
              <a:xfrm>
                <a:off x="4267200" y="2209800"/>
                <a:ext cx="1600200" cy="1676400"/>
              </a:xfrm>
              <a:prstGeom prst="roundRect">
                <a:avLst/>
              </a:prstGeom>
              <a:solidFill>
                <a:srgbClr val="108277"/>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4" name="TextBox 23"/>
              <p:cNvSpPr txBox="1"/>
              <p:nvPr/>
            </p:nvSpPr>
            <p:spPr>
              <a:xfrm>
                <a:off x="4302717" y="2291579"/>
                <a:ext cx="1420678" cy="2241871"/>
              </a:xfrm>
              <a:prstGeom prst="rect">
                <a:avLst/>
              </a:prstGeom>
              <a:noFill/>
            </p:spPr>
            <p:txBody>
              <a:bodyPr wrap="square" rtlCol="0">
                <a:spAutoFit/>
              </a:bodyPr>
              <a:lstStyle/>
              <a:p>
                <a:r>
                  <a:rPr lang="en-US" sz="1400" b="1" dirty="0"/>
                  <a:t>Outside of Test </a:t>
                </a:r>
                <a:r>
                  <a:rPr lang="en-US" sz="1400" b="1" dirty="0" smtClean="0"/>
                  <a:t>Bed Scenarios</a:t>
                </a:r>
                <a:endParaRPr lang="en-US" sz="1400" b="1" dirty="0"/>
              </a:p>
              <a:p>
                <a:endParaRPr lang="en-US" sz="1200" i="1" dirty="0" smtClean="0">
                  <a:latin typeface="Malgun Gothic" pitchFamily="34" charset="-127"/>
                  <a:ea typeface="Malgun Gothic" pitchFamily="34" charset="-127"/>
                </a:endParaRPr>
              </a:p>
              <a:p>
                <a:pPr>
                  <a:buFontTx/>
                  <a:buChar char="-"/>
                </a:pPr>
                <a:r>
                  <a:rPr lang="en-US" sz="1200" i="1" dirty="0" smtClean="0">
                    <a:latin typeface="Malgun Gothic" pitchFamily="34" charset="-127"/>
                    <a:ea typeface="Malgun Gothic" pitchFamily="34" charset="-127"/>
                  </a:rPr>
                  <a:t>Tornadoes</a:t>
                </a:r>
              </a:p>
              <a:p>
                <a:pPr lvl="1">
                  <a:buFontTx/>
                  <a:buChar char="-"/>
                </a:pPr>
                <a:r>
                  <a:rPr lang="en-US" sz="1200" dirty="0" smtClean="0">
                    <a:latin typeface="Helvetica" pitchFamily="34" charset="0"/>
                    <a:ea typeface="Malgun Gothic" pitchFamily="34" charset="-127"/>
                    <a:cs typeface="Latha" pitchFamily="34" charset="0"/>
                  </a:rPr>
                  <a:t> Event with Warning</a:t>
                </a:r>
              </a:p>
              <a:p>
                <a:pPr lvl="1">
                  <a:buFontTx/>
                  <a:buChar char="-"/>
                </a:pPr>
                <a:r>
                  <a:rPr lang="en-US" sz="1200" dirty="0">
                    <a:latin typeface="Helvetica" pitchFamily="34" charset="0"/>
                    <a:ea typeface="Malgun Gothic" pitchFamily="34" charset="-127"/>
                    <a:cs typeface="Latha" pitchFamily="34" charset="0"/>
                  </a:rPr>
                  <a:t> </a:t>
                </a:r>
                <a:r>
                  <a:rPr lang="en-US" sz="1200" dirty="0" smtClean="0">
                    <a:latin typeface="Helvetica" pitchFamily="34" charset="0"/>
                    <a:ea typeface="Malgun Gothic" pitchFamily="34" charset="-127"/>
                    <a:cs typeface="Latha" pitchFamily="34" charset="0"/>
                  </a:rPr>
                  <a:t>Event NO Warning</a:t>
                </a:r>
                <a:endParaRPr lang="en-US" sz="1200" dirty="0">
                  <a:latin typeface="Helvetica" pitchFamily="34" charset="0"/>
                  <a:ea typeface="Malgun Gothic" pitchFamily="34" charset="-127"/>
                  <a:cs typeface="Latha" pitchFamily="34" charset="0"/>
                </a:endParaRPr>
              </a:p>
              <a:p>
                <a:endParaRPr lang="en-US" dirty="0" smtClean="0"/>
              </a:p>
              <a:p>
                <a:endParaRPr lang="en-US" dirty="0"/>
              </a:p>
            </p:txBody>
          </p:sp>
        </p:grpSp>
        <p:pic>
          <p:nvPicPr>
            <p:cNvPr id="1030" name="Picture 6" descr="C:\Users\Jen Santos\AppData\Local\Microsoft\Windows\Temporary Internet Files\Content.IE5\WYL4SRVY\MPj04387670000[1].jpg"/>
            <p:cNvPicPr>
              <a:picLocks noChangeAspect="1" noChangeArrowheads="1"/>
            </p:cNvPicPr>
            <p:nvPr/>
          </p:nvPicPr>
          <p:blipFill>
            <a:blip r:embed="rId5"/>
            <a:srcRect/>
            <a:stretch>
              <a:fillRect/>
            </a:stretch>
          </p:blipFill>
          <p:spPr bwMode="auto">
            <a:xfrm>
              <a:off x="6705600" y="1981200"/>
              <a:ext cx="762000" cy="65017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1" name="Curved Left Arrow 50"/>
            <p:cNvSpPr/>
            <p:nvPr/>
          </p:nvSpPr>
          <p:spPr>
            <a:xfrm>
              <a:off x="7696200" y="2209800"/>
              <a:ext cx="1143000" cy="1676400"/>
            </a:xfrm>
            <a:prstGeom prst="curvedLeftArrow">
              <a:avLst/>
            </a:prstGeom>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2" name="Curved Left Arrow 51"/>
            <p:cNvSpPr/>
            <p:nvPr/>
          </p:nvSpPr>
          <p:spPr>
            <a:xfrm>
              <a:off x="7696200" y="4114800"/>
              <a:ext cx="1143000" cy="1905000"/>
            </a:xfrm>
            <a:prstGeom prst="curvedLeftArrow">
              <a:avLst/>
            </a:prstGeom>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3" name="Curved Right Arrow 52"/>
            <p:cNvSpPr/>
            <p:nvPr/>
          </p:nvSpPr>
          <p:spPr>
            <a:xfrm>
              <a:off x="152400" y="3667062"/>
              <a:ext cx="1066800" cy="2575995"/>
            </a:xfrm>
            <a:prstGeom prst="curvedRightArrow">
              <a:avLst>
                <a:gd name="adj1" fmla="val 30032"/>
                <a:gd name="adj2" fmla="val 60767"/>
                <a:gd name="adj3" fmla="val 23355"/>
              </a:avLst>
            </a:prstGeom>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pic>
        <p:nvPicPr>
          <p:cNvPr id="1028" name="Picture 4" descr="C:\Users\Jen Santos\AppData\Local\Microsoft\Windows\Temporary Internet Files\Content.IE5\WYL4SRVY\MCj04082960000[1].wmf"/>
          <p:cNvPicPr>
            <a:picLocks noChangeAspect="1" noChangeArrowheads="1"/>
          </p:cNvPicPr>
          <p:nvPr/>
        </p:nvPicPr>
        <p:blipFill>
          <a:blip r:embed="rId6"/>
          <a:srcRect/>
          <a:stretch>
            <a:fillRect/>
          </a:stretch>
        </p:blipFill>
        <p:spPr bwMode="auto">
          <a:xfrm>
            <a:off x="2956077" y="3493026"/>
            <a:ext cx="1004364" cy="601640"/>
          </a:xfrm>
          <a:prstGeom prst="rect">
            <a:avLst/>
          </a:prstGeom>
          <a:ln>
            <a:noFill/>
          </a:ln>
          <a:effectLst>
            <a:outerShdw blurRad="190500" algn="tl" rotWithShape="0">
              <a:srgbClr val="000000">
                <a:alpha val="70000"/>
              </a:srgbClr>
            </a:outerShdw>
          </a:effectLst>
        </p:spPr>
      </p:pic>
      <p:sp>
        <p:nvSpPr>
          <p:cNvPr id="31" name="Right Arrow 30"/>
          <p:cNvSpPr/>
          <p:nvPr/>
        </p:nvSpPr>
        <p:spPr>
          <a:xfrm>
            <a:off x="3655308" y="1850495"/>
            <a:ext cx="378386" cy="634674"/>
          </a:xfrm>
          <a:prstGeom prst="rightArrow">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Down Arrow 31"/>
          <p:cNvSpPr/>
          <p:nvPr/>
        </p:nvSpPr>
        <p:spPr>
          <a:xfrm>
            <a:off x="2352523" y="2646591"/>
            <a:ext cx="670077" cy="347283"/>
          </a:xfrm>
          <a:prstGeom prst="downArrow">
            <a:avLst/>
          </a:prstGeom>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32"/>
          <p:cNvSpPr>
            <a:spLocks noGrp="1"/>
          </p:cNvSpPr>
          <p:nvPr>
            <p:ph type="title"/>
          </p:nvPr>
        </p:nvSpPr>
        <p:spPr>
          <a:xfrm>
            <a:off x="228600" y="204265"/>
            <a:ext cx="8229600" cy="1143000"/>
          </a:xfrm>
        </p:spPr>
        <p:txBody>
          <a:bodyPr/>
          <a:lstStyle/>
          <a:p>
            <a:r>
              <a:rPr lang="en-US" b="1" i="0" dirty="0" smtClean="0"/>
              <a:t>Methodology</a:t>
            </a:r>
            <a:endParaRPr lang="en-US" b="1" i="0" dirty="0"/>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ctr" eaLnBrk="1" hangingPunct="1"/>
            <a:r>
              <a:rPr lang="en-US" b="1" i="0" dirty="0" smtClean="0"/>
              <a:t>Questionnaire</a:t>
            </a:r>
          </a:p>
        </p:txBody>
      </p:sp>
      <p:sp>
        <p:nvSpPr>
          <p:cNvPr id="3" name="Subtitle 2"/>
          <p:cNvSpPr>
            <a:spLocks noGrp="1"/>
          </p:cNvSpPr>
          <p:nvPr>
            <p:ph idx="1"/>
          </p:nvPr>
        </p:nvSpPr>
        <p:spPr>
          <a:xfrm>
            <a:off x="457200" y="1600200"/>
            <a:ext cx="8229600" cy="4953000"/>
          </a:xfrm>
        </p:spPr>
        <p:txBody>
          <a:bodyPr>
            <a:normAutofit fontScale="85000" lnSpcReduction="20000"/>
          </a:bodyPr>
          <a:lstStyle/>
          <a:p>
            <a:pPr marL="341313" indent="-314325" eaLnBrk="1" hangingPunct="1">
              <a:defRPr/>
            </a:pPr>
            <a:r>
              <a:rPr lang="en-US" dirty="0" smtClean="0"/>
              <a:t>127 questions in total yielding about 429 variables:</a:t>
            </a:r>
          </a:p>
          <a:p>
            <a:pPr marL="341313" indent="-314325" eaLnBrk="1" hangingPunct="1">
              <a:buFont typeface="Arial" pitchFamily="34" charset="0"/>
              <a:buChar char="•"/>
              <a:defRPr/>
            </a:pPr>
            <a:endParaRPr lang="en-US" sz="1300" dirty="0" smtClean="0"/>
          </a:p>
          <a:p>
            <a:endParaRPr lang="en-US" sz="2400" dirty="0" smtClean="0">
              <a:solidFill>
                <a:schemeClr val="bg1"/>
              </a:solidFill>
            </a:endParaRPr>
          </a:p>
          <a:p>
            <a:pPr>
              <a:buFont typeface="Arial" pitchFamily="34" charset="0"/>
              <a:buChar char="•"/>
            </a:pPr>
            <a:r>
              <a:rPr lang="en-US" sz="2400" dirty="0" smtClean="0"/>
              <a:t> </a:t>
            </a:r>
            <a:r>
              <a:rPr lang="en-US" sz="2100" dirty="0" smtClean="0"/>
              <a:t>Damage to home, business, or other property </a:t>
            </a:r>
          </a:p>
          <a:p>
            <a:pPr>
              <a:buFont typeface="Arial" pitchFamily="34" charset="0"/>
              <a:buChar char="•"/>
            </a:pPr>
            <a:r>
              <a:rPr lang="en-US" sz="2100" dirty="0" smtClean="0"/>
              <a:t> Shelter availability and preferences</a:t>
            </a:r>
          </a:p>
          <a:p>
            <a:pPr>
              <a:buFont typeface="Arial" pitchFamily="34" charset="0"/>
              <a:buChar char="•"/>
            </a:pPr>
            <a:r>
              <a:rPr lang="en-US" sz="2100" dirty="0" smtClean="0"/>
              <a:t> Social Vulnerability</a:t>
            </a:r>
          </a:p>
          <a:p>
            <a:pPr>
              <a:buFont typeface="Arial" pitchFamily="34" charset="0"/>
              <a:buChar char="•"/>
            </a:pPr>
            <a:r>
              <a:rPr lang="en-US" sz="2100" dirty="0" smtClean="0"/>
              <a:t> Social Networks</a:t>
            </a:r>
          </a:p>
          <a:p>
            <a:pPr>
              <a:buFont typeface="Arial" pitchFamily="34" charset="0"/>
              <a:buChar char="•"/>
            </a:pPr>
            <a:r>
              <a:rPr lang="en-US" sz="2100" dirty="0" smtClean="0"/>
              <a:t> Insurance coverage </a:t>
            </a:r>
          </a:p>
          <a:p>
            <a:pPr>
              <a:buFont typeface="Arial" pitchFamily="34" charset="0"/>
              <a:buChar char="•"/>
            </a:pPr>
            <a:r>
              <a:rPr lang="en-US" sz="2100" dirty="0" smtClean="0"/>
              <a:t> Effectiveness of Siren Systems</a:t>
            </a:r>
          </a:p>
          <a:p>
            <a:pPr>
              <a:buFont typeface="Arial" pitchFamily="34" charset="0"/>
              <a:buChar char="•"/>
            </a:pPr>
            <a:r>
              <a:rPr lang="en-US" sz="2100" dirty="0" smtClean="0"/>
              <a:t> Behavioral outcomes of lead time </a:t>
            </a:r>
          </a:p>
          <a:p>
            <a:pPr>
              <a:buFont typeface="Arial" pitchFamily="34" charset="0"/>
              <a:buChar char="•"/>
            </a:pPr>
            <a:r>
              <a:rPr lang="en-US" sz="2100" dirty="0" smtClean="0"/>
              <a:t> Social and environmental cues</a:t>
            </a:r>
          </a:p>
          <a:p>
            <a:pPr>
              <a:buFont typeface="Arial" pitchFamily="34" charset="0"/>
              <a:buChar char="•"/>
            </a:pPr>
            <a:r>
              <a:rPr lang="en-US" sz="2100" dirty="0" smtClean="0"/>
              <a:t> Protection of possessions and pets</a:t>
            </a:r>
          </a:p>
          <a:p>
            <a:pPr>
              <a:buFont typeface="Arial" pitchFamily="34" charset="0"/>
              <a:buChar char="•"/>
            </a:pPr>
            <a:r>
              <a:rPr lang="en-US" sz="2100" dirty="0" smtClean="0"/>
              <a:t> Reception of warnings and watches</a:t>
            </a:r>
          </a:p>
          <a:p>
            <a:pPr>
              <a:buFont typeface="Arial" pitchFamily="34" charset="0"/>
              <a:buChar char="•"/>
            </a:pPr>
            <a:r>
              <a:rPr lang="en-US" sz="2100" dirty="0" smtClean="0"/>
              <a:t> Understanding of warnings and watches</a:t>
            </a:r>
          </a:p>
          <a:p>
            <a:pPr>
              <a:buFont typeface="Arial" pitchFamily="34" charset="0"/>
              <a:buChar char="•"/>
            </a:pPr>
            <a:r>
              <a:rPr lang="en-US" sz="2100" dirty="0" smtClean="0"/>
              <a:t> Questions on false alarms </a:t>
            </a:r>
          </a:p>
          <a:p>
            <a:pPr>
              <a:buFont typeface="Arial" pitchFamily="34" charset="0"/>
              <a:buChar char="•"/>
            </a:pPr>
            <a:r>
              <a:rPr lang="en-US" sz="2100" dirty="0" smtClean="0"/>
              <a:t> Geographic warning specificity</a:t>
            </a:r>
          </a:p>
          <a:p>
            <a:pPr>
              <a:buFont typeface="Arial" pitchFamily="34" charset="0"/>
              <a:buChar char="•"/>
            </a:pPr>
            <a:r>
              <a:rPr lang="en-US" sz="2100" dirty="0" smtClean="0"/>
              <a:t> Past experience with other disasters</a:t>
            </a:r>
            <a:endParaRPr lang="en-US" sz="2100" dirty="0"/>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algn="ctr" eaLnBrk="1" hangingPunct="1"/>
            <a:r>
              <a:rPr lang="en-US" sz="4800" i="0" dirty="0" smtClean="0"/>
              <a:t>Methodology</a:t>
            </a:r>
          </a:p>
        </p:txBody>
      </p:sp>
      <p:sp>
        <p:nvSpPr>
          <p:cNvPr id="4" name="Content Placeholder 3"/>
          <p:cNvSpPr>
            <a:spLocks noGrp="1"/>
          </p:cNvSpPr>
          <p:nvPr>
            <p:ph idx="1"/>
          </p:nvPr>
        </p:nvSpPr>
        <p:spPr/>
        <p:txBody>
          <a:bodyPr/>
          <a:lstStyle/>
          <a:p>
            <a:pPr marL="0" indent="0" eaLnBrk="1" hangingPunct="1">
              <a:lnSpc>
                <a:spcPct val="120000"/>
              </a:lnSpc>
              <a:spcBef>
                <a:spcPts val="0"/>
              </a:spcBef>
              <a:buSzPct val="100000"/>
              <a:buNone/>
              <a:defRPr/>
            </a:pPr>
            <a:endParaRPr lang="en-US" sz="2400" dirty="0" smtClean="0"/>
          </a:p>
          <a:p>
            <a:r>
              <a:rPr lang="en-US" sz="2400" dirty="0" smtClean="0">
                <a:cs typeface="Latha" pitchFamily="34" charset="0"/>
              </a:rPr>
              <a:t>GENESYS Sampling Systems: </a:t>
            </a:r>
            <a:r>
              <a:rPr lang="en-US" sz="2400" dirty="0" err="1" smtClean="0">
                <a:cs typeface="Latha" pitchFamily="34" charset="0"/>
              </a:rPr>
              <a:t>Genesys</a:t>
            </a:r>
            <a:r>
              <a:rPr lang="en-US" sz="2400" dirty="0" smtClean="0">
                <a:cs typeface="Latha" pitchFamily="34" charset="0"/>
              </a:rPr>
              <a:t> provided samples based on DRC sampling requests in the impacted areas</a:t>
            </a:r>
            <a:endParaRPr lang="en-US" sz="2400" dirty="0" smtClean="0"/>
          </a:p>
          <a:p>
            <a:r>
              <a:rPr lang="en-US" sz="2400" dirty="0" smtClean="0"/>
              <a:t>Over 600 interviews completed in counties </a:t>
            </a:r>
            <a:r>
              <a:rPr lang="en-US" sz="2400" dirty="0" smtClean="0">
                <a:latin typeface="Candara" pitchFamily="34" charset="0"/>
              </a:rPr>
              <a:t>in Oklahoma, Minnesota, Kansas, Illinois, Mississippi, Tennessee and Alabama.</a:t>
            </a:r>
            <a:endParaRPr lang="en-US" dirty="0" smtClean="0"/>
          </a:p>
          <a:p>
            <a:pPr marL="403225" lvl="2" indent="-403225" eaLnBrk="1" hangingPunct="1">
              <a:buClr>
                <a:srgbClr val="C00000"/>
              </a:buClr>
              <a:buFont typeface="Wingdings" pitchFamily="2" charset="2"/>
              <a:buChar char="q"/>
              <a:tabLst>
                <a:tab pos="457200" algn="l"/>
              </a:tabLst>
              <a:defRPr/>
            </a:pPr>
            <a:r>
              <a:rPr lang="en-US" dirty="0" smtClean="0"/>
              <a:t>Average duration of interviews: 35 minutes</a:t>
            </a:r>
          </a:p>
          <a:p>
            <a:pPr marL="403225" lvl="2" indent="-403225" eaLnBrk="1" hangingPunct="1">
              <a:buClr>
                <a:srgbClr val="C00000"/>
              </a:buClr>
              <a:buFont typeface="Wingdings" pitchFamily="2" charset="2"/>
              <a:buChar char="q"/>
              <a:tabLst>
                <a:tab pos="457200" algn="l"/>
              </a:tabLst>
              <a:defRPr/>
            </a:pPr>
            <a:r>
              <a:rPr lang="en-US" dirty="0" smtClean="0"/>
              <a:t>Calls were made 1-3 weeks after event</a:t>
            </a:r>
          </a:p>
          <a:p>
            <a:pPr marL="403225" lvl="2" indent="-403225" eaLnBrk="1" hangingPunct="1">
              <a:buClr>
                <a:srgbClr val="C00000"/>
              </a:buClr>
              <a:buFont typeface="Wingdings" pitchFamily="2" charset="2"/>
              <a:buChar char="q"/>
              <a:tabLst>
                <a:tab pos="457200" algn="l"/>
              </a:tabLst>
              <a:defRPr/>
            </a:pPr>
            <a:endParaRPr lang="en-US" dirty="0" smtClean="0"/>
          </a:p>
          <a:p>
            <a:pPr marL="403225" lvl="2" indent="-403225" eaLnBrk="1" hangingPunct="1">
              <a:buClr>
                <a:srgbClr val="C00000"/>
              </a:buClr>
              <a:buFont typeface="Wingdings" pitchFamily="2" charset="2"/>
              <a:buChar char="q"/>
              <a:tabLst>
                <a:tab pos="457200" algn="l"/>
              </a:tabLst>
              <a:defRPr/>
            </a:pPr>
            <a:endParaRPr lang="en-US" dirty="0" smtClean="0"/>
          </a:p>
          <a:p>
            <a:pPr eaLnBrk="1" hangingPunct="1">
              <a:buFont typeface="Wingdings" pitchFamily="-109" charset="2"/>
              <a:buChar char="q"/>
              <a:defRPr/>
            </a:pPr>
            <a:endParaRPr lang="en-US" dirty="0"/>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808038" y="533400"/>
            <a:ext cx="7497762" cy="1143000"/>
          </a:xfrm>
        </p:spPr>
        <p:txBody>
          <a:bodyPr/>
          <a:lstStyle/>
          <a:p>
            <a:pPr algn="ctr" eaLnBrk="1" hangingPunct="1"/>
            <a:r>
              <a:rPr lang="en-US" i="0" dirty="0" smtClean="0"/>
              <a:t>Demographic Characteristics</a:t>
            </a:r>
          </a:p>
        </p:txBody>
      </p:sp>
      <p:graphicFrame>
        <p:nvGraphicFramePr>
          <p:cNvPr id="4" name="Chart 3"/>
          <p:cNvGraphicFramePr/>
          <p:nvPr/>
        </p:nvGraphicFramePr>
        <p:xfrm>
          <a:off x="1219200" y="1828800"/>
          <a:ext cx="6324600" cy="4495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Presentation_Template_all_logos">
  <a:themeElements>
    <a:clrScheme name="Presentation_Template_all_logo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entation_Template_all_logos">
      <a:majorFont>
        <a:latin typeface="Arial"/>
        <a:ea typeface="Arial"/>
        <a:cs typeface="Arial"/>
      </a:majorFont>
      <a:minorFont>
        <a:latin typeface="Arial Unicode MS"/>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resentation_Template_all_logo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_Template_all_logo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_Template_all_logo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_Template_all_logo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_Template_all_logo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_Template_all_logo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tion_Template_all_logo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tion_Template_all_logo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tion_Template_all_logo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tion_Template_all_logo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tion_Template_all_logo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tion_Template_all_logo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1013</TotalTime>
  <Words>1354</Words>
  <Application>Microsoft Office PowerPoint</Application>
  <PresentationFormat>On-screen Show (4:3)</PresentationFormat>
  <Paragraphs>238</Paragraphs>
  <Slides>34</Slides>
  <Notes>31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Presentation_Template_all_logos</vt:lpstr>
      <vt:lpstr>Slide 1</vt:lpstr>
      <vt:lpstr>The CASA Project</vt:lpstr>
      <vt:lpstr>Social Scientists in CASA</vt:lpstr>
      <vt:lpstr>Research Efforts</vt:lpstr>
      <vt:lpstr>Objectives – Public Response Phone Survey</vt:lpstr>
      <vt:lpstr>Methodology</vt:lpstr>
      <vt:lpstr>Questionnaire</vt:lpstr>
      <vt:lpstr>Methodology</vt:lpstr>
      <vt:lpstr>Demographic Characteristics</vt:lpstr>
      <vt:lpstr>Demographic Characteristics</vt:lpstr>
      <vt:lpstr>Demographic Characteristics</vt:lpstr>
      <vt:lpstr>Demographic Characteristics</vt:lpstr>
      <vt:lpstr>Were you aware that a tornado or severe storm had been observed in the surrounding area before it got to your town? </vt:lpstr>
      <vt:lpstr>Did you receive a warning or notification of a tornado or severe storm in your region? </vt:lpstr>
      <vt:lpstr>From whom did you receive this information?</vt:lpstr>
      <vt:lpstr>Slide 16</vt:lpstr>
      <vt:lpstr>When you first found out a tornado or severe storm was present inside or near your town or city, about how many minutes did it take before it hit your neighborhood? (Average = 27.9 minutes)</vt:lpstr>
      <vt:lpstr>Did the tornado sirens in your community go off?</vt:lpstr>
      <vt:lpstr>Did you look outside to verify whether the tornado or severe storm was coming?</vt:lpstr>
      <vt:lpstr>Did you receive information from the Internet during the last 30 minutes before the tornado or severe storm arrived?</vt:lpstr>
      <vt:lpstr>Why did you not receive information from the internet?</vt:lpstr>
      <vt:lpstr>Did you receive information from television during the last 30 minutes before the tornado or severe storm arrived? </vt:lpstr>
      <vt:lpstr>Did you take any actions to protect yourself, your family, or your property from the hazard event? </vt:lpstr>
      <vt:lpstr>What information led you to seek shelter?  </vt:lpstr>
      <vt:lpstr>NOAA Radio Ownership </vt:lpstr>
      <vt:lpstr>Slide 26</vt:lpstr>
      <vt:lpstr>Tornado Watch &amp; Warning and False Alarms</vt:lpstr>
      <vt:lpstr>Watch Definition: Examples</vt:lpstr>
      <vt:lpstr>Watch Definition</vt:lpstr>
      <vt:lpstr>Warning Definition</vt:lpstr>
      <vt:lpstr>False Alarm Definition</vt:lpstr>
      <vt:lpstr>In your opinion, how trustworthy are the weather forecasts provided in your region?  </vt:lpstr>
      <vt:lpstr>Next Steps</vt:lpstr>
      <vt:lpstr>Canon (1994) asserts that technology is not socially neutral and that we must have an understanding of the context in which it is implemented.   Technology matters, but what really matters is the application of the substantive knowledge that we generate regarding how individuals respond (or not) to severe weather events and how can we improve their response in order to minimize the devastating impacts associated with these events.   </vt:lpstr>
    </vt:vector>
  </TitlesOfParts>
  <Company>Umass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Brenda Philips</dc:creator>
  <cp:lastModifiedBy>Jenniffer</cp:lastModifiedBy>
  <cp:revision>131</cp:revision>
  <dcterms:created xsi:type="dcterms:W3CDTF">2009-01-08T21:19:26Z</dcterms:created>
  <dcterms:modified xsi:type="dcterms:W3CDTF">2010-03-02T13:59:19Z</dcterms:modified>
</cp:coreProperties>
</file>