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28" r:id="rId2"/>
    <p:sldId id="329" r:id="rId3"/>
    <p:sldId id="330" r:id="rId4"/>
    <p:sldId id="331" r:id="rId5"/>
    <p:sldId id="332" r:id="rId6"/>
    <p:sldId id="333" r:id="rId7"/>
    <p:sldId id="335" r:id="rId8"/>
    <p:sldId id="336" r:id="rId9"/>
    <p:sldId id="334" r:id="rId10"/>
    <p:sldId id="337" r:id="rId11"/>
    <p:sldId id="325" r:id="rId12"/>
    <p:sldId id="326" r:id="rId13"/>
    <p:sldId id="342" r:id="rId14"/>
    <p:sldId id="307" r:id="rId15"/>
    <p:sldId id="301" r:id="rId16"/>
    <p:sldId id="302" r:id="rId17"/>
    <p:sldId id="303" r:id="rId18"/>
    <p:sldId id="304" r:id="rId19"/>
    <p:sldId id="305" r:id="rId20"/>
    <p:sldId id="306" r:id="rId21"/>
    <p:sldId id="338" r:id="rId22"/>
    <p:sldId id="318" r:id="rId23"/>
    <p:sldId id="309" r:id="rId24"/>
    <p:sldId id="310" r:id="rId25"/>
    <p:sldId id="311" r:id="rId26"/>
    <p:sldId id="312" r:id="rId27"/>
    <p:sldId id="313" r:id="rId28"/>
    <p:sldId id="343" r:id="rId29"/>
    <p:sldId id="322" r:id="rId30"/>
    <p:sldId id="323" r:id="rId31"/>
    <p:sldId id="324" r:id="rId32"/>
    <p:sldId id="344" r:id="rId33"/>
    <p:sldId id="345" r:id="rId34"/>
    <p:sldId id="346" r:id="rId35"/>
    <p:sldId id="319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2B2B2"/>
    <a:srgbClr val="000099"/>
    <a:srgbClr val="FFFF00"/>
    <a:srgbClr val="FF3300"/>
    <a:srgbClr val="00CC00"/>
    <a:srgbClr val="EAEAEA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816" autoAdjust="0"/>
    <p:restoredTop sz="94676" autoAdjust="0"/>
  </p:normalViewPr>
  <p:slideViewPr>
    <p:cSldViewPr>
      <p:cViewPr>
        <p:scale>
          <a:sx n="66" d="100"/>
          <a:sy n="66" d="100"/>
        </p:scale>
        <p:origin x="-1032" y="-11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28"/>
    </p:cViewPr>
  </p:sorterViewPr>
  <p:notesViewPr>
    <p:cSldViewPr>
      <p:cViewPr>
        <p:scale>
          <a:sx n="66" d="100"/>
          <a:sy n="66" d="100"/>
        </p:scale>
        <p:origin x="-1488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oehn:Users:marks:Downloads:OFCM%20WG-TCR:Agency%20Research_Table%202_Combined_090217_f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Combined man-years by detailed research category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2592592592592833E-2"/>
          <c:y val="9.8039215686274744E-2"/>
          <c:w val="0.90074074074074051"/>
          <c:h val="0.76470588235294368"/>
        </c:manualLayout>
      </c:layout>
      <c:barChart>
        <c:barDir val="col"/>
        <c:grouping val="clustered"/>
        <c:ser>
          <c:idx val="1"/>
          <c:order val="0"/>
          <c:cat>
            <c:strRef>
              <c:f>'[Agency Research_Table 2_Combined_090217_fm.xls]Combined sheet'!$A$69:$A$113</c:f>
              <c:strCache>
                <c:ptCount val="45"/>
                <c:pt idx="0">
                  <c:v>A1</c:v>
                </c:pt>
                <c:pt idx="1">
                  <c:v>A1a</c:v>
                </c:pt>
                <c:pt idx="2">
                  <c:v>A1b</c:v>
                </c:pt>
                <c:pt idx="3">
                  <c:v>A1c</c:v>
                </c:pt>
                <c:pt idx="4">
                  <c:v>A1d</c:v>
                </c:pt>
                <c:pt idx="5">
                  <c:v>A1e</c:v>
                </c:pt>
                <c:pt idx="6">
                  <c:v>A1f</c:v>
                </c:pt>
                <c:pt idx="7">
                  <c:v>A1g</c:v>
                </c:pt>
                <c:pt idx="8">
                  <c:v>A1h</c:v>
                </c:pt>
                <c:pt idx="9">
                  <c:v>A2</c:v>
                </c:pt>
                <c:pt idx="10">
                  <c:v>A2a</c:v>
                </c:pt>
                <c:pt idx="11">
                  <c:v>A2b</c:v>
                </c:pt>
                <c:pt idx="12">
                  <c:v>A2c</c:v>
                </c:pt>
                <c:pt idx="13">
                  <c:v>A2d</c:v>
                </c:pt>
                <c:pt idx="14">
                  <c:v>A3</c:v>
                </c:pt>
                <c:pt idx="15">
                  <c:v>A3a</c:v>
                </c:pt>
                <c:pt idx="16">
                  <c:v>A3b</c:v>
                </c:pt>
                <c:pt idx="17">
                  <c:v>A3c</c:v>
                </c:pt>
                <c:pt idx="18">
                  <c:v>A3d</c:v>
                </c:pt>
                <c:pt idx="19">
                  <c:v>A4</c:v>
                </c:pt>
                <c:pt idx="20">
                  <c:v>A4a</c:v>
                </c:pt>
                <c:pt idx="21">
                  <c:v>A4b</c:v>
                </c:pt>
                <c:pt idx="22">
                  <c:v>A4c</c:v>
                </c:pt>
                <c:pt idx="23">
                  <c:v>A5</c:v>
                </c:pt>
                <c:pt idx="24">
                  <c:v>A5a</c:v>
                </c:pt>
                <c:pt idx="25">
                  <c:v>A5b</c:v>
                </c:pt>
                <c:pt idx="26">
                  <c:v>A6</c:v>
                </c:pt>
                <c:pt idx="27">
                  <c:v>B1</c:v>
                </c:pt>
                <c:pt idx="28">
                  <c:v>B2</c:v>
                </c:pt>
                <c:pt idx="29">
                  <c:v>B3</c:v>
                </c:pt>
                <c:pt idx="30">
                  <c:v>B3a</c:v>
                </c:pt>
                <c:pt idx="31">
                  <c:v>B3b</c:v>
                </c:pt>
                <c:pt idx="32">
                  <c:v>B3c</c:v>
                </c:pt>
                <c:pt idx="33">
                  <c:v>B3d</c:v>
                </c:pt>
                <c:pt idx="34">
                  <c:v>B3e</c:v>
                </c:pt>
                <c:pt idx="35">
                  <c:v>B4</c:v>
                </c:pt>
                <c:pt idx="36">
                  <c:v>B5</c:v>
                </c:pt>
                <c:pt idx="37">
                  <c:v>B6</c:v>
                </c:pt>
                <c:pt idx="38">
                  <c:v>B7</c:v>
                </c:pt>
                <c:pt idx="39">
                  <c:v>C1</c:v>
                </c:pt>
                <c:pt idx="40">
                  <c:v>C1a</c:v>
                </c:pt>
                <c:pt idx="41">
                  <c:v>C1b</c:v>
                </c:pt>
                <c:pt idx="42">
                  <c:v>C1c</c:v>
                </c:pt>
                <c:pt idx="43">
                  <c:v>C2</c:v>
                </c:pt>
                <c:pt idx="44">
                  <c:v>C3</c:v>
                </c:pt>
              </c:strCache>
            </c:strRef>
          </c:cat>
          <c:val>
            <c:numRef>
              <c:f>'[Agency Research_Table 2_Combined_090217_fm.xls]Combined sheet'!$G$69:$G$113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axId val="34603008"/>
        <c:axId val="34604544"/>
      </c:barChart>
      <c:catAx>
        <c:axId val="34603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4604544"/>
        <c:crosses val="autoZero"/>
        <c:auto val="1"/>
        <c:lblAlgn val="ctr"/>
        <c:lblOffset val="100"/>
      </c:catAx>
      <c:valAx>
        <c:axId val="34604544"/>
        <c:scaling>
          <c:orientation val="minMax"/>
          <c:max val="25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Man-years</a:t>
                </a:r>
              </a:p>
            </c:rich>
          </c:tx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46030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2A454B-DF60-4A31-84E3-AA4F529F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BD2E40-0B76-4E8A-95C4-0FD54D40E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B8E107D3-4F31-4A37-BA72-F3EFB6C8FE61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63"/>
              <a:t>2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0AA5453-6AAF-47CA-9283-9D470EBCFADB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63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63"/>
              <a:t>4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6425"/>
            <a:ext cx="6248400" cy="4183063"/>
          </a:xfrm>
          <a:noFill/>
          <a:ln/>
        </p:spPr>
        <p:txBody>
          <a:bodyPr/>
          <a:lstStyle/>
          <a:p>
            <a:r>
              <a:rPr lang="en-US" u="sng" smtClean="0">
                <a:latin typeface="Times New Roman" pitchFamily="18" charset="0"/>
              </a:rPr>
              <a:t>Rules:</a:t>
            </a:r>
          </a:p>
          <a:p>
            <a:r>
              <a:rPr lang="en-US" smtClean="0">
                <a:latin typeface="Times New Roman" pitchFamily="18" charset="0"/>
              </a:rPr>
              <a:t>For each row/project, complete columns E thru AX, where applicable, with man-year data.  Do not fill in a cell with less than .25 man-years.</a:t>
            </a:r>
          </a:p>
          <a:p>
            <a:r>
              <a:rPr lang="en-US" smtClean="0">
                <a:latin typeface="Times New Roman" pitchFamily="18" charset="0"/>
              </a:rPr>
              <a:t>Try to put your man-year data in the top 3-4 research areas that best match the research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449263" y="6430963"/>
            <a:ext cx="5646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OFCM-Sponsored Working Group for Tropical Cyclone Research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FF208AD-2388-4686-9702-BDD5997CA168}" type="slidenum">
              <a:rPr lang="en-US" sz="10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Arial Black" pitchFamily="34" charset="0"/>
              </a:rPr>
              <a:t>WG/TCR</a:t>
            </a:r>
            <a:endParaRPr lang="en-US" sz="1200" i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449263" y="6430963"/>
            <a:ext cx="5646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</a:rPr>
              <a:t>OFCM-Sponsored Working Group for Tropical Cyclone Research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996D5FB-B80E-4637-880F-DD2E4E31E5AA}" type="slidenum">
              <a:rPr lang="en-US" sz="10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Arial Black" pitchFamily="34" charset="0"/>
              </a:rPr>
              <a:t>WG/TCR</a:t>
            </a:r>
            <a:endParaRPr lang="en-US" sz="1200" i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0242-ED1D-490F-989D-59CE7EF3B5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3D6F-018F-4509-B7E6-C4E529F0C45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9ADEF-C550-465F-B927-50D661EE1D5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0B3F-298C-41D1-9FD4-706EB3AC78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749E-1609-4464-875C-8AA9A62F94D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5D71-48EE-4F2A-85A2-3E07228B5FD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5FCE1F-4C87-4DFB-90B6-4720943558B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981200"/>
            <a:ext cx="4495800" cy="2667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725"/>
              </a:spcBef>
              <a:spcAft>
                <a:spcPts val="125"/>
              </a:spcAft>
            </a:pPr>
            <a:r>
              <a:rPr lang="en-US" smtClean="0">
                <a:latin typeface="Arial Black" pitchFamily="34" charset="0"/>
              </a:rPr>
              <a:t>Working Group/Tropical Cyclone Research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029200"/>
            <a:ext cx="9144000" cy="1143000"/>
          </a:xfrm>
        </p:spPr>
        <p:txBody>
          <a:bodyPr anchor="ctr" anchorCtr="1"/>
          <a:lstStyle/>
          <a:p>
            <a:pPr marL="0" indent="0" algn="ctr">
              <a:buFontTx/>
              <a:buNone/>
            </a:pPr>
            <a:r>
              <a:rPr lang="en-US" sz="2600" b="1" smtClean="0">
                <a:latin typeface="Arial Black" pitchFamily="34" charset="0"/>
              </a:rPr>
              <a:t>Dr. Frank Marks (NOAA) and Dr. Ron Ferek (Navy)</a:t>
            </a:r>
          </a:p>
          <a:p>
            <a:pPr marL="0" indent="0" algn="ctr">
              <a:buFontTx/>
              <a:buNone/>
            </a:pPr>
            <a:r>
              <a:rPr lang="en-US" sz="2600" b="1" smtClean="0">
                <a:latin typeface="Arial Black" pitchFamily="34" charset="0"/>
              </a:rPr>
              <a:t>Co-Chairs</a:t>
            </a:r>
          </a:p>
        </p:txBody>
      </p:sp>
      <p:pic>
        <p:nvPicPr>
          <p:cNvPr id="12291" name="Picture 5" descr="Web Page hurricane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4813"/>
            <a:ext cx="4114800" cy="32781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3200" b="1" smtClean="0">
                <a:cs typeface="Arial" charset="0"/>
              </a:rPr>
              <a:t>Mr. James Franklin, NOAA/NWS/NHC    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3200" b="1" smtClean="0">
                <a:cs typeface="Arial" charset="0"/>
              </a:rPr>
              <a:t>Mr. Robert Falvey, JTWC    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3200" b="1" smtClean="0">
                <a:cs typeface="Arial" charset="0"/>
              </a:rPr>
              <a:t>Dr. Ron Ferek, ONR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219200" y="8382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000099"/>
                </a:solidFill>
                <a:ea typeface="MS PGothic" pitchFamily="34" charset="-128"/>
              </a:rPr>
              <a:t>Operational Priorities and Analysis of FY08-09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304800" y="179705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Operational Priorities of the Tropical Cyclone Forecasting and Warning Centers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2278063" y="3324225"/>
            <a:ext cx="4587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400050" algn="l"/>
              </a:tabLst>
            </a:pPr>
            <a:r>
              <a:rPr lang="en-US" sz="2400" b="1"/>
              <a:t>Mr. James Franklin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Branch Chief, Hurricane Specialists Unit 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    NOAA/NWS/NHC</a:t>
            </a:r>
          </a:p>
          <a:p>
            <a:pPr algn="ctr">
              <a:tabLst>
                <a:tab pos="400050" algn="l"/>
              </a:tabLst>
            </a:pPr>
            <a:endParaRPr lang="en-US"/>
          </a:p>
          <a:p>
            <a:pPr algn="ctr">
              <a:tabLst>
                <a:tab pos="400050" algn="l"/>
              </a:tabLst>
            </a:pPr>
            <a:r>
              <a:rPr lang="en-US" sz="2400" b="1"/>
              <a:t>Mr. Robert J. Falvey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Director, JTWC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ChangeArrowheads="1"/>
          </p:cNvSpPr>
          <p:nvPr/>
        </p:nvSpPr>
        <p:spPr bwMode="auto">
          <a:xfrm>
            <a:off x="3363913" y="152400"/>
            <a:ext cx="225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NHC / CPHC</a:t>
            </a:r>
          </a:p>
        </p:txBody>
      </p:sp>
      <p:graphicFrame>
        <p:nvGraphicFramePr>
          <p:cNvPr id="52366" name="Group 142"/>
          <p:cNvGraphicFramePr>
            <a:graphicFrameLocks noGrp="1"/>
          </p:cNvGraphicFramePr>
          <p:nvPr/>
        </p:nvGraphicFramePr>
        <p:xfrm>
          <a:off x="304800" y="700088"/>
          <a:ext cx="8458200" cy="5541962"/>
        </p:xfrm>
        <a:graphic>
          <a:graphicData uri="http://schemas.openxmlformats.org/drawingml/2006/table">
            <a:tbl>
              <a:tblPr/>
              <a:tblGrid>
                <a:gridCol w="4314825"/>
                <a:gridCol w="1019175"/>
                <a:gridCol w="736600"/>
                <a:gridCol w="796925"/>
                <a:gridCol w="793750"/>
                <a:gridCol w="796925"/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Operational Priorities Evolution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E8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8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8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 IHC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(informal)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FY-03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FY-05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FY-07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FY-09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Intensity change, especially 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Enhanced TC observations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Guidance on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Operational environment enhancements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Coastal inundation (storm surge)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Improve/extended track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Genesis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Analysis of surface wind 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TC size/structure forecasting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Hi-res deterministic vs low-res ensembles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TC 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Utility of microwave/radar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Intensity estimation over cold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Seasonal forecasting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Probabilistic guidance on surface wind forecasts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Zapf Dingbats"/>
                          <a:cs typeface="Zapf Dingbats"/>
                        </a:rPr>
                        <a:t>✔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Specific track issues (e.g., upper troughs)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Generalized strike probability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3930650" y="152400"/>
            <a:ext cx="119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JTWC</a:t>
            </a:r>
          </a:p>
        </p:txBody>
      </p:sp>
      <p:graphicFrame>
        <p:nvGraphicFramePr>
          <p:cNvPr id="96377" name="Group 121"/>
          <p:cNvGraphicFramePr>
            <a:graphicFrameLocks noGrp="1"/>
          </p:cNvGraphicFramePr>
          <p:nvPr/>
        </p:nvGraphicFramePr>
        <p:xfrm>
          <a:off x="609600" y="700088"/>
          <a:ext cx="7848600" cy="5541962"/>
        </p:xfrm>
        <a:graphic>
          <a:graphicData uri="http://schemas.openxmlformats.org/drawingml/2006/table">
            <a:tbl>
              <a:tblPr/>
              <a:tblGrid>
                <a:gridCol w="4314825"/>
                <a:gridCol w="1019175"/>
                <a:gridCol w="736600"/>
                <a:gridCol w="1016000"/>
                <a:gridCol w="762000"/>
              </a:tblGrid>
              <a:tr h="23812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Operational Priorities Evolution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8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FY-07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FY-09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Delta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JTWC-NHC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Prelim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Intensity change, especially 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Enhanced TC observations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Guidance on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Operational environment enhancements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Coastal inundation (storm surge)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Improve/extended track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Genesis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Analysis of surface wind 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TC size/structure forecasting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Hi-res deterministic vs low-res ensembles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TC 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Utility of microwave/radar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Intensity estimation over SST gradients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Seasonal forecasting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Probabilistic guidance on surface wind forecasts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Specific track issues (e.g., upper troughs)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DF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Generalized strike probability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1543050" y="1295400"/>
            <a:ext cx="6054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/>
              <a:t>Analysis of</a:t>
            </a:r>
          </a:p>
          <a:p>
            <a:pPr algn="ctr"/>
            <a:r>
              <a:rPr lang="en-US" sz="4400" b="1"/>
              <a:t>Tropical Cyclone R&amp;D</a:t>
            </a:r>
          </a:p>
          <a:p>
            <a:pPr algn="ctr"/>
            <a:endParaRPr lang="en-US" sz="2400" b="1"/>
          </a:p>
          <a:p>
            <a:pPr algn="ctr"/>
            <a:r>
              <a:rPr lang="en-US" sz="4400" b="1"/>
              <a:t>Part 1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685800" y="3992563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00050" algn="l"/>
              </a:tabLst>
            </a:pPr>
            <a:r>
              <a:rPr lang="en-US" sz="2400" b="1"/>
              <a:t>Dr. Ronald Ferek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Co-Chair, Working Group for Tropical Cyclone Research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and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Program Officer, Marine Meteorology Program, ONR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662363" y="806450"/>
            <a:ext cx="17478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Overview</a:t>
            </a:r>
            <a:r>
              <a:rPr lang="en-US" altLang="ko-KR" sz="2600" i="1">
                <a:solidFill>
                  <a:srgbClr val="000099"/>
                </a:solidFill>
                <a:ea typeface="Gulim" pitchFamily="34" charset="-127"/>
              </a:rPr>
              <a:t> </a:t>
            </a:r>
          </a:p>
        </p:txBody>
      </p:sp>
      <p:pic>
        <p:nvPicPr>
          <p:cNvPr id="56323" name="Picture 20" descr="Figure 1_M-Y by Research Categories"/>
          <p:cNvPicPr>
            <a:picLocks noChangeAspect="1" noChangeArrowheads="1"/>
          </p:cNvPicPr>
          <p:nvPr/>
        </p:nvPicPr>
        <p:blipFill>
          <a:blip r:embed="rId2"/>
          <a:srcRect l="24945" t="23651" r="6625" b="10968"/>
          <a:stretch>
            <a:fillRect/>
          </a:stretch>
        </p:blipFill>
        <p:spPr bwMode="auto">
          <a:xfrm>
            <a:off x="5257800" y="4043363"/>
            <a:ext cx="2971800" cy="21288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0" y="1219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Was first-ever snapshot analysis of all identified agency R&amp;D efforts mapped against: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/>
              <a:t>Research needs (Table 2)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/>
              <a:t>Operational priorities of TC forecasting and warning centers (Table 1)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Encompassed R&amp;D activities during FY 2008-2009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/>
              <a:t>NOAA, Navy, NSF, NASA, USACE, DOI/MMS, DHS/S&amp;T</a:t>
            </a:r>
          </a:p>
        </p:txBody>
      </p:sp>
      <p:sp>
        <p:nvSpPr>
          <p:cNvPr id="56325" name="Rectangle 22"/>
          <p:cNvSpPr>
            <a:spLocks noChangeArrowheads="1"/>
          </p:cNvSpPr>
          <p:nvPr/>
        </p:nvSpPr>
        <p:spPr bwMode="auto">
          <a:xfrm>
            <a:off x="0" y="40386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Total of 228 man-years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/>
              <a:t>General research: 112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/>
              <a:t>Model development: 70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/>
              <a:t>Observations: 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667000" y="838200"/>
            <a:ext cx="3713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General Observations</a:t>
            </a:r>
            <a:r>
              <a:rPr lang="en-US" altLang="ko-KR" sz="2600" i="1">
                <a:solidFill>
                  <a:srgbClr val="000099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ko-KR" sz="2400" b="1">
                <a:ea typeface="Gulim" pitchFamily="34" charset="-127"/>
              </a:rPr>
              <a:t>As indicated in Table 1, most operational priorities are supported by more than one—and in many cases, several—research needs</a:t>
            </a:r>
            <a:endParaRPr lang="en-US" sz="2400" b="1"/>
          </a:p>
          <a:p>
            <a:pPr marL="742950" lvl="1" indent="-285750" eaLnBrk="0" hangingPunct="0">
              <a:spcBef>
                <a:spcPct val="25000"/>
              </a:spcBef>
              <a:spcAft>
                <a:spcPct val="25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Refer to right-most column of Table 1</a:t>
            </a:r>
            <a:endParaRPr lang="en-US" b="1"/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ko-KR" sz="2400" b="1">
                <a:ea typeface="Gulim" pitchFamily="34" charset="-127"/>
              </a:rPr>
              <a:t>Intensity change is the #1 operational priority</a:t>
            </a:r>
          </a:p>
          <a:p>
            <a:pPr marL="742950" lvl="1" indent="-285750" eaLnBrk="0" hangingPunct="0">
              <a:spcBef>
                <a:spcPct val="25000"/>
              </a:spcBef>
              <a:spcAft>
                <a:spcPct val="25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Identified jointly by NOAA’s NHC / CPHC and DOD’s JTWC</a:t>
            </a:r>
          </a:p>
          <a:p>
            <a:pPr marL="742950" lvl="1" indent="-285750" eaLnBrk="0" hangingPunct="0">
              <a:spcBef>
                <a:spcPct val="25000"/>
              </a:spcBef>
              <a:spcAft>
                <a:spcPct val="25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Fundamental research is still required, as this is a very difficult and complex problem</a:t>
            </a:r>
          </a:p>
          <a:p>
            <a:pPr marL="1143000" lvl="2" indent="-228600" eaLnBrk="0" hangingPunct="0">
              <a:spcBef>
                <a:spcPct val="25000"/>
              </a:spcBef>
              <a:spcAft>
                <a:spcPct val="25000"/>
              </a:spcAft>
              <a:buFontTx/>
              <a:buChar char="o"/>
            </a:pPr>
            <a:r>
              <a:rPr lang="en-US" b="1"/>
              <a:t>Focus of basic research</a:t>
            </a:r>
          </a:p>
          <a:p>
            <a:pPr marL="742950" lvl="1" indent="-285750" eaLnBrk="0" hangingPunct="0">
              <a:spcBef>
                <a:spcPct val="25000"/>
              </a:spcBef>
              <a:spcAft>
                <a:spcPct val="25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Major emphasis in HFIP; will be reflected in subsequent mapping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409825" y="838200"/>
            <a:ext cx="4244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Interagency Partnerships</a:t>
            </a:r>
            <a:r>
              <a:rPr lang="en-US" altLang="ko-KR" sz="2600" i="1">
                <a:solidFill>
                  <a:srgbClr val="000099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Strong partnerships exist between federal agencies on tropical cyclone research efforts</a:t>
            </a:r>
            <a:endParaRPr lang="en-US" b="1"/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Substantial investments from multiple agencies are required to address the research needs that support operational priorities</a:t>
            </a:r>
            <a:endParaRPr lang="en-US" altLang="ko-KR">
              <a:ea typeface="Gulim" pitchFamily="34" charset="-127"/>
            </a:endParaRP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Addressing operational priorities require both basic and applied research</a:t>
            </a:r>
            <a:r>
              <a:rPr lang="en-US" altLang="ko-KR">
                <a:ea typeface="Gulim" pitchFamily="34" charset="-127"/>
              </a:rPr>
              <a:t> </a:t>
            </a:r>
            <a:endParaRPr lang="en-US" b="1"/>
          </a:p>
        </p:txBody>
      </p:sp>
      <p:pic>
        <p:nvPicPr>
          <p:cNvPr id="58372" name="Picture 5" descr="Figure 2a_M-Y by Agencies"/>
          <p:cNvPicPr>
            <a:picLocks noChangeAspect="1" noChangeArrowheads="1"/>
          </p:cNvPicPr>
          <p:nvPr/>
        </p:nvPicPr>
        <p:blipFill>
          <a:blip r:embed="rId2"/>
          <a:srcRect l="25085" t="24577" r="13622" b="8554"/>
          <a:stretch>
            <a:fillRect/>
          </a:stretch>
        </p:blipFill>
        <p:spPr bwMode="auto">
          <a:xfrm>
            <a:off x="609600" y="3352800"/>
            <a:ext cx="3352800" cy="27416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3" name="Picture 6" descr="Figure 2b_M-Y by Basic-Applied"/>
          <p:cNvPicPr>
            <a:picLocks noChangeAspect="1" noChangeArrowheads="1"/>
          </p:cNvPicPr>
          <p:nvPr/>
        </p:nvPicPr>
        <p:blipFill>
          <a:blip r:embed="rId3"/>
          <a:srcRect l="5038" t="20442" r="10358" b="7732"/>
          <a:stretch>
            <a:fillRect/>
          </a:stretch>
        </p:blipFill>
        <p:spPr bwMode="auto">
          <a:xfrm>
            <a:off x="4191000" y="3352800"/>
            <a:ext cx="4343400" cy="27638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0" y="4876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Figure above summarizes the amount of research activity for each of the detailed research need categories described in Table 2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Font typeface="Courier New" pitchFamily="49" charset="0"/>
              <a:buChar char="▬"/>
            </a:pPr>
            <a:r>
              <a:rPr lang="en-US" altLang="ko-KR" sz="1800" b="1">
                <a:ea typeface="Gulim" pitchFamily="34" charset="-127"/>
              </a:rPr>
              <a:t>Investment from multiple agencies for most research areas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Members of the Working Group did not attempt to evaluate whether there was </a:t>
            </a:r>
            <a:r>
              <a:rPr lang="en-US" altLang="ko-KR" sz="1800" b="1" u="sng">
                <a:ea typeface="Gulim" pitchFamily="34" charset="-127"/>
              </a:rPr>
              <a:t>sufficient</a:t>
            </a:r>
            <a:r>
              <a:rPr lang="en-US" altLang="ko-KR" sz="1800" b="1">
                <a:ea typeface="Gulim" pitchFamily="34" charset="-127"/>
              </a:rPr>
              <a:t> research being conducted in each of the research categories </a:t>
            </a:r>
            <a:endParaRPr lang="en-US" sz="1800" b="1"/>
          </a:p>
        </p:txBody>
      </p:sp>
      <p:grpSp>
        <p:nvGrpSpPr>
          <p:cNvPr id="59395" name="Group 30"/>
          <p:cNvGrpSpPr>
            <a:grpSpLocks/>
          </p:cNvGrpSpPr>
          <p:nvPr/>
        </p:nvGrpSpPr>
        <p:grpSpPr bwMode="auto">
          <a:xfrm>
            <a:off x="1117600" y="762000"/>
            <a:ext cx="6959600" cy="4038600"/>
            <a:chOff x="704" y="480"/>
            <a:chExt cx="4384" cy="2544"/>
          </a:xfrm>
        </p:grpSpPr>
        <p:grpSp>
          <p:nvGrpSpPr>
            <p:cNvPr id="59414" name="Group 26"/>
            <p:cNvGrpSpPr>
              <a:grpSpLocks/>
            </p:cNvGrpSpPr>
            <p:nvPr/>
          </p:nvGrpSpPr>
          <p:grpSpPr bwMode="auto">
            <a:xfrm>
              <a:off x="710" y="480"/>
              <a:ext cx="4378" cy="2304"/>
              <a:chOff x="710" y="576"/>
              <a:chExt cx="4378" cy="2304"/>
            </a:xfrm>
          </p:grpSpPr>
          <p:grpSp>
            <p:nvGrpSpPr>
              <p:cNvPr id="59417" name="Group 24"/>
              <p:cNvGrpSpPr>
                <a:grpSpLocks/>
              </p:cNvGrpSpPr>
              <p:nvPr/>
            </p:nvGrpSpPr>
            <p:grpSpPr bwMode="auto">
              <a:xfrm>
                <a:off x="710" y="576"/>
                <a:ext cx="4330" cy="2256"/>
                <a:chOff x="710" y="576"/>
                <a:chExt cx="4330" cy="2468"/>
              </a:xfrm>
            </p:grpSpPr>
            <p:pic>
              <p:nvPicPr>
                <p:cNvPr id="59419" name="Picture 7" descr="Figure 3_M-Y by Detailed Research Categorie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939" t="18640" r="3012" b="6796"/>
                <a:stretch>
                  <a:fillRect/>
                </a:stretch>
              </p:blipFill>
              <p:spPr bwMode="auto">
                <a:xfrm>
                  <a:off x="710" y="576"/>
                  <a:ext cx="4330" cy="246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9420" name="Rectangle 23"/>
                <p:cNvSpPr>
                  <a:spLocks noChangeArrowheads="1"/>
                </p:cNvSpPr>
                <p:nvPr/>
              </p:nvSpPr>
              <p:spPr bwMode="auto">
                <a:xfrm>
                  <a:off x="2352" y="2880"/>
                  <a:ext cx="91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18" name="Rectangle 25"/>
              <p:cNvSpPr>
                <a:spLocks noChangeArrowheads="1"/>
              </p:cNvSpPr>
              <p:nvPr/>
            </p:nvSpPr>
            <p:spPr bwMode="auto">
              <a:xfrm>
                <a:off x="4752" y="2784"/>
                <a:ext cx="33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5" name="Rectangle 28"/>
            <p:cNvSpPr>
              <a:spLocks noChangeArrowheads="1"/>
            </p:cNvSpPr>
            <p:nvPr/>
          </p:nvSpPr>
          <p:spPr bwMode="auto">
            <a:xfrm>
              <a:off x="704" y="480"/>
              <a:ext cx="4336" cy="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0" y="2708"/>
              <a:ext cx="4044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59396" name="Group 31"/>
          <p:cNvGrpSpPr>
            <a:grpSpLocks/>
          </p:cNvGrpSpPr>
          <p:nvPr/>
        </p:nvGrpSpPr>
        <p:grpSpPr bwMode="auto">
          <a:xfrm>
            <a:off x="1582738" y="4038600"/>
            <a:ext cx="6037262" cy="762000"/>
            <a:chOff x="997" y="2544"/>
            <a:chExt cx="3803" cy="480"/>
          </a:xfrm>
        </p:grpSpPr>
        <p:sp>
          <p:nvSpPr>
            <p:cNvPr id="59398" name="AutoShape 6"/>
            <p:cNvSpPr>
              <a:spLocks/>
            </p:cNvSpPr>
            <p:nvPr/>
          </p:nvSpPr>
          <p:spPr bwMode="auto">
            <a:xfrm rot="-5400000">
              <a:off x="1276" y="2314"/>
              <a:ext cx="96" cy="652"/>
            </a:xfrm>
            <a:prstGeom prst="leftBrace">
              <a:avLst>
                <a:gd name="adj1" fmla="val 5659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399" name="Text Box 9"/>
            <p:cNvSpPr txBox="1">
              <a:spLocks noChangeArrowheads="1"/>
            </p:cNvSpPr>
            <p:nvPr/>
          </p:nvSpPr>
          <p:spPr bwMode="auto">
            <a:xfrm>
              <a:off x="997" y="2688"/>
              <a:ext cx="6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59400" name="AutoShape 6"/>
            <p:cNvSpPr>
              <a:spLocks/>
            </p:cNvSpPr>
            <p:nvPr/>
          </p:nvSpPr>
          <p:spPr bwMode="auto">
            <a:xfrm rot="-5400000">
              <a:off x="1855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1577" y="2688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59402" name="AutoShape 6"/>
            <p:cNvSpPr>
              <a:spLocks/>
            </p:cNvSpPr>
            <p:nvPr/>
          </p:nvSpPr>
          <p:spPr bwMode="auto">
            <a:xfrm rot="-5400000">
              <a:off x="2290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3" name="Text Box 9"/>
            <p:cNvSpPr txBox="1">
              <a:spLocks noChangeArrowheads="1"/>
            </p:cNvSpPr>
            <p:nvPr/>
          </p:nvSpPr>
          <p:spPr bwMode="auto">
            <a:xfrm>
              <a:off x="2012" y="2688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59404" name="AutoShape 6"/>
            <p:cNvSpPr>
              <a:spLocks/>
            </p:cNvSpPr>
            <p:nvPr/>
          </p:nvSpPr>
          <p:spPr bwMode="auto">
            <a:xfrm rot="-5400000">
              <a:off x="2652" y="2495"/>
              <a:ext cx="96" cy="290"/>
            </a:xfrm>
            <a:prstGeom prst="leftBrace">
              <a:avLst>
                <a:gd name="adj1" fmla="val 2517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5" name="Text Box 9"/>
            <p:cNvSpPr txBox="1">
              <a:spLocks noChangeArrowheads="1"/>
            </p:cNvSpPr>
            <p:nvPr/>
          </p:nvSpPr>
          <p:spPr bwMode="auto">
            <a:xfrm>
              <a:off x="2519" y="2688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QPF</a:t>
              </a:r>
            </a:p>
          </p:txBody>
        </p:sp>
        <p:sp>
          <p:nvSpPr>
            <p:cNvPr id="59406" name="AutoShape 6"/>
            <p:cNvSpPr>
              <a:spLocks/>
            </p:cNvSpPr>
            <p:nvPr/>
          </p:nvSpPr>
          <p:spPr bwMode="auto">
            <a:xfrm rot="-5400000">
              <a:off x="2942" y="2531"/>
              <a:ext cx="96" cy="217"/>
            </a:xfrm>
            <a:prstGeom prst="leftBrace">
              <a:avLst>
                <a:gd name="adj1" fmla="val 1883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7" name="Text Box 9"/>
            <p:cNvSpPr txBox="1">
              <a:spLocks noChangeArrowheads="1"/>
            </p:cNvSpPr>
            <p:nvPr/>
          </p:nvSpPr>
          <p:spPr bwMode="auto">
            <a:xfrm>
              <a:off x="2758" y="2688"/>
              <a:ext cx="4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59408" name="Text Box 9"/>
            <p:cNvSpPr txBox="1">
              <a:spLocks noChangeArrowheads="1"/>
            </p:cNvSpPr>
            <p:nvPr/>
          </p:nvSpPr>
          <p:spPr bwMode="auto">
            <a:xfrm>
              <a:off x="2736" y="2851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[Seasonal]</a:t>
              </a:r>
            </a:p>
          </p:txBody>
        </p:sp>
        <p:sp>
          <p:nvSpPr>
            <p:cNvPr id="59409" name="Line 25"/>
            <p:cNvSpPr>
              <a:spLocks noChangeShapeType="1"/>
            </p:cNvSpPr>
            <p:nvPr/>
          </p:nvSpPr>
          <p:spPr bwMode="auto">
            <a:xfrm flipH="1" flipV="1">
              <a:off x="3134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AutoShape 6"/>
            <p:cNvSpPr>
              <a:spLocks/>
            </p:cNvSpPr>
            <p:nvPr/>
          </p:nvSpPr>
          <p:spPr bwMode="auto">
            <a:xfrm rot="-5400000">
              <a:off x="3612" y="2187"/>
              <a:ext cx="96" cy="905"/>
            </a:xfrm>
            <a:prstGeom prst="leftBrace">
              <a:avLst>
                <a:gd name="adj1" fmla="val 7855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11" name="Text Box 9"/>
            <p:cNvSpPr txBox="1">
              <a:spLocks noChangeArrowheads="1"/>
            </p:cNvSpPr>
            <p:nvPr/>
          </p:nvSpPr>
          <p:spPr bwMode="auto">
            <a:xfrm>
              <a:off x="3244" y="268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59412" name="AutoShape 6"/>
            <p:cNvSpPr>
              <a:spLocks/>
            </p:cNvSpPr>
            <p:nvPr/>
          </p:nvSpPr>
          <p:spPr bwMode="auto">
            <a:xfrm rot="-5400000">
              <a:off x="4354" y="2422"/>
              <a:ext cx="96" cy="435"/>
            </a:xfrm>
            <a:prstGeom prst="leftBrace">
              <a:avLst>
                <a:gd name="adj1" fmla="val 3776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13" name="Text Box 9"/>
            <p:cNvSpPr txBox="1">
              <a:spLocks noChangeArrowheads="1"/>
            </p:cNvSpPr>
            <p:nvPr/>
          </p:nvSpPr>
          <p:spPr bwMode="auto">
            <a:xfrm>
              <a:off x="4077" y="2688"/>
              <a:ext cx="7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Obs</a:t>
              </a:r>
            </a:p>
          </p:txBody>
        </p:sp>
      </p:grp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sz="1600" b="1">
                <a:ea typeface="Gulim" pitchFamily="34" charset="-127"/>
              </a:rPr>
              <a:t>Some general observations regarding the amount of research being conducted for some research needs compared to others could be made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altLang="ko-KR" sz="1600" b="1">
                <a:ea typeface="Gulim" pitchFamily="34" charset="-127"/>
              </a:rPr>
              <a:t>In reference to the low research contributions in categories A2a-d, we note that improvement in track forecasting is primarily accomplished through research investments in model development (B1-B3, B5-B7) </a:t>
            </a:r>
            <a:endParaRPr lang="en-US" sz="1600" b="1"/>
          </a:p>
        </p:txBody>
      </p:sp>
      <p:grpSp>
        <p:nvGrpSpPr>
          <p:cNvPr id="60419" name="Group 31"/>
          <p:cNvGrpSpPr>
            <a:grpSpLocks/>
          </p:cNvGrpSpPr>
          <p:nvPr/>
        </p:nvGrpSpPr>
        <p:grpSpPr bwMode="auto">
          <a:xfrm>
            <a:off x="1117600" y="762000"/>
            <a:ext cx="6959600" cy="4038600"/>
            <a:chOff x="704" y="480"/>
            <a:chExt cx="4384" cy="2544"/>
          </a:xfrm>
        </p:grpSpPr>
        <p:grpSp>
          <p:nvGrpSpPr>
            <p:cNvPr id="60438" name="Group 32"/>
            <p:cNvGrpSpPr>
              <a:grpSpLocks/>
            </p:cNvGrpSpPr>
            <p:nvPr/>
          </p:nvGrpSpPr>
          <p:grpSpPr bwMode="auto">
            <a:xfrm>
              <a:off x="710" y="480"/>
              <a:ext cx="4378" cy="2304"/>
              <a:chOff x="710" y="576"/>
              <a:chExt cx="4378" cy="2304"/>
            </a:xfrm>
          </p:grpSpPr>
          <p:grpSp>
            <p:nvGrpSpPr>
              <p:cNvPr id="60441" name="Group 33"/>
              <p:cNvGrpSpPr>
                <a:grpSpLocks/>
              </p:cNvGrpSpPr>
              <p:nvPr/>
            </p:nvGrpSpPr>
            <p:grpSpPr bwMode="auto">
              <a:xfrm>
                <a:off x="710" y="576"/>
                <a:ext cx="4330" cy="2256"/>
                <a:chOff x="710" y="576"/>
                <a:chExt cx="4330" cy="2468"/>
              </a:xfrm>
            </p:grpSpPr>
            <p:pic>
              <p:nvPicPr>
                <p:cNvPr id="60443" name="Picture 7" descr="Figure 3_M-Y by Detailed Research Categorie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939" t="18640" r="3012" b="6796"/>
                <a:stretch>
                  <a:fillRect/>
                </a:stretch>
              </p:blipFill>
              <p:spPr bwMode="auto">
                <a:xfrm>
                  <a:off x="710" y="576"/>
                  <a:ext cx="4330" cy="246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60444" name="Rectangle 35"/>
                <p:cNvSpPr>
                  <a:spLocks noChangeArrowheads="1"/>
                </p:cNvSpPr>
                <p:nvPr/>
              </p:nvSpPr>
              <p:spPr bwMode="auto">
                <a:xfrm>
                  <a:off x="2352" y="2880"/>
                  <a:ext cx="91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42" name="Rectangle 36"/>
              <p:cNvSpPr>
                <a:spLocks noChangeArrowheads="1"/>
              </p:cNvSpPr>
              <p:nvPr/>
            </p:nvSpPr>
            <p:spPr bwMode="auto">
              <a:xfrm>
                <a:off x="4752" y="2784"/>
                <a:ext cx="33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704" y="480"/>
              <a:ext cx="4336" cy="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0" y="2708"/>
              <a:ext cx="4044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60420" name="Group 39"/>
          <p:cNvGrpSpPr>
            <a:grpSpLocks/>
          </p:cNvGrpSpPr>
          <p:nvPr/>
        </p:nvGrpSpPr>
        <p:grpSpPr bwMode="auto">
          <a:xfrm>
            <a:off x="1582738" y="4038600"/>
            <a:ext cx="6037262" cy="762000"/>
            <a:chOff x="997" y="2544"/>
            <a:chExt cx="3803" cy="480"/>
          </a:xfrm>
        </p:grpSpPr>
        <p:sp>
          <p:nvSpPr>
            <p:cNvPr id="60422" name="AutoShape 6"/>
            <p:cNvSpPr>
              <a:spLocks/>
            </p:cNvSpPr>
            <p:nvPr/>
          </p:nvSpPr>
          <p:spPr bwMode="auto">
            <a:xfrm rot="-5400000">
              <a:off x="1276" y="2314"/>
              <a:ext cx="96" cy="652"/>
            </a:xfrm>
            <a:prstGeom prst="leftBrace">
              <a:avLst>
                <a:gd name="adj1" fmla="val 5659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23" name="Text Box 9"/>
            <p:cNvSpPr txBox="1">
              <a:spLocks noChangeArrowheads="1"/>
            </p:cNvSpPr>
            <p:nvPr/>
          </p:nvSpPr>
          <p:spPr bwMode="auto">
            <a:xfrm>
              <a:off x="997" y="2688"/>
              <a:ext cx="6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60424" name="AutoShape 6"/>
            <p:cNvSpPr>
              <a:spLocks/>
            </p:cNvSpPr>
            <p:nvPr/>
          </p:nvSpPr>
          <p:spPr bwMode="auto">
            <a:xfrm rot="-5400000">
              <a:off x="1855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1577" y="2688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60426" name="AutoShape 6"/>
            <p:cNvSpPr>
              <a:spLocks/>
            </p:cNvSpPr>
            <p:nvPr/>
          </p:nvSpPr>
          <p:spPr bwMode="auto">
            <a:xfrm rot="-5400000">
              <a:off x="2290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27" name="Text Box 9"/>
            <p:cNvSpPr txBox="1">
              <a:spLocks noChangeArrowheads="1"/>
            </p:cNvSpPr>
            <p:nvPr/>
          </p:nvSpPr>
          <p:spPr bwMode="auto">
            <a:xfrm>
              <a:off x="2012" y="2688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60428" name="AutoShape 6"/>
            <p:cNvSpPr>
              <a:spLocks/>
            </p:cNvSpPr>
            <p:nvPr/>
          </p:nvSpPr>
          <p:spPr bwMode="auto">
            <a:xfrm rot="-5400000">
              <a:off x="2652" y="2495"/>
              <a:ext cx="96" cy="290"/>
            </a:xfrm>
            <a:prstGeom prst="leftBrace">
              <a:avLst>
                <a:gd name="adj1" fmla="val 2517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29" name="Text Box 9"/>
            <p:cNvSpPr txBox="1">
              <a:spLocks noChangeArrowheads="1"/>
            </p:cNvSpPr>
            <p:nvPr/>
          </p:nvSpPr>
          <p:spPr bwMode="auto">
            <a:xfrm>
              <a:off x="2519" y="2688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QPF</a:t>
              </a:r>
            </a:p>
          </p:txBody>
        </p:sp>
        <p:sp>
          <p:nvSpPr>
            <p:cNvPr id="60430" name="AutoShape 6"/>
            <p:cNvSpPr>
              <a:spLocks/>
            </p:cNvSpPr>
            <p:nvPr/>
          </p:nvSpPr>
          <p:spPr bwMode="auto">
            <a:xfrm rot="-5400000">
              <a:off x="2942" y="2531"/>
              <a:ext cx="96" cy="217"/>
            </a:xfrm>
            <a:prstGeom prst="leftBrace">
              <a:avLst>
                <a:gd name="adj1" fmla="val 1883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31" name="Text Box 9"/>
            <p:cNvSpPr txBox="1">
              <a:spLocks noChangeArrowheads="1"/>
            </p:cNvSpPr>
            <p:nvPr/>
          </p:nvSpPr>
          <p:spPr bwMode="auto">
            <a:xfrm>
              <a:off x="2758" y="2688"/>
              <a:ext cx="4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60432" name="Text Box 9"/>
            <p:cNvSpPr txBox="1">
              <a:spLocks noChangeArrowheads="1"/>
            </p:cNvSpPr>
            <p:nvPr/>
          </p:nvSpPr>
          <p:spPr bwMode="auto">
            <a:xfrm>
              <a:off x="2736" y="2851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[Seasonal]</a:t>
              </a:r>
            </a:p>
          </p:txBody>
        </p:sp>
        <p:sp>
          <p:nvSpPr>
            <p:cNvPr id="60433" name="Line 25"/>
            <p:cNvSpPr>
              <a:spLocks noChangeShapeType="1"/>
            </p:cNvSpPr>
            <p:nvPr/>
          </p:nvSpPr>
          <p:spPr bwMode="auto">
            <a:xfrm flipH="1" flipV="1">
              <a:off x="3134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AutoShape 6"/>
            <p:cNvSpPr>
              <a:spLocks/>
            </p:cNvSpPr>
            <p:nvPr/>
          </p:nvSpPr>
          <p:spPr bwMode="auto">
            <a:xfrm rot="-5400000">
              <a:off x="3612" y="2187"/>
              <a:ext cx="96" cy="905"/>
            </a:xfrm>
            <a:prstGeom prst="leftBrace">
              <a:avLst>
                <a:gd name="adj1" fmla="val 7855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35" name="Text Box 9"/>
            <p:cNvSpPr txBox="1">
              <a:spLocks noChangeArrowheads="1"/>
            </p:cNvSpPr>
            <p:nvPr/>
          </p:nvSpPr>
          <p:spPr bwMode="auto">
            <a:xfrm>
              <a:off x="3244" y="268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60436" name="AutoShape 6"/>
            <p:cNvSpPr>
              <a:spLocks/>
            </p:cNvSpPr>
            <p:nvPr/>
          </p:nvSpPr>
          <p:spPr bwMode="auto">
            <a:xfrm rot="-5400000">
              <a:off x="4354" y="2422"/>
              <a:ext cx="96" cy="435"/>
            </a:xfrm>
            <a:prstGeom prst="leftBrace">
              <a:avLst>
                <a:gd name="adj1" fmla="val 3776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0437" name="Text Box 9"/>
            <p:cNvSpPr txBox="1">
              <a:spLocks noChangeArrowheads="1"/>
            </p:cNvSpPr>
            <p:nvPr/>
          </p:nvSpPr>
          <p:spPr bwMode="auto">
            <a:xfrm>
              <a:off x="4077" y="2688"/>
              <a:ext cx="7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Obs</a:t>
              </a:r>
            </a:p>
          </p:txBody>
        </p:sp>
      </p:grpSp>
      <p:sp>
        <p:nvSpPr>
          <p:cNvPr id="60421" name="Oval 8"/>
          <p:cNvSpPr>
            <a:spLocks noChangeArrowheads="1"/>
          </p:cNvSpPr>
          <p:nvPr/>
        </p:nvSpPr>
        <p:spPr bwMode="auto">
          <a:xfrm>
            <a:off x="2743200" y="3505200"/>
            <a:ext cx="603250" cy="3190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 idx="4294967295"/>
          </p:nvPr>
        </p:nvGraphicFramePr>
        <p:xfrm>
          <a:off x="203200" y="852488"/>
          <a:ext cx="8712200" cy="5313362"/>
        </p:xfrm>
        <a:graphic>
          <a:graphicData uri="http://schemas.openxmlformats.org/drawingml/2006/table">
            <a:tbl>
              <a:tblPr/>
              <a:tblGrid>
                <a:gridCol w="4356100"/>
                <a:gridCol w="43561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Frank Marks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OAR/AOML/HRD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Ronald Ferek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ONR (Navy/DOD)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Bradley Smull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&amp; Dynamic Met. (NSF)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Ramesh Kakar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 Msn Directorate (NASA)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Frederick Toepfer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HFIP Project Manager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Michael Mathews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 &amp; Technology (FEMA/DHS)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Mark DeMaria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NESDIS (NOAA/DOC)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Robert Rogers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OAR/AOML/HRD (NOAA/DOC)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Naomi Surgi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NWS/EMC/DTC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James Franklin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NWS/NHC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Chris Landsea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NWS/NHC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Daniel Melendez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NWS/OST (NOAA/DOC)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Bruce Ebersole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 Army COE (Army/DOD)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James Goerss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NRL (Navy/DOD)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9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/>
              <a:t>WG/TCR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0" y="48006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r>
              <a:rPr lang="en-US" altLang="ko-KR" sz="1500" b="1">
                <a:ea typeface="Gulim" pitchFamily="34" charset="-127"/>
              </a:rPr>
              <a:t>There is relatively low research investment, annotated with “circles” in above figure, in the following ‘Detailed Research Categories:’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Char char="–"/>
            </a:pPr>
            <a:r>
              <a:rPr lang="en-US" altLang="ko-KR" sz="1500" b="1">
                <a:ea typeface="Gulim" pitchFamily="34" charset="-127"/>
              </a:rPr>
              <a:t>Storm surge and waves response to tropical cyclones (A5a and A5b)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Char char="–"/>
            </a:pPr>
            <a:r>
              <a:rPr lang="en-US" altLang="ko-KR" sz="1500" b="1">
                <a:ea typeface="Gulim" pitchFamily="34" charset="-127"/>
              </a:rPr>
              <a:t>Model development related to physical processes, especially areas B3c, B3d, B3e</a:t>
            </a:r>
            <a:endParaRPr lang="en-US" altLang="ko-KR" sz="1500">
              <a:ea typeface="Gulim" pitchFamily="34" charset="-127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Char char="–"/>
            </a:pPr>
            <a:r>
              <a:rPr lang="en-US" altLang="ko-KR" sz="1500" b="1">
                <a:ea typeface="Gulim" pitchFamily="34" charset="-127"/>
              </a:rPr>
              <a:t>Model development related to studies to optimize model resolution and scale dependent parameterization (B7)</a:t>
            </a:r>
            <a:r>
              <a:rPr lang="en-US" altLang="ko-KR" sz="1500">
                <a:ea typeface="Gulim" pitchFamily="34" charset="-127"/>
              </a:rPr>
              <a:t> </a:t>
            </a:r>
            <a:r>
              <a:rPr lang="en-US" altLang="ko-KR" sz="1500" b="1">
                <a:ea typeface="Gulim" pitchFamily="34" charset="-127"/>
              </a:rPr>
              <a:t> </a:t>
            </a:r>
            <a:endParaRPr lang="en-US" sz="1500" b="1"/>
          </a:p>
        </p:txBody>
      </p:sp>
      <p:grpSp>
        <p:nvGrpSpPr>
          <p:cNvPr id="61443" name="Group 11"/>
          <p:cNvGrpSpPr>
            <a:grpSpLocks/>
          </p:cNvGrpSpPr>
          <p:nvPr/>
        </p:nvGrpSpPr>
        <p:grpSpPr bwMode="auto">
          <a:xfrm>
            <a:off x="1117600" y="762000"/>
            <a:ext cx="6959600" cy="4038600"/>
            <a:chOff x="704" y="480"/>
            <a:chExt cx="4384" cy="2544"/>
          </a:xfrm>
        </p:grpSpPr>
        <p:grpSp>
          <p:nvGrpSpPr>
            <p:cNvPr id="61465" name="Group 12"/>
            <p:cNvGrpSpPr>
              <a:grpSpLocks/>
            </p:cNvGrpSpPr>
            <p:nvPr/>
          </p:nvGrpSpPr>
          <p:grpSpPr bwMode="auto">
            <a:xfrm>
              <a:off x="710" y="480"/>
              <a:ext cx="4378" cy="2304"/>
              <a:chOff x="710" y="576"/>
              <a:chExt cx="4378" cy="2304"/>
            </a:xfrm>
          </p:grpSpPr>
          <p:grpSp>
            <p:nvGrpSpPr>
              <p:cNvPr id="61468" name="Group 13"/>
              <p:cNvGrpSpPr>
                <a:grpSpLocks/>
              </p:cNvGrpSpPr>
              <p:nvPr/>
            </p:nvGrpSpPr>
            <p:grpSpPr bwMode="auto">
              <a:xfrm>
                <a:off x="710" y="576"/>
                <a:ext cx="4330" cy="2256"/>
                <a:chOff x="710" y="576"/>
                <a:chExt cx="4330" cy="2468"/>
              </a:xfrm>
            </p:grpSpPr>
            <p:pic>
              <p:nvPicPr>
                <p:cNvPr id="61470" name="Picture 7" descr="Figure 3_M-Y by Detailed Research Categorie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939" t="18640" r="3012" b="6796"/>
                <a:stretch>
                  <a:fillRect/>
                </a:stretch>
              </p:blipFill>
              <p:spPr bwMode="auto">
                <a:xfrm>
                  <a:off x="710" y="576"/>
                  <a:ext cx="4330" cy="246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61471" name="Rectangle 15"/>
                <p:cNvSpPr>
                  <a:spLocks noChangeArrowheads="1"/>
                </p:cNvSpPr>
                <p:nvPr/>
              </p:nvSpPr>
              <p:spPr bwMode="auto">
                <a:xfrm>
                  <a:off x="2352" y="2880"/>
                  <a:ext cx="91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69" name="Rectangle 16"/>
              <p:cNvSpPr>
                <a:spLocks noChangeArrowheads="1"/>
              </p:cNvSpPr>
              <p:nvPr/>
            </p:nvSpPr>
            <p:spPr bwMode="auto">
              <a:xfrm>
                <a:off x="4752" y="2784"/>
                <a:ext cx="33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66" name="Rectangle 17"/>
            <p:cNvSpPr>
              <a:spLocks noChangeArrowheads="1"/>
            </p:cNvSpPr>
            <p:nvPr/>
          </p:nvSpPr>
          <p:spPr bwMode="auto">
            <a:xfrm>
              <a:off x="704" y="480"/>
              <a:ext cx="4336" cy="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0" y="2708"/>
              <a:ext cx="4044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61444" name="Group 19"/>
          <p:cNvGrpSpPr>
            <a:grpSpLocks/>
          </p:cNvGrpSpPr>
          <p:nvPr/>
        </p:nvGrpSpPr>
        <p:grpSpPr bwMode="auto">
          <a:xfrm>
            <a:off x="1582738" y="4038600"/>
            <a:ext cx="6037262" cy="762000"/>
            <a:chOff x="997" y="2544"/>
            <a:chExt cx="3803" cy="480"/>
          </a:xfrm>
        </p:grpSpPr>
        <p:sp>
          <p:nvSpPr>
            <p:cNvPr id="61449" name="AutoShape 6"/>
            <p:cNvSpPr>
              <a:spLocks/>
            </p:cNvSpPr>
            <p:nvPr/>
          </p:nvSpPr>
          <p:spPr bwMode="auto">
            <a:xfrm rot="-5400000">
              <a:off x="1276" y="2314"/>
              <a:ext cx="96" cy="652"/>
            </a:xfrm>
            <a:prstGeom prst="leftBrace">
              <a:avLst>
                <a:gd name="adj1" fmla="val 5659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50" name="Text Box 9"/>
            <p:cNvSpPr txBox="1">
              <a:spLocks noChangeArrowheads="1"/>
            </p:cNvSpPr>
            <p:nvPr/>
          </p:nvSpPr>
          <p:spPr bwMode="auto">
            <a:xfrm>
              <a:off x="997" y="2688"/>
              <a:ext cx="6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61451" name="AutoShape 6"/>
            <p:cNvSpPr>
              <a:spLocks/>
            </p:cNvSpPr>
            <p:nvPr/>
          </p:nvSpPr>
          <p:spPr bwMode="auto">
            <a:xfrm rot="-5400000">
              <a:off x="1855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52" name="Text Box 9"/>
            <p:cNvSpPr txBox="1">
              <a:spLocks noChangeArrowheads="1"/>
            </p:cNvSpPr>
            <p:nvPr/>
          </p:nvSpPr>
          <p:spPr bwMode="auto">
            <a:xfrm>
              <a:off x="1577" y="2688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61453" name="AutoShape 6"/>
            <p:cNvSpPr>
              <a:spLocks/>
            </p:cNvSpPr>
            <p:nvPr/>
          </p:nvSpPr>
          <p:spPr bwMode="auto">
            <a:xfrm rot="-5400000">
              <a:off x="2290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54" name="Text Box 9"/>
            <p:cNvSpPr txBox="1">
              <a:spLocks noChangeArrowheads="1"/>
            </p:cNvSpPr>
            <p:nvPr/>
          </p:nvSpPr>
          <p:spPr bwMode="auto">
            <a:xfrm>
              <a:off x="2012" y="2688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61455" name="AutoShape 6"/>
            <p:cNvSpPr>
              <a:spLocks/>
            </p:cNvSpPr>
            <p:nvPr/>
          </p:nvSpPr>
          <p:spPr bwMode="auto">
            <a:xfrm rot="-5400000">
              <a:off x="2652" y="2495"/>
              <a:ext cx="96" cy="290"/>
            </a:xfrm>
            <a:prstGeom prst="leftBrace">
              <a:avLst>
                <a:gd name="adj1" fmla="val 2517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56" name="Text Box 9"/>
            <p:cNvSpPr txBox="1">
              <a:spLocks noChangeArrowheads="1"/>
            </p:cNvSpPr>
            <p:nvPr/>
          </p:nvSpPr>
          <p:spPr bwMode="auto">
            <a:xfrm>
              <a:off x="2519" y="2688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QPF</a:t>
              </a:r>
            </a:p>
          </p:txBody>
        </p:sp>
        <p:sp>
          <p:nvSpPr>
            <p:cNvPr id="61457" name="AutoShape 6"/>
            <p:cNvSpPr>
              <a:spLocks/>
            </p:cNvSpPr>
            <p:nvPr/>
          </p:nvSpPr>
          <p:spPr bwMode="auto">
            <a:xfrm rot="-5400000">
              <a:off x="2942" y="2531"/>
              <a:ext cx="96" cy="217"/>
            </a:xfrm>
            <a:prstGeom prst="leftBrace">
              <a:avLst>
                <a:gd name="adj1" fmla="val 1883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58" name="Text Box 9"/>
            <p:cNvSpPr txBox="1">
              <a:spLocks noChangeArrowheads="1"/>
            </p:cNvSpPr>
            <p:nvPr/>
          </p:nvSpPr>
          <p:spPr bwMode="auto">
            <a:xfrm>
              <a:off x="2758" y="2688"/>
              <a:ext cx="4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61459" name="Text Box 9"/>
            <p:cNvSpPr txBox="1">
              <a:spLocks noChangeArrowheads="1"/>
            </p:cNvSpPr>
            <p:nvPr/>
          </p:nvSpPr>
          <p:spPr bwMode="auto">
            <a:xfrm>
              <a:off x="2736" y="2851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[Seasonal]</a:t>
              </a:r>
            </a:p>
          </p:txBody>
        </p:sp>
        <p:sp>
          <p:nvSpPr>
            <p:cNvPr id="61460" name="Line 25"/>
            <p:cNvSpPr>
              <a:spLocks noChangeShapeType="1"/>
            </p:cNvSpPr>
            <p:nvPr/>
          </p:nvSpPr>
          <p:spPr bwMode="auto">
            <a:xfrm flipH="1" flipV="1">
              <a:off x="3134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AutoShape 6"/>
            <p:cNvSpPr>
              <a:spLocks/>
            </p:cNvSpPr>
            <p:nvPr/>
          </p:nvSpPr>
          <p:spPr bwMode="auto">
            <a:xfrm rot="-5400000">
              <a:off x="3612" y="2187"/>
              <a:ext cx="96" cy="905"/>
            </a:xfrm>
            <a:prstGeom prst="leftBrace">
              <a:avLst>
                <a:gd name="adj1" fmla="val 7855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62" name="Text Box 9"/>
            <p:cNvSpPr txBox="1">
              <a:spLocks noChangeArrowheads="1"/>
            </p:cNvSpPr>
            <p:nvPr/>
          </p:nvSpPr>
          <p:spPr bwMode="auto">
            <a:xfrm>
              <a:off x="3244" y="268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61463" name="AutoShape 6"/>
            <p:cNvSpPr>
              <a:spLocks/>
            </p:cNvSpPr>
            <p:nvPr/>
          </p:nvSpPr>
          <p:spPr bwMode="auto">
            <a:xfrm rot="-5400000">
              <a:off x="4354" y="2422"/>
              <a:ext cx="96" cy="435"/>
            </a:xfrm>
            <a:prstGeom prst="leftBrace">
              <a:avLst>
                <a:gd name="adj1" fmla="val 3776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61464" name="Text Box 9"/>
            <p:cNvSpPr txBox="1">
              <a:spLocks noChangeArrowheads="1"/>
            </p:cNvSpPr>
            <p:nvPr/>
          </p:nvSpPr>
          <p:spPr bwMode="auto">
            <a:xfrm>
              <a:off x="4077" y="2688"/>
              <a:ext cx="7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Obs</a:t>
              </a:r>
            </a:p>
          </p:txBody>
        </p:sp>
      </p:grpSp>
      <p:sp>
        <p:nvSpPr>
          <p:cNvPr id="61445" name="Oval 6"/>
          <p:cNvSpPr>
            <a:spLocks noChangeArrowheads="1"/>
          </p:cNvSpPr>
          <p:nvPr/>
        </p:nvSpPr>
        <p:spPr bwMode="auto">
          <a:xfrm>
            <a:off x="4476750" y="3429000"/>
            <a:ext cx="476250" cy="3762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6" name="Oval 7"/>
          <p:cNvSpPr>
            <a:spLocks noChangeArrowheads="1"/>
          </p:cNvSpPr>
          <p:nvPr/>
        </p:nvSpPr>
        <p:spPr bwMode="auto">
          <a:xfrm>
            <a:off x="5638800" y="3429000"/>
            <a:ext cx="476250" cy="3762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Oval 8"/>
          <p:cNvSpPr>
            <a:spLocks noChangeArrowheads="1"/>
          </p:cNvSpPr>
          <p:nvPr/>
        </p:nvSpPr>
        <p:spPr bwMode="auto">
          <a:xfrm>
            <a:off x="2743200" y="3522663"/>
            <a:ext cx="554038" cy="2825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6400800" y="3617913"/>
            <a:ext cx="238125" cy="1873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>
                <a:ea typeface="MS PGothic" pitchFamily="34" charset="-128"/>
              </a:rPr>
              <a:t>Research Needs Mapped onto Ops Priorities</a:t>
            </a: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304800" y="14478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ea typeface="MS PGothic" pitchFamily="34" charset="-128"/>
              </a:rPr>
              <a:t>Table 1</a:t>
            </a:r>
          </a:p>
        </p:txBody>
      </p:sp>
      <p:grpSp>
        <p:nvGrpSpPr>
          <p:cNvPr id="77830" name="Group 11"/>
          <p:cNvGrpSpPr>
            <a:grpSpLocks/>
          </p:cNvGrpSpPr>
          <p:nvPr/>
        </p:nvGrpSpPr>
        <p:grpSpPr bwMode="auto">
          <a:xfrm>
            <a:off x="1676400" y="838200"/>
            <a:ext cx="5510213" cy="5943600"/>
            <a:chOff x="1056" y="528"/>
            <a:chExt cx="3471" cy="3744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1056" y="528"/>
            <a:ext cx="3471" cy="3744"/>
          </p:xfrm>
          <a:graphic>
            <a:graphicData uri="http://schemas.openxmlformats.org/presentationml/2006/ole">
              <p:oleObj spid="_x0000_s77827" name="Document" r:id="rId3" imgW="18290553" imgH="19967187" progId="Word.Document.12">
                <p:embed/>
              </p:oleObj>
            </a:graphicData>
          </a:graphic>
        </p:graphicFrame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700" y="2351"/>
              <a:ext cx="36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Oval 9"/>
          <p:cNvSpPr>
            <a:spLocks noChangeArrowheads="1"/>
          </p:cNvSpPr>
          <p:nvPr/>
        </p:nvSpPr>
        <p:spPr bwMode="auto">
          <a:xfrm>
            <a:off x="6172200" y="533400"/>
            <a:ext cx="1371600" cy="6248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1543050" y="1295400"/>
            <a:ext cx="6054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/>
              <a:t>Analysis of</a:t>
            </a:r>
          </a:p>
          <a:p>
            <a:pPr algn="ctr"/>
            <a:r>
              <a:rPr lang="en-US" sz="4400" b="1"/>
              <a:t>Tropical Cyclone R&amp;D</a:t>
            </a:r>
          </a:p>
          <a:p>
            <a:pPr algn="ctr"/>
            <a:endParaRPr lang="en-US" sz="2400" b="1"/>
          </a:p>
          <a:p>
            <a:pPr algn="ctr"/>
            <a:r>
              <a:rPr lang="en-US" sz="4400" b="1"/>
              <a:t>Part 2</a:t>
            </a: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278063" y="3917950"/>
            <a:ext cx="4587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400050" algn="l"/>
              </a:tabLst>
            </a:pPr>
            <a:r>
              <a:rPr lang="en-US" sz="2400" b="1"/>
              <a:t>Mr. James Franklin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Branch Chief, Hurricane Specialists Unit 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    NOAA/NWS/NHC</a:t>
            </a:r>
          </a:p>
          <a:p>
            <a:pPr algn="ctr">
              <a:tabLst>
                <a:tab pos="400050" algn="l"/>
              </a:tabLst>
            </a:pPr>
            <a:endParaRPr lang="en-US"/>
          </a:p>
          <a:p>
            <a:pPr algn="ctr">
              <a:tabLst>
                <a:tab pos="400050" algn="l"/>
              </a:tabLst>
            </a:pPr>
            <a:r>
              <a:rPr lang="en-US" sz="2400" b="1"/>
              <a:t>Mr. Robert J. Falvey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Director, JTWC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 txBox="1">
            <a:spLocks noChangeArrowheads="1"/>
          </p:cNvSpPr>
          <p:nvPr/>
        </p:nvSpPr>
        <p:spPr bwMode="auto">
          <a:xfrm>
            <a:off x="0" y="434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endParaRPr lang="en-US" sz="1600" b="1" i="1">
              <a:solidFill>
                <a:srgbClr val="000099"/>
              </a:solidFill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609600" y="838200"/>
            <a:ext cx="8047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Research Needs Mapped to Operational Priorities</a:t>
            </a:r>
            <a:r>
              <a:rPr lang="en-US" altLang="ko-KR" sz="2600" i="1">
                <a:solidFill>
                  <a:srgbClr val="000099"/>
                </a:solidFill>
                <a:ea typeface="Gulim" pitchFamily="34" charset="-127"/>
              </a:rPr>
              <a:t> </a:t>
            </a:r>
          </a:p>
        </p:txBody>
      </p:sp>
      <p:grpSp>
        <p:nvGrpSpPr>
          <p:cNvPr id="79876" name="Group 5"/>
          <p:cNvGrpSpPr>
            <a:grpSpLocks/>
          </p:cNvGrpSpPr>
          <p:nvPr/>
        </p:nvGrpSpPr>
        <p:grpSpPr bwMode="auto">
          <a:xfrm>
            <a:off x="76200" y="1471613"/>
            <a:ext cx="4267200" cy="2871787"/>
            <a:chOff x="566" y="591"/>
            <a:chExt cx="3600" cy="2345"/>
          </a:xfrm>
        </p:grpSpPr>
        <p:pic>
          <p:nvPicPr>
            <p:cNvPr id="79886" name="Picture 6" descr="Figure 4a_Research Mapped to JTWC Priorities"/>
            <p:cNvPicPr>
              <a:picLocks noChangeAspect="1" noChangeArrowheads="1"/>
            </p:cNvPicPr>
            <p:nvPr/>
          </p:nvPicPr>
          <p:blipFill>
            <a:blip r:embed="rId2"/>
            <a:srcRect l="2597" t="17618" r="2597" b="7062"/>
            <a:stretch>
              <a:fillRect/>
            </a:stretch>
          </p:blipFill>
          <p:spPr bwMode="auto">
            <a:xfrm>
              <a:off x="566" y="591"/>
              <a:ext cx="3600" cy="23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9887" name="Oval 7"/>
            <p:cNvSpPr>
              <a:spLocks noChangeArrowheads="1"/>
            </p:cNvSpPr>
            <p:nvPr/>
          </p:nvSpPr>
          <p:spPr bwMode="auto">
            <a:xfrm>
              <a:off x="1622" y="1960"/>
              <a:ext cx="864" cy="6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Oval 8"/>
            <p:cNvSpPr>
              <a:spLocks noChangeArrowheads="1"/>
            </p:cNvSpPr>
            <p:nvPr/>
          </p:nvSpPr>
          <p:spPr bwMode="auto">
            <a:xfrm>
              <a:off x="2582" y="2352"/>
              <a:ext cx="288" cy="2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77" name="Group 9"/>
          <p:cNvGrpSpPr>
            <a:grpSpLocks/>
          </p:cNvGrpSpPr>
          <p:nvPr/>
        </p:nvGrpSpPr>
        <p:grpSpPr bwMode="auto">
          <a:xfrm>
            <a:off x="4495800" y="1490663"/>
            <a:ext cx="4267200" cy="2852737"/>
            <a:chOff x="566" y="2048"/>
            <a:chExt cx="3600" cy="2277"/>
          </a:xfrm>
        </p:grpSpPr>
        <p:pic>
          <p:nvPicPr>
            <p:cNvPr id="79883" name="Picture 10" descr="Figure 4b_Research Mapped to NHC-CPHC Priorities"/>
            <p:cNvPicPr>
              <a:picLocks noChangeAspect="1" noChangeArrowheads="1"/>
            </p:cNvPicPr>
            <p:nvPr/>
          </p:nvPicPr>
          <p:blipFill>
            <a:blip r:embed="rId3"/>
            <a:srcRect l="2740" t="14891" r="4109" b="6538"/>
            <a:stretch>
              <a:fillRect/>
            </a:stretch>
          </p:blipFill>
          <p:spPr bwMode="auto">
            <a:xfrm>
              <a:off x="566" y="2048"/>
              <a:ext cx="3600" cy="227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9884" name="Oval 11"/>
            <p:cNvSpPr>
              <a:spLocks noChangeArrowheads="1"/>
            </p:cNvSpPr>
            <p:nvPr/>
          </p:nvSpPr>
          <p:spPr bwMode="auto">
            <a:xfrm>
              <a:off x="1238" y="3378"/>
              <a:ext cx="864" cy="6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Oval 12"/>
            <p:cNvSpPr>
              <a:spLocks noChangeArrowheads="1"/>
            </p:cNvSpPr>
            <p:nvPr/>
          </p:nvSpPr>
          <p:spPr bwMode="auto">
            <a:xfrm>
              <a:off x="2678" y="3769"/>
              <a:ext cx="288" cy="26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8" name="Rectangle 13"/>
          <p:cNvSpPr>
            <a:spLocks noChangeArrowheads="1"/>
          </p:cNvSpPr>
          <p:nvPr/>
        </p:nvSpPr>
        <p:spPr bwMode="auto">
          <a:xfrm>
            <a:off x="1676400" y="4171950"/>
            <a:ext cx="685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14"/>
          <p:cNvSpPr>
            <a:spLocks noChangeArrowheads="1"/>
          </p:cNvSpPr>
          <p:nvPr/>
        </p:nvSpPr>
        <p:spPr bwMode="auto">
          <a:xfrm>
            <a:off x="5943600" y="417195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2"/>
          <p:cNvSpPr txBox="1">
            <a:spLocks noChangeArrowheads="1"/>
          </p:cNvSpPr>
          <p:nvPr/>
        </p:nvSpPr>
        <p:spPr bwMode="auto">
          <a:xfrm>
            <a:off x="1143000" y="4038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1600" b="1"/>
              <a:t>JTWC Priorities</a:t>
            </a:r>
          </a:p>
        </p:txBody>
      </p:sp>
      <p:sp>
        <p:nvSpPr>
          <p:cNvPr id="79881" name="Rectangle 2"/>
          <p:cNvSpPr txBox="1">
            <a:spLocks noChangeArrowheads="1"/>
          </p:cNvSpPr>
          <p:nvPr/>
        </p:nvSpPr>
        <p:spPr bwMode="auto">
          <a:xfrm>
            <a:off x="5334000" y="40386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1600" b="1"/>
              <a:t>NHC / CPHC Priorities</a:t>
            </a:r>
          </a:p>
        </p:txBody>
      </p:sp>
      <p:sp>
        <p:nvSpPr>
          <p:cNvPr id="79882" name="Rectangle 2"/>
          <p:cNvSpPr txBox="1">
            <a:spLocks noChangeArrowheads="1"/>
          </p:cNvSpPr>
          <p:nvPr/>
        </p:nvSpPr>
        <p:spPr bwMode="auto">
          <a:xfrm>
            <a:off x="76200" y="4495800"/>
            <a:ext cx="906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Research is better aligned to JTWC priorities versus NHC / CPHC priorities</a:t>
            </a:r>
          </a:p>
          <a:p>
            <a:pPr marL="231775" indent="-231775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Reviewing the top 10 priorities, there are </a:t>
            </a:r>
            <a:r>
              <a:rPr lang="en-US" altLang="ko-KR" sz="1800" b="1" u="sng">
                <a:ea typeface="Gulim" pitchFamily="34" charset="-127"/>
              </a:rPr>
              <a:t>apparent mismatches</a:t>
            </a:r>
            <a:r>
              <a:rPr lang="en-US" altLang="ko-KR" sz="1800" b="1">
                <a:ea typeface="Gulim" pitchFamily="34" charset="-127"/>
              </a:rPr>
              <a:t> to JTWC &amp;     NHC / CPHC </a:t>
            </a:r>
            <a:r>
              <a:rPr lang="en-US" altLang="ko-KR" sz="1800" b="1" u="sng">
                <a:ea typeface="Gulim" pitchFamily="34" charset="-127"/>
              </a:rPr>
              <a:t>operational priorities</a:t>
            </a:r>
          </a:p>
          <a:p>
            <a:pPr marL="623888" lvl="1" indent="-217488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i="1">
                <a:solidFill>
                  <a:srgbClr val="000099"/>
                </a:solidFill>
              </a:rPr>
              <a:t>Circles indicate apparent mismatches with low research investments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 txBox="1">
            <a:spLocks noChangeArrowheads="1"/>
          </p:cNvSpPr>
          <p:nvPr/>
        </p:nvSpPr>
        <p:spPr bwMode="auto">
          <a:xfrm>
            <a:off x="1066800" y="3333750"/>
            <a:ext cx="670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endParaRPr lang="en-US" sz="1600" b="1" i="1">
              <a:solidFill>
                <a:srgbClr val="000099"/>
              </a:solidFill>
            </a:endParaRPr>
          </a:p>
        </p:txBody>
      </p:sp>
      <p:grpSp>
        <p:nvGrpSpPr>
          <p:cNvPr id="80898" name="Group 18"/>
          <p:cNvGrpSpPr>
            <a:grpSpLocks/>
          </p:cNvGrpSpPr>
          <p:nvPr/>
        </p:nvGrpSpPr>
        <p:grpSpPr bwMode="auto">
          <a:xfrm>
            <a:off x="152400" y="4343400"/>
            <a:ext cx="6370638" cy="1881188"/>
            <a:chOff x="1122680" y="1471613"/>
            <a:chExt cx="6370320" cy="1881187"/>
          </a:xfrm>
        </p:grpSpPr>
        <p:grpSp>
          <p:nvGrpSpPr>
            <p:cNvPr id="80905" name="Group 3"/>
            <p:cNvGrpSpPr>
              <a:grpSpLocks/>
            </p:cNvGrpSpPr>
            <p:nvPr/>
          </p:nvGrpSpPr>
          <p:grpSpPr bwMode="auto">
            <a:xfrm>
              <a:off x="1122680" y="1471613"/>
              <a:ext cx="3129280" cy="1862667"/>
              <a:chOff x="566" y="591"/>
              <a:chExt cx="3600" cy="2345"/>
            </a:xfrm>
          </p:grpSpPr>
          <p:pic>
            <p:nvPicPr>
              <p:cNvPr id="80914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0915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6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906" name="Group 7"/>
            <p:cNvGrpSpPr>
              <a:grpSpLocks/>
            </p:cNvGrpSpPr>
            <p:nvPr/>
          </p:nvGrpSpPr>
          <p:grpSpPr bwMode="auto">
            <a:xfrm>
              <a:off x="4363720" y="1483969"/>
              <a:ext cx="3129280" cy="1850311"/>
              <a:chOff x="566" y="2048"/>
              <a:chExt cx="3600" cy="2277"/>
            </a:xfrm>
          </p:grpSpPr>
          <p:pic>
            <p:nvPicPr>
              <p:cNvPr id="80911" name="Picture 8" descr="Figure 4b_Research Mapped to NHC-CPHC Priorities"/>
              <p:cNvPicPr>
                <a:picLocks noChangeAspect="1" noChangeArrowheads="1"/>
              </p:cNvPicPr>
              <p:nvPr/>
            </p:nvPicPr>
            <p:blipFill>
              <a:blip r:embed="rId3"/>
              <a:srcRect l="2740" t="14891" r="4109" b="6538"/>
              <a:stretch>
                <a:fillRect/>
              </a:stretch>
            </p:blipFill>
            <p:spPr bwMode="auto">
              <a:xfrm>
                <a:off x="566" y="2048"/>
                <a:ext cx="3600" cy="227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0912" name="Oval 9"/>
              <p:cNvSpPr>
                <a:spLocks noChangeArrowheads="1"/>
              </p:cNvSpPr>
              <p:nvPr/>
            </p:nvSpPr>
            <p:spPr bwMode="auto">
              <a:xfrm>
                <a:off x="1238" y="3378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3" name="Oval 10"/>
              <p:cNvSpPr>
                <a:spLocks noChangeArrowheads="1"/>
              </p:cNvSpPr>
              <p:nvPr/>
            </p:nvSpPr>
            <p:spPr bwMode="auto">
              <a:xfrm>
                <a:off x="2678" y="3769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2296160" y="32230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5425440" y="3223076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Rectangle 2"/>
            <p:cNvSpPr txBox="1">
              <a:spLocks noChangeArrowheads="1"/>
            </p:cNvSpPr>
            <p:nvPr/>
          </p:nvSpPr>
          <p:spPr bwMode="auto">
            <a:xfrm>
              <a:off x="1447800" y="31056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sp>
          <p:nvSpPr>
            <p:cNvPr id="80910" name="Rectangle 2"/>
            <p:cNvSpPr txBox="1">
              <a:spLocks noChangeArrowheads="1"/>
            </p:cNvSpPr>
            <p:nvPr/>
          </p:nvSpPr>
          <p:spPr bwMode="auto">
            <a:xfrm>
              <a:off x="4648200" y="3105680"/>
              <a:ext cx="2413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NHC / CPHC Priorities</a:t>
              </a:r>
            </a:p>
          </p:txBody>
        </p:sp>
      </p:grpSp>
      <p:sp>
        <p:nvSpPr>
          <p:cNvPr id="80899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80900" name="Rectangle 17"/>
          <p:cNvSpPr>
            <a:spLocks noChangeArrowheads="1"/>
          </p:cNvSpPr>
          <p:nvPr/>
        </p:nvSpPr>
        <p:spPr bwMode="auto">
          <a:xfrm>
            <a:off x="690563" y="854075"/>
            <a:ext cx="771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>
                <a:solidFill>
                  <a:srgbClr val="000099"/>
                </a:solidFill>
              </a:rPr>
              <a:t>Statistically-based Real-time Guidance on Guidance</a:t>
            </a:r>
            <a:endParaRPr lang="en-US" altLang="ko-KR" sz="2400" b="1" i="1">
              <a:solidFill>
                <a:srgbClr val="000099"/>
              </a:solidFill>
              <a:ea typeface="Gulim" pitchFamily="34" charset="-127"/>
            </a:endParaRPr>
          </a:p>
        </p:txBody>
      </p:sp>
      <p:sp>
        <p:nvSpPr>
          <p:cNvPr id="80901" name="Rectangle 19"/>
          <p:cNvSpPr>
            <a:spLocks noChangeArrowheads="1"/>
          </p:cNvSpPr>
          <p:nvPr/>
        </p:nvSpPr>
        <p:spPr bwMode="auto">
          <a:xfrm>
            <a:off x="6554788" y="4786313"/>
            <a:ext cx="2513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/>
              <a:t>JTWC 5 &amp; NHC/CPHC 3</a:t>
            </a:r>
          </a:p>
          <a:p>
            <a:pPr algn="ctr"/>
            <a:r>
              <a:rPr lang="en-US" sz="1200" b="1"/>
              <a:t>Linkage to research needs associated with these priorities (from right-most column in Table 1) is: B5, B6</a:t>
            </a:r>
          </a:p>
        </p:txBody>
      </p:sp>
      <p:sp>
        <p:nvSpPr>
          <p:cNvPr id="80902" name="Rectangle 2"/>
          <p:cNvSpPr txBox="1">
            <a:spLocks noChangeArrowheads="1"/>
          </p:cNvSpPr>
          <p:nvPr/>
        </p:nvSpPr>
        <p:spPr bwMode="auto">
          <a:xfrm>
            <a:off x="76200" y="1600200"/>
            <a:ext cx="906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Apparent mismatch with </a:t>
            </a:r>
            <a:r>
              <a:rPr lang="en-US" altLang="ko-KR" sz="1800" b="1" u="sng">
                <a:ea typeface="Gulim" pitchFamily="34" charset="-127"/>
              </a:rPr>
              <a:t>low</a:t>
            </a:r>
            <a:r>
              <a:rPr lang="en-US" altLang="ko-KR" sz="1800" b="1">
                <a:ea typeface="Gulim" pitchFamily="34" charset="-127"/>
              </a:rPr>
              <a:t> TC research investment: JTWC 5 &amp; NHC/CPHC 3</a:t>
            </a:r>
          </a:p>
          <a:p>
            <a:pPr marL="623888" lvl="1" indent="-217488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800" b="1"/>
              <a:t>Guidance on guidance: how best to use or blend disparate model tracks/intensities to arrive at a deterministic official forecast </a:t>
            </a:r>
          </a:p>
          <a:p>
            <a:pPr marL="623888" lvl="1" indent="-217488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800" b="1"/>
              <a:t>Previous work has not been consistently successful (Systematic Approach, FSSE, Goerss corrected consensus); tough to beat a simple arithmetic average consensus </a:t>
            </a:r>
          </a:p>
          <a:p>
            <a:pPr marL="623888" lvl="1" indent="-217488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800" b="1"/>
              <a:t> </a:t>
            </a:r>
            <a:r>
              <a:rPr lang="en-US" sz="1800" b="1" u="sng"/>
              <a:t>This remains one of the forecaster’s biggest challenges</a:t>
            </a:r>
          </a:p>
        </p:txBody>
      </p:sp>
      <p:sp>
        <p:nvSpPr>
          <p:cNvPr id="80903" name="Line 21"/>
          <p:cNvSpPr>
            <a:spLocks noChangeShapeType="1"/>
          </p:cNvSpPr>
          <p:nvPr/>
        </p:nvSpPr>
        <p:spPr bwMode="auto">
          <a:xfrm>
            <a:off x="1171575" y="556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4" name="Line 22"/>
          <p:cNvSpPr>
            <a:spLocks noChangeShapeType="1"/>
          </p:cNvSpPr>
          <p:nvPr/>
        </p:nvSpPr>
        <p:spPr bwMode="auto">
          <a:xfrm>
            <a:off x="4114800" y="556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 txBox="1">
            <a:spLocks noChangeArrowheads="1"/>
          </p:cNvSpPr>
          <p:nvPr/>
        </p:nvSpPr>
        <p:spPr bwMode="auto">
          <a:xfrm>
            <a:off x="0" y="434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endParaRPr lang="en-US" sz="1600" b="1" i="1">
              <a:solidFill>
                <a:srgbClr val="000099"/>
              </a:solidFill>
            </a:endParaRPr>
          </a:p>
        </p:txBody>
      </p:sp>
      <p:sp>
        <p:nvSpPr>
          <p:cNvPr id="81922" name="Rectangle 2"/>
          <p:cNvSpPr txBox="1">
            <a:spLocks noChangeArrowheads="1"/>
          </p:cNvSpPr>
          <p:nvPr/>
        </p:nvSpPr>
        <p:spPr bwMode="auto">
          <a:xfrm>
            <a:off x="76200" y="1371600"/>
            <a:ext cx="906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Apparent mismatch with </a:t>
            </a:r>
            <a:r>
              <a:rPr lang="en-US" altLang="ko-KR" sz="1800" b="1" u="sng">
                <a:ea typeface="Gulim" pitchFamily="34" charset="-127"/>
              </a:rPr>
              <a:t>low</a:t>
            </a:r>
            <a:r>
              <a:rPr lang="en-US" altLang="ko-KR" sz="1800" b="1">
                <a:ea typeface="Gulim" pitchFamily="34" charset="-127"/>
              </a:rPr>
              <a:t> TC research investment: JTWC 6 &amp; NHC/CPHC 4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Enhance operational environment to increase forecaster efficiency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Improvements to the systems/environment allow forecasters more time to diagnose the meteorology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Improvements to ATCF, N-AWIPS; development of new platforms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Limited opportunities for research community to assist with the operational platforms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Not surprising that this activity is underrepresented (i.e., not basic or applied research problem)</a:t>
            </a:r>
          </a:p>
        </p:txBody>
      </p:sp>
      <p:sp>
        <p:nvSpPr>
          <p:cNvPr id="81923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81924" name="Rectangle 17"/>
          <p:cNvSpPr>
            <a:spLocks noChangeArrowheads="1"/>
          </p:cNvSpPr>
          <p:nvPr/>
        </p:nvSpPr>
        <p:spPr bwMode="auto">
          <a:xfrm>
            <a:off x="1495425" y="854075"/>
            <a:ext cx="627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>
                <a:solidFill>
                  <a:srgbClr val="000099"/>
                </a:solidFill>
              </a:rPr>
              <a:t>Enhancement to Operational Environment</a:t>
            </a:r>
            <a:endParaRPr lang="en-US" altLang="ko-KR" sz="2400" b="1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81925" name="Group 18"/>
          <p:cNvGrpSpPr>
            <a:grpSpLocks/>
          </p:cNvGrpSpPr>
          <p:nvPr/>
        </p:nvGrpSpPr>
        <p:grpSpPr bwMode="auto">
          <a:xfrm>
            <a:off x="152400" y="4343400"/>
            <a:ext cx="6370638" cy="1881188"/>
            <a:chOff x="1122680" y="1471613"/>
            <a:chExt cx="6370320" cy="1881187"/>
          </a:xfrm>
        </p:grpSpPr>
        <p:grpSp>
          <p:nvGrpSpPr>
            <p:cNvPr id="81929" name="Group 3"/>
            <p:cNvGrpSpPr>
              <a:grpSpLocks/>
            </p:cNvGrpSpPr>
            <p:nvPr/>
          </p:nvGrpSpPr>
          <p:grpSpPr bwMode="auto">
            <a:xfrm>
              <a:off x="1122680" y="1471613"/>
              <a:ext cx="3129280" cy="1862667"/>
              <a:chOff x="566" y="591"/>
              <a:chExt cx="3600" cy="2345"/>
            </a:xfrm>
          </p:grpSpPr>
          <p:pic>
            <p:nvPicPr>
              <p:cNvPr id="81938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1939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0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30" name="Group 7"/>
            <p:cNvGrpSpPr>
              <a:grpSpLocks/>
            </p:cNvGrpSpPr>
            <p:nvPr/>
          </p:nvGrpSpPr>
          <p:grpSpPr bwMode="auto">
            <a:xfrm>
              <a:off x="4363720" y="1483969"/>
              <a:ext cx="3129280" cy="1850311"/>
              <a:chOff x="566" y="2048"/>
              <a:chExt cx="3600" cy="2277"/>
            </a:xfrm>
          </p:grpSpPr>
          <p:pic>
            <p:nvPicPr>
              <p:cNvPr id="81935" name="Picture 8" descr="Figure 4b_Research Mapped to NHC-CPHC Priorities"/>
              <p:cNvPicPr>
                <a:picLocks noChangeAspect="1" noChangeArrowheads="1"/>
              </p:cNvPicPr>
              <p:nvPr/>
            </p:nvPicPr>
            <p:blipFill>
              <a:blip r:embed="rId3"/>
              <a:srcRect l="2740" t="14891" r="4109" b="6538"/>
              <a:stretch>
                <a:fillRect/>
              </a:stretch>
            </p:blipFill>
            <p:spPr bwMode="auto">
              <a:xfrm>
                <a:off x="566" y="2048"/>
                <a:ext cx="3600" cy="227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1936" name="Oval 9"/>
              <p:cNvSpPr>
                <a:spLocks noChangeArrowheads="1"/>
              </p:cNvSpPr>
              <p:nvPr/>
            </p:nvSpPr>
            <p:spPr bwMode="auto">
              <a:xfrm>
                <a:off x="1238" y="3378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7" name="Oval 10"/>
              <p:cNvSpPr>
                <a:spLocks noChangeArrowheads="1"/>
              </p:cNvSpPr>
              <p:nvPr/>
            </p:nvSpPr>
            <p:spPr bwMode="auto">
              <a:xfrm>
                <a:off x="2678" y="3769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2296160" y="32230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5425440" y="3223076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3" name="Rectangle 2"/>
            <p:cNvSpPr txBox="1">
              <a:spLocks noChangeArrowheads="1"/>
            </p:cNvSpPr>
            <p:nvPr/>
          </p:nvSpPr>
          <p:spPr bwMode="auto">
            <a:xfrm>
              <a:off x="1447800" y="31056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sp>
          <p:nvSpPr>
            <p:cNvPr id="81934" name="Rectangle 2"/>
            <p:cNvSpPr txBox="1">
              <a:spLocks noChangeArrowheads="1"/>
            </p:cNvSpPr>
            <p:nvPr/>
          </p:nvSpPr>
          <p:spPr bwMode="auto">
            <a:xfrm>
              <a:off x="4648200" y="3105680"/>
              <a:ext cx="2413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NHC / CPHC Priorities</a:t>
              </a:r>
            </a:p>
          </p:txBody>
        </p:sp>
      </p:grpSp>
      <p:sp>
        <p:nvSpPr>
          <p:cNvPr id="81926" name="Rectangle 32"/>
          <p:cNvSpPr>
            <a:spLocks noChangeArrowheads="1"/>
          </p:cNvSpPr>
          <p:nvPr/>
        </p:nvSpPr>
        <p:spPr bwMode="auto">
          <a:xfrm>
            <a:off x="6554788" y="4862513"/>
            <a:ext cx="2513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/>
              <a:t>JTWC 6 &amp; NHC/CPHC 4</a:t>
            </a:r>
          </a:p>
          <a:p>
            <a:pPr algn="ctr"/>
            <a:r>
              <a:rPr lang="en-US" sz="1200" b="1"/>
              <a:t>Linkage to research needs associated with these priorities (from right-most column in Table 1) is: C1c</a:t>
            </a:r>
          </a:p>
        </p:txBody>
      </p:sp>
      <p:sp>
        <p:nvSpPr>
          <p:cNvPr id="81927" name="Line 33"/>
          <p:cNvSpPr>
            <a:spLocks noChangeShapeType="1"/>
          </p:cNvSpPr>
          <p:nvPr/>
        </p:nvSpPr>
        <p:spPr bwMode="auto">
          <a:xfrm>
            <a:off x="1371600" y="556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34"/>
          <p:cNvSpPr>
            <a:spLocks noChangeShapeType="1"/>
          </p:cNvSpPr>
          <p:nvPr/>
        </p:nvSpPr>
        <p:spPr bwMode="auto">
          <a:xfrm>
            <a:off x="4267200" y="556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 txBox="1">
            <a:spLocks noChangeArrowheads="1"/>
          </p:cNvSpPr>
          <p:nvPr/>
        </p:nvSpPr>
        <p:spPr bwMode="auto">
          <a:xfrm>
            <a:off x="0" y="434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endParaRPr lang="en-US" sz="1600" b="1" i="1">
              <a:solidFill>
                <a:srgbClr val="000099"/>
              </a:solidFill>
            </a:endParaRPr>
          </a:p>
        </p:txBody>
      </p:sp>
      <p:sp>
        <p:nvSpPr>
          <p:cNvPr id="82946" name="Rectangle 2"/>
          <p:cNvSpPr txBox="1">
            <a:spLocks noChangeArrowheads="1"/>
          </p:cNvSpPr>
          <p:nvPr/>
        </p:nvSpPr>
        <p:spPr bwMode="auto">
          <a:xfrm>
            <a:off x="76200" y="1371600"/>
            <a:ext cx="906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Apparent mismatch with </a:t>
            </a:r>
            <a:r>
              <a:rPr lang="en-US" altLang="ko-KR" sz="1800" b="1" u="sng">
                <a:ea typeface="Gulim" pitchFamily="34" charset="-127"/>
              </a:rPr>
              <a:t>low</a:t>
            </a:r>
            <a:r>
              <a:rPr lang="en-US" altLang="ko-KR" sz="1800" b="1">
                <a:ea typeface="Gulim" pitchFamily="34" charset="-127"/>
              </a:rPr>
              <a:t> TC research investment: JTWC 7 &amp; NHC/CPHC 5</a:t>
            </a:r>
          </a:p>
          <a:p>
            <a:pPr marL="623888" lvl="1" indent="-217488"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US" sz="1800" b="1"/>
              <a:t>Coastal inundation (e.g., storm surge and waves) is interdisciplinary problem</a:t>
            </a:r>
          </a:p>
          <a:p>
            <a:pPr marL="1143000" lvl="2" indent="-228600" eaLnBrk="0" hangingPunct="0">
              <a:spcBef>
                <a:spcPct val="15000"/>
              </a:spcBef>
              <a:spcAft>
                <a:spcPct val="15000"/>
              </a:spcAft>
              <a:buFontTx/>
              <a:buChar char="o"/>
            </a:pPr>
            <a:r>
              <a:rPr lang="en-US" sz="1800" b="1"/>
              <a:t>Some work in non-meteorological disciplines may not have been fully captured (e.g., coastal geosciences, civil / coastal engineering)</a:t>
            </a:r>
          </a:p>
          <a:p>
            <a:pPr marL="623888" lvl="1" indent="-217488"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US" sz="1800" b="1"/>
              <a:t>NOAA Storm Surge Roadmap group attempting to make these efforts more productive and operationally directed</a:t>
            </a:r>
          </a:p>
          <a:p>
            <a:pPr marL="623888" lvl="1" indent="-217488"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US" sz="1800" b="1"/>
              <a:t>Coastal inundation work primarily focused on US, but applicable to DoD in JTWC AOR</a:t>
            </a:r>
          </a:p>
        </p:txBody>
      </p:sp>
      <p:sp>
        <p:nvSpPr>
          <p:cNvPr id="82947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82948" name="Rectangle 17"/>
          <p:cNvSpPr>
            <a:spLocks noChangeArrowheads="1"/>
          </p:cNvSpPr>
          <p:nvPr/>
        </p:nvSpPr>
        <p:spPr bwMode="auto">
          <a:xfrm>
            <a:off x="531813" y="854075"/>
            <a:ext cx="819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>
                <a:solidFill>
                  <a:srgbClr val="000099"/>
                </a:solidFill>
              </a:rPr>
              <a:t>Additional Operational Guidance on Coastal Inundation</a:t>
            </a:r>
            <a:endParaRPr lang="en-US" altLang="ko-KR" sz="2400" b="1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82949" name="Group 18"/>
          <p:cNvGrpSpPr>
            <a:grpSpLocks/>
          </p:cNvGrpSpPr>
          <p:nvPr/>
        </p:nvGrpSpPr>
        <p:grpSpPr bwMode="auto">
          <a:xfrm>
            <a:off x="152400" y="4343400"/>
            <a:ext cx="6370638" cy="1881188"/>
            <a:chOff x="1122680" y="1471613"/>
            <a:chExt cx="6370320" cy="1881187"/>
          </a:xfrm>
        </p:grpSpPr>
        <p:grpSp>
          <p:nvGrpSpPr>
            <p:cNvPr id="82953" name="Group 3"/>
            <p:cNvGrpSpPr>
              <a:grpSpLocks/>
            </p:cNvGrpSpPr>
            <p:nvPr/>
          </p:nvGrpSpPr>
          <p:grpSpPr bwMode="auto">
            <a:xfrm>
              <a:off x="1122680" y="1471613"/>
              <a:ext cx="3129280" cy="1862667"/>
              <a:chOff x="566" y="591"/>
              <a:chExt cx="3600" cy="2345"/>
            </a:xfrm>
          </p:grpSpPr>
          <p:pic>
            <p:nvPicPr>
              <p:cNvPr id="82962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2963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4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954" name="Group 7"/>
            <p:cNvGrpSpPr>
              <a:grpSpLocks/>
            </p:cNvGrpSpPr>
            <p:nvPr/>
          </p:nvGrpSpPr>
          <p:grpSpPr bwMode="auto">
            <a:xfrm>
              <a:off x="4363720" y="1483969"/>
              <a:ext cx="3129280" cy="1850311"/>
              <a:chOff x="566" y="2048"/>
              <a:chExt cx="3600" cy="2277"/>
            </a:xfrm>
          </p:grpSpPr>
          <p:pic>
            <p:nvPicPr>
              <p:cNvPr id="82959" name="Picture 8" descr="Figure 4b_Research Mapped to NHC-CPHC Priorities"/>
              <p:cNvPicPr>
                <a:picLocks noChangeAspect="1" noChangeArrowheads="1"/>
              </p:cNvPicPr>
              <p:nvPr/>
            </p:nvPicPr>
            <p:blipFill>
              <a:blip r:embed="rId3"/>
              <a:srcRect l="2740" t="14891" r="4109" b="6538"/>
              <a:stretch>
                <a:fillRect/>
              </a:stretch>
            </p:blipFill>
            <p:spPr bwMode="auto">
              <a:xfrm>
                <a:off x="566" y="2048"/>
                <a:ext cx="3600" cy="227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2960" name="Oval 9"/>
              <p:cNvSpPr>
                <a:spLocks noChangeArrowheads="1"/>
              </p:cNvSpPr>
              <p:nvPr/>
            </p:nvSpPr>
            <p:spPr bwMode="auto">
              <a:xfrm>
                <a:off x="1238" y="3378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1" name="Oval 10"/>
              <p:cNvSpPr>
                <a:spLocks noChangeArrowheads="1"/>
              </p:cNvSpPr>
              <p:nvPr/>
            </p:nvSpPr>
            <p:spPr bwMode="auto">
              <a:xfrm>
                <a:off x="2678" y="3769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55" name="Rectangle 11"/>
            <p:cNvSpPr>
              <a:spLocks noChangeArrowheads="1"/>
            </p:cNvSpPr>
            <p:nvPr/>
          </p:nvSpPr>
          <p:spPr bwMode="auto">
            <a:xfrm>
              <a:off x="2296160" y="32230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5425440" y="3223076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Rectangle 2"/>
            <p:cNvSpPr txBox="1">
              <a:spLocks noChangeArrowheads="1"/>
            </p:cNvSpPr>
            <p:nvPr/>
          </p:nvSpPr>
          <p:spPr bwMode="auto">
            <a:xfrm>
              <a:off x="1447800" y="31056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sp>
          <p:nvSpPr>
            <p:cNvPr id="82958" name="Rectangle 2"/>
            <p:cNvSpPr txBox="1">
              <a:spLocks noChangeArrowheads="1"/>
            </p:cNvSpPr>
            <p:nvPr/>
          </p:nvSpPr>
          <p:spPr bwMode="auto">
            <a:xfrm>
              <a:off x="4648200" y="3105680"/>
              <a:ext cx="2413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NHC / CPHC Priorities</a:t>
              </a:r>
            </a:p>
          </p:txBody>
        </p:sp>
      </p:grpSp>
      <p:sp>
        <p:nvSpPr>
          <p:cNvPr id="82950" name="Rectangle 32"/>
          <p:cNvSpPr>
            <a:spLocks noChangeArrowheads="1"/>
          </p:cNvSpPr>
          <p:nvPr/>
        </p:nvSpPr>
        <p:spPr bwMode="auto">
          <a:xfrm>
            <a:off x="6554788" y="4786313"/>
            <a:ext cx="2513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/>
              <a:t>JTWC 7 &amp; NHC/CPHC 5</a:t>
            </a:r>
          </a:p>
          <a:p>
            <a:pPr algn="ctr"/>
            <a:r>
              <a:rPr lang="en-US" sz="1200" b="1"/>
              <a:t>Linkage to research needs associated with these priorities (from right-most column in Table 1) is: A4, A5, B2, B3, B6</a:t>
            </a:r>
          </a:p>
        </p:txBody>
      </p:sp>
      <p:sp>
        <p:nvSpPr>
          <p:cNvPr id="82951" name="Line 33"/>
          <p:cNvSpPr>
            <a:spLocks noChangeShapeType="1"/>
          </p:cNvSpPr>
          <p:nvPr/>
        </p:nvSpPr>
        <p:spPr bwMode="auto">
          <a:xfrm>
            <a:off x="152400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34"/>
          <p:cNvSpPr>
            <a:spLocks noChangeShapeType="1"/>
          </p:cNvSpPr>
          <p:nvPr/>
        </p:nvSpPr>
        <p:spPr bwMode="auto">
          <a:xfrm>
            <a:off x="449580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 txBox="1">
            <a:spLocks noChangeArrowheads="1"/>
          </p:cNvSpPr>
          <p:nvPr/>
        </p:nvSpPr>
        <p:spPr bwMode="auto">
          <a:xfrm>
            <a:off x="76200" y="1371600"/>
            <a:ext cx="906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ko-KR" sz="1700" b="1">
                <a:ea typeface="Gulim" pitchFamily="34" charset="-127"/>
              </a:rPr>
              <a:t>Apparent mismatch with </a:t>
            </a:r>
            <a:r>
              <a:rPr lang="en-US" altLang="ko-KR" sz="1700" b="1" u="sng">
                <a:ea typeface="Gulim" pitchFamily="34" charset="-127"/>
              </a:rPr>
              <a:t>low</a:t>
            </a:r>
            <a:r>
              <a:rPr lang="en-US" altLang="ko-KR" sz="1700" b="1">
                <a:ea typeface="Gulim" pitchFamily="34" charset="-127"/>
              </a:rPr>
              <a:t> TC research investment: JTWC 8 &amp; NHC/CPHC 6</a:t>
            </a:r>
          </a:p>
          <a:p>
            <a:pPr marL="623888" lvl="1" indent="-217488" eaLnBrk="0" hangingPunct="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1700" b="1"/>
              <a:t>Operational staff have traditionally been unavailable to conduct case studies to diagnose model forecast failures</a:t>
            </a:r>
          </a:p>
          <a:p>
            <a:pPr marL="623888" lvl="1" indent="-217488" eaLnBrk="0" hangingPunct="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1700" b="1"/>
              <a:t>Research community by and large is not effectively engaged with improving operational models, and/or had difficulty gaining access to operational models</a:t>
            </a:r>
          </a:p>
          <a:p>
            <a:pPr marL="623888" lvl="1" indent="-217488" eaLnBrk="0" hangingPunct="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1700" b="1"/>
              <a:t>Reduction of outliers most important to model consensus  =&gt;  forecast</a:t>
            </a:r>
          </a:p>
          <a:p>
            <a:pPr marL="623888" lvl="1" indent="-217488" eaLnBrk="0" hangingPunct="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1700" b="1"/>
              <a:t>HFIP is directing some funds to diagnostic team to support this activity</a:t>
            </a:r>
          </a:p>
        </p:txBody>
      </p:sp>
      <p:sp>
        <p:nvSpPr>
          <p:cNvPr id="83970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83971" name="Rectangle 17"/>
          <p:cNvSpPr>
            <a:spLocks noChangeArrowheads="1"/>
          </p:cNvSpPr>
          <p:nvPr/>
        </p:nvSpPr>
        <p:spPr bwMode="auto">
          <a:xfrm>
            <a:off x="357188" y="869950"/>
            <a:ext cx="8555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 b="1" i="1">
                <a:solidFill>
                  <a:srgbClr val="000099"/>
                </a:solidFill>
              </a:rPr>
              <a:t>Improved and Extended Track Guidance; Reduction of Outliers</a:t>
            </a:r>
            <a:endParaRPr lang="en-US" altLang="ko-KR" sz="2200" b="1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83972" name="Group 18"/>
          <p:cNvGrpSpPr>
            <a:grpSpLocks/>
          </p:cNvGrpSpPr>
          <p:nvPr/>
        </p:nvGrpSpPr>
        <p:grpSpPr bwMode="auto">
          <a:xfrm>
            <a:off x="152400" y="4343400"/>
            <a:ext cx="6370638" cy="1881188"/>
            <a:chOff x="1122680" y="1471613"/>
            <a:chExt cx="6370320" cy="1881187"/>
          </a:xfrm>
        </p:grpSpPr>
        <p:grpSp>
          <p:nvGrpSpPr>
            <p:cNvPr id="83976" name="Group 3"/>
            <p:cNvGrpSpPr>
              <a:grpSpLocks/>
            </p:cNvGrpSpPr>
            <p:nvPr/>
          </p:nvGrpSpPr>
          <p:grpSpPr bwMode="auto">
            <a:xfrm>
              <a:off x="1122680" y="1471613"/>
              <a:ext cx="3129280" cy="1862667"/>
              <a:chOff x="566" y="591"/>
              <a:chExt cx="3600" cy="2345"/>
            </a:xfrm>
          </p:grpSpPr>
          <p:pic>
            <p:nvPicPr>
              <p:cNvPr id="83985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3986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7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977" name="Group 7"/>
            <p:cNvGrpSpPr>
              <a:grpSpLocks/>
            </p:cNvGrpSpPr>
            <p:nvPr/>
          </p:nvGrpSpPr>
          <p:grpSpPr bwMode="auto">
            <a:xfrm>
              <a:off x="4363720" y="1483969"/>
              <a:ext cx="3129280" cy="1850311"/>
              <a:chOff x="566" y="2048"/>
              <a:chExt cx="3600" cy="2277"/>
            </a:xfrm>
          </p:grpSpPr>
          <p:pic>
            <p:nvPicPr>
              <p:cNvPr id="83982" name="Picture 8" descr="Figure 4b_Research Mapped to NHC-CPHC Priorities"/>
              <p:cNvPicPr>
                <a:picLocks noChangeAspect="1" noChangeArrowheads="1"/>
              </p:cNvPicPr>
              <p:nvPr/>
            </p:nvPicPr>
            <p:blipFill>
              <a:blip r:embed="rId3"/>
              <a:srcRect l="2740" t="14891" r="4109" b="6538"/>
              <a:stretch>
                <a:fillRect/>
              </a:stretch>
            </p:blipFill>
            <p:spPr bwMode="auto">
              <a:xfrm>
                <a:off x="566" y="2048"/>
                <a:ext cx="3600" cy="227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3983" name="Oval 9"/>
              <p:cNvSpPr>
                <a:spLocks noChangeArrowheads="1"/>
              </p:cNvSpPr>
              <p:nvPr/>
            </p:nvSpPr>
            <p:spPr bwMode="auto">
              <a:xfrm>
                <a:off x="1238" y="3378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4" name="Oval 10"/>
              <p:cNvSpPr>
                <a:spLocks noChangeArrowheads="1"/>
              </p:cNvSpPr>
              <p:nvPr/>
            </p:nvSpPr>
            <p:spPr bwMode="auto">
              <a:xfrm>
                <a:off x="2678" y="3769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8" name="Rectangle 11"/>
            <p:cNvSpPr>
              <a:spLocks noChangeArrowheads="1"/>
            </p:cNvSpPr>
            <p:nvPr/>
          </p:nvSpPr>
          <p:spPr bwMode="auto">
            <a:xfrm>
              <a:off x="2296160" y="32230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Rectangle 12"/>
            <p:cNvSpPr>
              <a:spLocks noChangeArrowheads="1"/>
            </p:cNvSpPr>
            <p:nvPr/>
          </p:nvSpPr>
          <p:spPr bwMode="auto">
            <a:xfrm>
              <a:off x="5425440" y="3223076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2"/>
            <p:cNvSpPr txBox="1">
              <a:spLocks noChangeArrowheads="1"/>
            </p:cNvSpPr>
            <p:nvPr/>
          </p:nvSpPr>
          <p:spPr bwMode="auto">
            <a:xfrm>
              <a:off x="1447800" y="31056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sp>
          <p:nvSpPr>
            <p:cNvPr id="83981" name="Rectangle 2"/>
            <p:cNvSpPr txBox="1">
              <a:spLocks noChangeArrowheads="1"/>
            </p:cNvSpPr>
            <p:nvPr/>
          </p:nvSpPr>
          <p:spPr bwMode="auto">
            <a:xfrm>
              <a:off x="4648200" y="3105680"/>
              <a:ext cx="2413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NHC / CPHC Priorities</a:t>
              </a:r>
            </a:p>
          </p:txBody>
        </p:sp>
      </p:grpSp>
      <p:sp>
        <p:nvSpPr>
          <p:cNvPr id="83973" name="Rectangle 31"/>
          <p:cNvSpPr>
            <a:spLocks noChangeArrowheads="1"/>
          </p:cNvSpPr>
          <p:nvPr/>
        </p:nvSpPr>
        <p:spPr bwMode="auto">
          <a:xfrm>
            <a:off x="6554788" y="4786313"/>
            <a:ext cx="2513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/>
              <a:t>JTWC 8 &amp; NHC/CPHC 6</a:t>
            </a:r>
          </a:p>
          <a:p>
            <a:pPr algn="ctr"/>
            <a:r>
              <a:rPr lang="en-US" sz="1200" b="1"/>
              <a:t>Linkage to research needs associated with these priorities (from right-most column in Table 1) is: A2, B1-B3, B5-B7</a:t>
            </a:r>
          </a:p>
        </p:txBody>
      </p:sp>
      <p:sp>
        <p:nvSpPr>
          <p:cNvPr id="83974" name="Line 32"/>
          <p:cNvSpPr>
            <a:spLocks noChangeShapeType="1"/>
          </p:cNvSpPr>
          <p:nvPr/>
        </p:nvSpPr>
        <p:spPr bwMode="auto">
          <a:xfrm>
            <a:off x="1676400" y="5257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33"/>
          <p:cNvSpPr>
            <a:spLocks noChangeShapeType="1"/>
          </p:cNvSpPr>
          <p:nvPr/>
        </p:nvSpPr>
        <p:spPr bwMode="auto">
          <a:xfrm>
            <a:off x="4648200" y="5334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 txBox="1">
            <a:spLocks noChangeArrowheads="1"/>
          </p:cNvSpPr>
          <p:nvPr/>
        </p:nvSpPr>
        <p:spPr bwMode="auto">
          <a:xfrm>
            <a:off x="76200" y="1295400"/>
            <a:ext cx="906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200" b="1">
                <a:ea typeface="Gulim" pitchFamily="34" charset="-127"/>
              </a:rPr>
              <a:t>Apparent mismatch with </a:t>
            </a:r>
            <a:r>
              <a:rPr lang="en-US" altLang="ko-KR" sz="2200" b="1" u="sng">
                <a:ea typeface="Gulim" pitchFamily="34" charset="-127"/>
              </a:rPr>
              <a:t>low</a:t>
            </a:r>
            <a:r>
              <a:rPr lang="en-US" altLang="ko-KR" sz="2200" b="1">
                <a:ea typeface="Gulim" pitchFamily="34" charset="-127"/>
              </a:rPr>
              <a:t> TC research investment:</a:t>
            </a:r>
            <a:r>
              <a:rPr lang="en-US" altLang="ko-KR" sz="2200">
                <a:ea typeface="Gulim" pitchFamily="34" charset="-127"/>
              </a:rPr>
              <a:t> </a:t>
            </a:r>
            <a:r>
              <a:rPr lang="en-US" altLang="ko-KR" sz="2200" b="1">
                <a:ea typeface="Gulim" pitchFamily="34" charset="-127"/>
              </a:rPr>
              <a:t>JTWC 10 &amp;   NHC/CPHC 10</a:t>
            </a:r>
          </a:p>
          <a:p>
            <a:pPr marL="623888" lvl="1" indent="-217488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b="1"/>
              <a:t>High HFIP focus area</a:t>
            </a:r>
          </a:p>
          <a:p>
            <a:pPr marL="623888" lvl="1" indent="-217488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b="1"/>
              <a:t>Research community is involved</a:t>
            </a:r>
          </a:p>
          <a:p>
            <a:pPr marL="623888" lvl="1" indent="-217488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b="1"/>
              <a:t>Hi-res are still in “research” status and probably not ready for operations</a:t>
            </a:r>
          </a:p>
          <a:p>
            <a:pPr marL="1143000" lvl="2" indent="-2286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800" b="1"/>
              <a:t>Many components need further development (e.g. air-sea coupling, convective fluxes, parameterizations, etc.)</a:t>
            </a:r>
          </a:p>
        </p:txBody>
      </p:sp>
      <p:sp>
        <p:nvSpPr>
          <p:cNvPr id="95235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95236" name="Rectangle 17"/>
          <p:cNvSpPr>
            <a:spLocks noChangeArrowheads="1"/>
          </p:cNvSpPr>
          <p:nvPr/>
        </p:nvSpPr>
        <p:spPr bwMode="auto">
          <a:xfrm>
            <a:off x="317500" y="869950"/>
            <a:ext cx="8445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 b="1" i="1">
                <a:solidFill>
                  <a:srgbClr val="000099"/>
                </a:solidFill>
              </a:rPr>
              <a:t>High-res Model Output vs. Lower Res Ensemble Model Output</a:t>
            </a:r>
            <a:endParaRPr lang="en-US" altLang="ko-KR" sz="2200" b="1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95237" name="Group 18"/>
          <p:cNvGrpSpPr>
            <a:grpSpLocks/>
          </p:cNvGrpSpPr>
          <p:nvPr/>
        </p:nvGrpSpPr>
        <p:grpSpPr bwMode="auto">
          <a:xfrm>
            <a:off x="76200" y="4343400"/>
            <a:ext cx="6370638" cy="1881188"/>
            <a:chOff x="1122680" y="1471613"/>
            <a:chExt cx="6370320" cy="1881187"/>
          </a:xfrm>
        </p:grpSpPr>
        <p:grpSp>
          <p:nvGrpSpPr>
            <p:cNvPr id="95238" name="Group 3"/>
            <p:cNvGrpSpPr>
              <a:grpSpLocks/>
            </p:cNvGrpSpPr>
            <p:nvPr/>
          </p:nvGrpSpPr>
          <p:grpSpPr bwMode="auto">
            <a:xfrm>
              <a:off x="1122680" y="1471613"/>
              <a:ext cx="3129280" cy="1862667"/>
              <a:chOff x="566" y="591"/>
              <a:chExt cx="3600" cy="2345"/>
            </a:xfrm>
          </p:grpSpPr>
          <p:pic>
            <p:nvPicPr>
              <p:cNvPr id="95239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95240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1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42" name="Group 7"/>
            <p:cNvGrpSpPr>
              <a:grpSpLocks/>
            </p:cNvGrpSpPr>
            <p:nvPr/>
          </p:nvGrpSpPr>
          <p:grpSpPr bwMode="auto">
            <a:xfrm>
              <a:off x="4363720" y="1483969"/>
              <a:ext cx="3129280" cy="1850311"/>
              <a:chOff x="566" y="2048"/>
              <a:chExt cx="3600" cy="2277"/>
            </a:xfrm>
          </p:grpSpPr>
          <p:pic>
            <p:nvPicPr>
              <p:cNvPr id="95243" name="Picture 8" descr="Figure 4b_Research Mapped to NHC-CPHC Priorities"/>
              <p:cNvPicPr>
                <a:picLocks noChangeAspect="1" noChangeArrowheads="1"/>
              </p:cNvPicPr>
              <p:nvPr/>
            </p:nvPicPr>
            <p:blipFill>
              <a:blip r:embed="rId3"/>
              <a:srcRect l="2740" t="14891" r="4109" b="6538"/>
              <a:stretch>
                <a:fillRect/>
              </a:stretch>
            </p:blipFill>
            <p:spPr bwMode="auto">
              <a:xfrm>
                <a:off x="566" y="2048"/>
                <a:ext cx="3600" cy="227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95244" name="Oval 9"/>
              <p:cNvSpPr>
                <a:spLocks noChangeArrowheads="1"/>
              </p:cNvSpPr>
              <p:nvPr/>
            </p:nvSpPr>
            <p:spPr bwMode="auto">
              <a:xfrm>
                <a:off x="1238" y="3378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5" name="Oval 10"/>
              <p:cNvSpPr>
                <a:spLocks noChangeArrowheads="1"/>
              </p:cNvSpPr>
              <p:nvPr/>
            </p:nvSpPr>
            <p:spPr bwMode="auto">
              <a:xfrm>
                <a:off x="2678" y="3769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46" name="Rectangle 11"/>
            <p:cNvSpPr>
              <a:spLocks noChangeArrowheads="1"/>
            </p:cNvSpPr>
            <p:nvPr/>
          </p:nvSpPr>
          <p:spPr bwMode="auto">
            <a:xfrm>
              <a:off x="2296160" y="32230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Rectangle 12"/>
            <p:cNvSpPr>
              <a:spLocks noChangeArrowheads="1"/>
            </p:cNvSpPr>
            <p:nvPr/>
          </p:nvSpPr>
          <p:spPr bwMode="auto">
            <a:xfrm>
              <a:off x="5425440" y="3223076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Rectangle 2"/>
            <p:cNvSpPr txBox="1">
              <a:spLocks noChangeArrowheads="1"/>
            </p:cNvSpPr>
            <p:nvPr/>
          </p:nvSpPr>
          <p:spPr bwMode="auto">
            <a:xfrm>
              <a:off x="1447800" y="31056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sp>
          <p:nvSpPr>
            <p:cNvPr id="95249" name="Rectangle 2"/>
            <p:cNvSpPr txBox="1">
              <a:spLocks noChangeArrowheads="1"/>
            </p:cNvSpPr>
            <p:nvPr/>
          </p:nvSpPr>
          <p:spPr bwMode="auto">
            <a:xfrm>
              <a:off x="4648200" y="3105680"/>
              <a:ext cx="2413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NHC / CPHC Priorities</a:t>
              </a:r>
            </a:p>
          </p:txBody>
        </p:sp>
      </p:grpSp>
      <p:sp>
        <p:nvSpPr>
          <p:cNvPr id="95250" name="Rectangle 32"/>
          <p:cNvSpPr>
            <a:spLocks noChangeArrowheads="1"/>
          </p:cNvSpPr>
          <p:nvPr/>
        </p:nvSpPr>
        <p:spPr bwMode="auto">
          <a:xfrm>
            <a:off x="6478588" y="4786313"/>
            <a:ext cx="2513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/>
              <a:t>JTWC 10 &amp; NHC/CPHC 10</a:t>
            </a:r>
          </a:p>
          <a:p>
            <a:pPr algn="ctr"/>
            <a:r>
              <a:rPr lang="en-US" sz="1200" b="1"/>
              <a:t>Linkage to research needs associated with these priorities (from right-most column in Table 1) is: B6, B7</a:t>
            </a:r>
          </a:p>
        </p:txBody>
      </p:sp>
      <p:sp>
        <p:nvSpPr>
          <p:cNvPr id="95251" name="Line 33"/>
          <p:cNvSpPr>
            <a:spLocks noChangeShapeType="1"/>
          </p:cNvSpPr>
          <p:nvPr/>
        </p:nvSpPr>
        <p:spPr bwMode="auto">
          <a:xfrm>
            <a:off x="1981200" y="548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52" name="Line 34"/>
          <p:cNvSpPr>
            <a:spLocks noChangeShapeType="1"/>
          </p:cNvSpPr>
          <p:nvPr/>
        </p:nvSpPr>
        <p:spPr bwMode="auto">
          <a:xfrm>
            <a:off x="5257800" y="548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Priority differences: JTWC 3 &amp; NHC/CPHC 7</a:t>
            </a:r>
          </a:p>
          <a:p>
            <a:pPr marL="231775" indent="-231775" eaLnBrk="0" hangingPunct="0"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N</a:t>
            </a:r>
            <a:r>
              <a:rPr lang="en-US" sz="1800" b="1"/>
              <a:t>HC / CPHC</a:t>
            </a:r>
          </a:p>
          <a:p>
            <a:pPr marL="623888" lvl="1" indent="-217488" eaLnBrk="0" hangingPunct="0">
              <a:buFont typeface="Wingdings" pitchFamily="2" charset="2"/>
              <a:buChar char="§"/>
            </a:pPr>
            <a:r>
              <a:rPr lang="en-US" sz="1800" b="1"/>
              <a:t>Seems over emphasized given the NHC/ CPHC priority</a:t>
            </a:r>
          </a:p>
          <a:p>
            <a:pPr marL="623888" lvl="1" indent="-217488" eaLnBrk="0" hangingPunct="0">
              <a:buFont typeface="Wingdings" pitchFamily="2" charset="2"/>
              <a:buChar char="§"/>
            </a:pPr>
            <a:r>
              <a:rPr lang="en-US" sz="1800" b="1"/>
              <a:t>Result of genesis is virtually always a tropical depression or weak tropical storm</a:t>
            </a:r>
          </a:p>
          <a:p>
            <a:pPr marL="623888" lvl="1" indent="-217488" eaLnBrk="0" hangingPunct="0">
              <a:buFont typeface="Wingdings" pitchFamily="2" charset="2"/>
              <a:buChar char="§"/>
            </a:pPr>
            <a:r>
              <a:rPr lang="en-US" sz="1800" b="1"/>
              <a:t>Genesis is important, but operational genesis forecasts are of less significance or utility for our users compared to track or intensity forecasts</a:t>
            </a:r>
          </a:p>
          <a:p>
            <a:pPr marL="231775" indent="-231775" eaLnBrk="0" hangingPunct="0"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J</a:t>
            </a:r>
            <a:r>
              <a:rPr lang="en-US" sz="1800" b="1"/>
              <a:t>TWC</a:t>
            </a:r>
          </a:p>
          <a:p>
            <a:pPr marL="623888" lvl="1" indent="-217488" eaLnBrk="0" hangingPunct="0">
              <a:buFont typeface="Wingdings" pitchFamily="2" charset="2"/>
              <a:buChar char="§"/>
            </a:pPr>
            <a:r>
              <a:rPr lang="en-US" sz="1800" b="1"/>
              <a:t>Investment is aligned with JTWC priority</a:t>
            </a:r>
          </a:p>
          <a:p>
            <a:pPr marL="623888" lvl="1" indent="-217488" eaLnBrk="0" hangingPunct="0">
              <a:buFont typeface="Wingdings" pitchFamily="2" charset="2"/>
              <a:buChar char="§"/>
            </a:pPr>
            <a:r>
              <a:rPr lang="en-US" sz="1800" b="1"/>
              <a:t>Genesis critical to DoD; genesis regions close to major installations</a:t>
            </a:r>
          </a:p>
          <a:p>
            <a:pPr marL="623888" lvl="1" indent="-217488" eaLnBrk="0" hangingPunct="0">
              <a:buFont typeface="Wingdings" pitchFamily="2" charset="2"/>
              <a:buChar char="§"/>
            </a:pPr>
            <a:r>
              <a:rPr lang="en-US" sz="1800" b="1"/>
              <a:t>No aircraft reconnaissance</a:t>
            </a:r>
          </a:p>
        </p:txBody>
      </p:sp>
      <p:sp>
        <p:nvSpPr>
          <p:cNvPr id="86018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86019" name="Rectangle 17"/>
          <p:cNvSpPr>
            <a:spLocks noChangeArrowheads="1"/>
          </p:cNvSpPr>
          <p:nvPr/>
        </p:nvSpPr>
        <p:spPr bwMode="auto">
          <a:xfrm>
            <a:off x="1301750" y="669925"/>
            <a:ext cx="665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>
                <a:solidFill>
                  <a:srgbClr val="000099"/>
                </a:solidFill>
              </a:rPr>
              <a:t>Guidance for Tropical Cyclone Cyclogenesis</a:t>
            </a:r>
            <a:endParaRPr lang="en-US" altLang="ko-KR" sz="2400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86020" name="Group 31"/>
          <p:cNvGrpSpPr>
            <a:grpSpLocks/>
          </p:cNvGrpSpPr>
          <p:nvPr/>
        </p:nvGrpSpPr>
        <p:grpSpPr bwMode="auto">
          <a:xfrm>
            <a:off x="152400" y="4343400"/>
            <a:ext cx="6370638" cy="1881188"/>
            <a:chOff x="1122680" y="4291013"/>
            <a:chExt cx="6370320" cy="1881187"/>
          </a:xfrm>
        </p:grpSpPr>
        <p:grpSp>
          <p:nvGrpSpPr>
            <p:cNvPr id="86024" name="Group 3"/>
            <p:cNvGrpSpPr>
              <a:grpSpLocks/>
            </p:cNvGrpSpPr>
            <p:nvPr/>
          </p:nvGrpSpPr>
          <p:grpSpPr bwMode="auto">
            <a:xfrm>
              <a:off x="1122680" y="4291013"/>
              <a:ext cx="3129280" cy="1862667"/>
              <a:chOff x="566" y="591"/>
              <a:chExt cx="3600" cy="2345"/>
            </a:xfrm>
          </p:grpSpPr>
          <p:pic>
            <p:nvPicPr>
              <p:cNvPr id="86034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6035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6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25" name="Rectangle 11"/>
            <p:cNvSpPr>
              <a:spLocks noChangeArrowheads="1"/>
            </p:cNvSpPr>
            <p:nvPr/>
          </p:nvSpPr>
          <p:spPr bwMode="auto">
            <a:xfrm>
              <a:off x="2296160" y="60424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Rectangle 2"/>
            <p:cNvSpPr txBox="1">
              <a:spLocks noChangeArrowheads="1"/>
            </p:cNvSpPr>
            <p:nvPr/>
          </p:nvSpPr>
          <p:spPr bwMode="auto">
            <a:xfrm>
              <a:off x="1447800" y="59250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grpSp>
          <p:nvGrpSpPr>
            <p:cNvPr id="86027" name="Group 30"/>
            <p:cNvGrpSpPr>
              <a:grpSpLocks/>
            </p:cNvGrpSpPr>
            <p:nvPr/>
          </p:nvGrpSpPr>
          <p:grpSpPr bwMode="auto">
            <a:xfrm>
              <a:off x="4363720" y="4303369"/>
              <a:ext cx="3129280" cy="1868831"/>
              <a:chOff x="4363720" y="4303369"/>
              <a:chExt cx="3129280" cy="1868831"/>
            </a:xfrm>
          </p:grpSpPr>
          <p:grpSp>
            <p:nvGrpSpPr>
              <p:cNvPr id="86028" name="Group 7"/>
              <p:cNvGrpSpPr>
                <a:grpSpLocks/>
              </p:cNvGrpSpPr>
              <p:nvPr/>
            </p:nvGrpSpPr>
            <p:grpSpPr bwMode="auto">
              <a:xfrm>
                <a:off x="4363720" y="4303369"/>
                <a:ext cx="3129280" cy="1850311"/>
                <a:chOff x="566" y="2048"/>
                <a:chExt cx="3600" cy="2277"/>
              </a:xfrm>
            </p:grpSpPr>
            <p:pic>
              <p:nvPicPr>
                <p:cNvPr id="86031" name="Picture 8" descr="Figure 4b_Research Mapped to NHC-CPHC Priorities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740" t="14891" r="4109" b="6538"/>
                <a:stretch>
                  <a:fillRect/>
                </a:stretch>
              </p:blipFill>
              <p:spPr bwMode="auto">
                <a:xfrm>
                  <a:off x="566" y="2048"/>
                  <a:ext cx="3600" cy="227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86032" name="Oval 9"/>
                <p:cNvSpPr>
                  <a:spLocks noChangeArrowheads="1"/>
                </p:cNvSpPr>
                <p:nvPr/>
              </p:nvSpPr>
              <p:spPr bwMode="auto">
                <a:xfrm>
                  <a:off x="1238" y="3378"/>
                  <a:ext cx="864" cy="65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33" name="Oval 10"/>
                <p:cNvSpPr>
                  <a:spLocks noChangeArrowheads="1"/>
                </p:cNvSpPr>
                <p:nvPr/>
              </p:nvSpPr>
              <p:spPr bwMode="auto">
                <a:xfrm>
                  <a:off x="2678" y="3769"/>
                  <a:ext cx="288" cy="26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029" name="Rectangle 12"/>
              <p:cNvSpPr>
                <a:spLocks noChangeArrowheads="1"/>
              </p:cNvSpPr>
              <p:nvPr/>
            </p:nvSpPr>
            <p:spPr bwMode="auto">
              <a:xfrm>
                <a:off x="5425440" y="6042476"/>
                <a:ext cx="782320" cy="98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0" name="Rectangle 2"/>
              <p:cNvSpPr txBox="1">
                <a:spLocks noChangeArrowheads="1"/>
              </p:cNvSpPr>
              <p:nvPr/>
            </p:nvSpPr>
            <p:spPr bwMode="auto">
              <a:xfrm>
                <a:off x="4648200" y="5925080"/>
                <a:ext cx="2413000" cy="24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 eaLnBrk="0" hangingPunct="0">
                  <a:spcBef>
                    <a:spcPct val="25000"/>
                  </a:spcBef>
                  <a:spcAft>
                    <a:spcPct val="25000"/>
                  </a:spcAft>
                </a:pPr>
                <a:r>
                  <a:rPr lang="en-US" sz="1400" b="1"/>
                  <a:t>NHC / CPHC Priorities</a:t>
                </a:r>
              </a:p>
            </p:txBody>
          </p:sp>
        </p:grpSp>
      </p:grpSp>
      <p:sp>
        <p:nvSpPr>
          <p:cNvPr id="86021" name="Line 19"/>
          <p:cNvSpPr>
            <a:spLocks noChangeShapeType="1"/>
          </p:cNvSpPr>
          <p:nvPr/>
        </p:nvSpPr>
        <p:spPr bwMode="auto">
          <a:xfrm>
            <a:off x="811213" y="43957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Line 20"/>
          <p:cNvSpPr>
            <a:spLocks noChangeShapeType="1"/>
          </p:cNvSpPr>
          <p:nvPr/>
        </p:nvSpPr>
        <p:spPr bwMode="auto">
          <a:xfrm>
            <a:off x="4821238" y="43957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Rectangle 21"/>
          <p:cNvSpPr>
            <a:spLocks noChangeArrowheads="1"/>
          </p:cNvSpPr>
          <p:nvPr/>
        </p:nvSpPr>
        <p:spPr bwMode="auto">
          <a:xfrm>
            <a:off x="6553200" y="4786313"/>
            <a:ext cx="25130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/>
              <a:t>JTWC 3 &amp; NHC/CPHC 7</a:t>
            </a:r>
          </a:p>
          <a:p>
            <a:pPr algn="ctr"/>
            <a:r>
              <a:rPr lang="en-US" sz="1200" b="1"/>
              <a:t>Linkage to research needs associated with these priorities (from right-most column in Table 1) is: A3, B1-B3, B5-B7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0" name="Group 30"/>
          <p:cNvGraphicFramePr>
            <a:graphicFrameLocks noGrp="1"/>
          </p:cNvGraphicFramePr>
          <p:nvPr>
            <p:ph idx="4294967295"/>
          </p:nvPr>
        </p:nvGraphicFramePr>
        <p:xfrm>
          <a:off x="203200" y="762000"/>
          <a:ext cx="8712200" cy="5324475"/>
        </p:xfrm>
        <a:graphic>
          <a:graphicData uri="http://schemas.openxmlformats.org/drawingml/2006/table">
            <a:tbl>
              <a:tblPr/>
              <a:tblGrid>
                <a:gridCol w="4356100"/>
                <a:gridCol w="43561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Ms. Robbie Hood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OAR (NOAA/DOC)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Ms. Justyna Nicinska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OAR (NOAA/DOC)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Lt Col Jonathan Talbot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53rd WRS (AF/DOD)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Bob Falvey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Director, JTWC (AF/DOD)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Richard D. Knabb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NWS/CPHC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Scott Braun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GSFC (NASA)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James McFadden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OMAO/AOC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Colonel Mark Zettlemoyer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HQ AF (AF/DOD)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Gerald Heymsfield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GSFC (NASA)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Dr. Alexis Lugo-Fernandez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 (DOI)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William (Kim) Curry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HQ Navy (Navy/DOD)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William Laska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 &amp; Technology (FEMA/DHS)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Mr. Mark Welshinger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OFCM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8" name="Rectangle 7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/>
              <a:t>WG/TCR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 txBox="1">
            <a:spLocks noChangeArrowheads="1"/>
          </p:cNvSpPr>
          <p:nvPr/>
        </p:nvSpPr>
        <p:spPr bwMode="auto">
          <a:xfrm>
            <a:off x="76200" y="1143000"/>
            <a:ext cx="906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Priority differences: JTWC 4 &amp; NHC/CPHC 9</a:t>
            </a:r>
          </a:p>
          <a:p>
            <a:pPr marL="231775" indent="-231775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N</a:t>
            </a:r>
            <a:r>
              <a:rPr lang="en-US" sz="1800" b="1"/>
              <a:t>HC / CPHC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Seems over emphasized given the NHC / JTWC priority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Insufficient observations are available to define current wind field  (improved observations are NHC / CPHC priority #2)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Track and intensity errors overwhelm uncertainty in structure</a:t>
            </a:r>
          </a:p>
          <a:p>
            <a:pPr marL="231775" indent="-231775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J</a:t>
            </a:r>
            <a:r>
              <a:rPr lang="en-US" sz="1800" b="1"/>
              <a:t>TWC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Investment aligned with JTWC priority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Wind distribution drives ship movements (along with seas)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Forecast at 48-72 hours critical to safety </a:t>
            </a:r>
          </a:p>
          <a:p>
            <a:pPr marL="623888" lvl="1" indent="-217488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800" b="1"/>
              <a:t>No aircraft reconnaissance</a:t>
            </a:r>
          </a:p>
        </p:txBody>
      </p:sp>
      <p:sp>
        <p:nvSpPr>
          <p:cNvPr id="87042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87043" name="Rectangle 17"/>
          <p:cNvSpPr>
            <a:spLocks noChangeArrowheads="1"/>
          </p:cNvSpPr>
          <p:nvPr/>
        </p:nvSpPr>
        <p:spPr bwMode="auto">
          <a:xfrm>
            <a:off x="2663825" y="701675"/>
            <a:ext cx="375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400" b="1" i="1">
                <a:solidFill>
                  <a:srgbClr val="000099"/>
                </a:solidFill>
                <a:ea typeface="Gulim" pitchFamily="34" charset="-127"/>
              </a:rPr>
              <a:t>Forecast of TC Structure</a:t>
            </a:r>
            <a:endParaRPr lang="en-US" altLang="ko-KR" sz="2400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87044" name="Group 31"/>
          <p:cNvGrpSpPr>
            <a:grpSpLocks/>
          </p:cNvGrpSpPr>
          <p:nvPr/>
        </p:nvGrpSpPr>
        <p:grpSpPr bwMode="auto">
          <a:xfrm>
            <a:off x="1325563" y="4900613"/>
            <a:ext cx="6370637" cy="1881187"/>
            <a:chOff x="1122680" y="4291013"/>
            <a:chExt cx="6370320" cy="1881187"/>
          </a:xfrm>
        </p:grpSpPr>
        <p:grpSp>
          <p:nvGrpSpPr>
            <p:cNvPr id="87048" name="Group 3"/>
            <p:cNvGrpSpPr>
              <a:grpSpLocks/>
            </p:cNvGrpSpPr>
            <p:nvPr/>
          </p:nvGrpSpPr>
          <p:grpSpPr bwMode="auto">
            <a:xfrm>
              <a:off x="1122680" y="4291013"/>
              <a:ext cx="3129280" cy="1862667"/>
              <a:chOff x="566" y="591"/>
              <a:chExt cx="3600" cy="2345"/>
            </a:xfrm>
          </p:grpSpPr>
          <p:pic>
            <p:nvPicPr>
              <p:cNvPr id="87058" name="Picture 4" descr="Figure 4a_Research Mapped to JTWC Priorities"/>
              <p:cNvPicPr>
                <a:picLocks noChangeAspect="1" noChangeArrowheads="1"/>
              </p:cNvPicPr>
              <p:nvPr/>
            </p:nvPicPr>
            <p:blipFill>
              <a:blip r:embed="rId2"/>
              <a:srcRect l="2597" t="17618" r="2597" b="7062"/>
              <a:stretch>
                <a:fillRect/>
              </a:stretch>
            </p:blipFill>
            <p:spPr bwMode="auto">
              <a:xfrm>
                <a:off x="566" y="591"/>
                <a:ext cx="3600" cy="23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7059" name="Oval 5"/>
              <p:cNvSpPr>
                <a:spLocks noChangeArrowheads="1"/>
              </p:cNvSpPr>
              <p:nvPr/>
            </p:nvSpPr>
            <p:spPr bwMode="auto">
              <a:xfrm>
                <a:off x="1622" y="1960"/>
                <a:ext cx="864" cy="6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0" name="Oval 6"/>
              <p:cNvSpPr>
                <a:spLocks noChangeArrowheads="1"/>
              </p:cNvSpPr>
              <p:nvPr/>
            </p:nvSpPr>
            <p:spPr bwMode="auto">
              <a:xfrm>
                <a:off x="2582" y="2352"/>
                <a:ext cx="288" cy="2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49" name="Rectangle 11"/>
            <p:cNvSpPr>
              <a:spLocks noChangeArrowheads="1"/>
            </p:cNvSpPr>
            <p:nvPr/>
          </p:nvSpPr>
          <p:spPr bwMode="auto">
            <a:xfrm>
              <a:off x="2296160" y="6042476"/>
              <a:ext cx="5029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Rectangle 2"/>
            <p:cNvSpPr txBox="1">
              <a:spLocks noChangeArrowheads="1"/>
            </p:cNvSpPr>
            <p:nvPr/>
          </p:nvSpPr>
          <p:spPr bwMode="auto">
            <a:xfrm>
              <a:off x="1447800" y="5925080"/>
              <a:ext cx="2286000" cy="24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b="1"/>
                <a:t>JTWC Priorities</a:t>
              </a:r>
            </a:p>
          </p:txBody>
        </p:sp>
        <p:grpSp>
          <p:nvGrpSpPr>
            <p:cNvPr id="87051" name="Group 30"/>
            <p:cNvGrpSpPr>
              <a:grpSpLocks/>
            </p:cNvGrpSpPr>
            <p:nvPr/>
          </p:nvGrpSpPr>
          <p:grpSpPr bwMode="auto">
            <a:xfrm>
              <a:off x="4363720" y="4303369"/>
              <a:ext cx="3129280" cy="1868831"/>
              <a:chOff x="4363720" y="4303369"/>
              <a:chExt cx="3129280" cy="1868831"/>
            </a:xfrm>
          </p:grpSpPr>
          <p:grpSp>
            <p:nvGrpSpPr>
              <p:cNvPr id="87052" name="Group 7"/>
              <p:cNvGrpSpPr>
                <a:grpSpLocks/>
              </p:cNvGrpSpPr>
              <p:nvPr/>
            </p:nvGrpSpPr>
            <p:grpSpPr bwMode="auto">
              <a:xfrm>
                <a:off x="4363720" y="4303369"/>
                <a:ext cx="3129280" cy="1850311"/>
                <a:chOff x="566" y="2048"/>
                <a:chExt cx="3600" cy="2277"/>
              </a:xfrm>
            </p:grpSpPr>
            <p:pic>
              <p:nvPicPr>
                <p:cNvPr id="87055" name="Picture 8" descr="Figure 4b_Research Mapped to NHC-CPHC Priorities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740" t="14891" r="4109" b="6538"/>
                <a:stretch>
                  <a:fillRect/>
                </a:stretch>
              </p:blipFill>
              <p:spPr bwMode="auto">
                <a:xfrm>
                  <a:off x="566" y="2048"/>
                  <a:ext cx="3600" cy="227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87056" name="Oval 9"/>
                <p:cNvSpPr>
                  <a:spLocks noChangeArrowheads="1"/>
                </p:cNvSpPr>
                <p:nvPr/>
              </p:nvSpPr>
              <p:spPr bwMode="auto">
                <a:xfrm>
                  <a:off x="1238" y="3378"/>
                  <a:ext cx="864" cy="65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7" name="Oval 10"/>
                <p:cNvSpPr>
                  <a:spLocks noChangeArrowheads="1"/>
                </p:cNvSpPr>
                <p:nvPr/>
              </p:nvSpPr>
              <p:spPr bwMode="auto">
                <a:xfrm>
                  <a:off x="2678" y="3769"/>
                  <a:ext cx="288" cy="26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53" name="Rectangle 12"/>
              <p:cNvSpPr>
                <a:spLocks noChangeArrowheads="1"/>
              </p:cNvSpPr>
              <p:nvPr/>
            </p:nvSpPr>
            <p:spPr bwMode="auto">
              <a:xfrm>
                <a:off x="5425440" y="6042476"/>
                <a:ext cx="782320" cy="98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4" name="Rectangle 2"/>
              <p:cNvSpPr txBox="1">
                <a:spLocks noChangeArrowheads="1"/>
              </p:cNvSpPr>
              <p:nvPr/>
            </p:nvSpPr>
            <p:spPr bwMode="auto">
              <a:xfrm>
                <a:off x="4648200" y="5925080"/>
                <a:ext cx="2413000" cy="24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 eaLnBrk="0" hangingPunct="0">
                  <a:spcBef>
                    <a:spcPct val="25000"/>
                  </a:spcBef>
                  <a:spcAft>
                    <a:spcPct val="25000"/>
                  </a:spcAft>
                </a:pPr>
                <a:r>
                  <a:rPr lang="en-US" sz="1400" b="1"/>
                  <a:t>NHC / CPHC Priorities</a:t>
                </a:r>
              </a:p>
            </p:txBody>
          </p:sp>
        </p:grpSp>
      </p:grpSp>
      <p:sp>
        <p:nvSpPr>
          <p:cNvPr id="87045" name="Line 19"/>
          <p:cNvSpPr>
            <a:spLocks noChangeShapeType="1"/>
          </p:cNvSpPr>
          <p:nvPr/>
        </p:nvSpPr>
        <p:spPr bwMode="auto">
          <a:xfrm>
            <a:off x="2163763" y="4876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24"/>
          <p:cNvSpPr>
            <a:spLocks noChangeShapeType="1"/>
          </p:cNvSpPr>
          <p:nvPr/>
        </p:nvSpPr>
        <p:spPr bwMode="auto">
          <a:xfrm>
            <a:off x="6354763" y="4953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1241425" y="1295400"/>
            <a:ext cx="66738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/>
              <a:t>Closing Comments</a:t>
            </a:r>
          </a:p>
          <a:p>
            <a:pPr algn="ctr"/>
            <a:r>
              <a:rPr lang="en-US" sz="4400" b="1"/>
              <a:t>and</a:t>
            </a:r>
          </a:p>
          <a:p>
            <a:pPr algn="ctr"/>
            <a:r>
              <a:rPr lang="en-US" sz="4400" b="1"/>
              <a:t>Way Ahead for WG/TCR </a:t>
            </a: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685800" y="3992563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00050" algn="l"/>
              </a:tabLst>
            </a:pPr>
            <a:r>
              <a:rPr lang="en-US" sz="2400" b="1"/>
              <a:t>Dr. Ronald Ferek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Co-Chair, Working Group for Tropical Cyclone Research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and</a:t>
            </a:r>
          </a:p>
          <a:p>
            <a:pPr algn="ctr">
              <a:tabLst>
                <a:tab pos="400050" algn="l"/>
              </a:tabLst>
            </a:pPr>
            <a:r>
              <a:rPr lang="en-US"/>
              <a:t>Program Officer, Marine Meteorology Program, ONR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96259" name="Rectangle 17"/>
          <p:cNvSpPr>
            <a:spLocks noChangeArrowheads="1"/>
          </p:cNvSpPr>
          <p:nvPr/>
        </p:nvSpPr>
        <p:spPr bwMode="auto">
          <a:xfrm>
            <a:off x="2949575" y="838200"/>
            <a:ext cx="319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Closing Comments</a:t>
            </a:r>
            <a:endParaRPr lang="en-US" altLang="ko-KR" sz="2600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96260" name="Group 43"/>
          <p:cNvGrpSpPr>
            <a:grpSpLocks/>
          </p:cNvGrpSpPr>
          <p:nvPr/>
        </p:nvGrpSpPr>
        <p:grpSpPr bwMode="auto">
          <a:xfrm>
            <a:off x="0" y="4306888"/>
            <a:ext cx="9144000" cy="1905000"/>
            <a:chOff x="0" y="4307231"/>
            <a:chExt cx="9144000" cy="1905000"/>
          </a:xfrm>
        </p:grpSpPr>
        <p:sp>
          <p:nvSpPr>
            <p:cNvPr id="96261" name="Rectangle 2"/>
            <p:cNvSpPr txBox="1">
              <a:spLocks noChangeArrowheads="1"/>
            </p:cNvSpPr>
            <p:nvPr/>
          </p:nvSpPr>
          <p:spPr bwMode="auto">
            <a:xfrm>
              <a:off x="0" y="5831231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endParaRPr lang="en-US" sz="1600" b="1" i="1">
                <a:solidFill>
                  <a:srgbClr val="000099"/>
                </a:solidFill>
              </a:endParaRPr>
            </a:p>
          </p:txBody>
        </p:sp>
        <p:sp>
          <p:nvSpPr>
            <p:cNvPr id="96262" name="Rectangle 12"/>
            <p:cNvSpPr>
              <a:spLocks noChangeArrowheads="1"/>
            </p:cNvSpPr>
            <p:nvPr/>
          </p:nvSpPr>
          <p:spPr bwMode="auto">
            <a:xfrm>
              <a:off x="6512560" y="6113383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63" name="Group 34"/>
            <p:cNvGrpSpPr>
              <a:grpSpLocks/>
            </p:cNvGrpSpPr>
            <p:nvPr/>
          </p:nvGrpSpPr>
          <p:grpSpPr bwMode="auto">
            <a:xfrm>
              <a:off x="3200400" y="4331044"/>
              <a:ext cx="2819400" cy="1881187"/>
              <a:chOff x="2209800" y="4291013"/>
              <a:chExt cx="3129280" cy="1881187"/>
            </a:xfrm>
          </p:grpSpPr>
          <p:grpSp>
            <p:nvGrpSpPr>
              <p:cNvPr id="96264" name="Group 3"/>
              <p:cNvGrpSpPr>
                <a:grpSpLocks/>
              </p:cNvGrpSpPr>
              <p:nvPr/>
            </p:nvGrpSpPr>
            <p:grpSpPr bwMode="auto">
              <a:xfrm>
                <a:off x="2209800" y="4291013"/>
                <a:ext cx="3129280" cy="1862667"/>
                <a:chOff x="566" y="591"/>
                <a:chExt cx="3600" cy="2345"/>
              </a:xfrm>
            </p:grpSpPr>
            <p:pic>
              <p:nvPicPr>
                <p:cNvPr id="96265" name="Picture 4" descr="Figure 4a_Research Mapped to JTWC Prioritie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597" t="17618" r="2597" b="7062"/>
                <a:stretch>
                  <a:fillRect/>
                </a:stretch>
              </p:blipFill>
              <p:spPr bwMode="auto">
                <a:xfrm>
                  <a:off x="566" y="591"/>
                  <a:ext cx="3600" cy="2345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6266" name="Oval 5"/>
                <p:cNvSpPr>
                  <a:spLocks noChangeArrowheads="1"/>
                </p:cNvSpPr>
                <p:nvPr/>
              </p:nvSpPr>
              <p:spPr bwMode="auto">
                <a:xfrm>
                  <a:off x="1622" y="1960"/>
                  <a:ext cx="864" cy="65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67" name="Oval 6"/>
                <p:cNvSpPr>
                  <a:spLocks noChangeArrowheads="1"/>
                </p:cNvSpPr>
                <p:nvPr/>
              </p:nvSpPr>
              <p:spPr bwMode="auto">
                <a:xfrm>
                  <a:off x="2582" y="2352"/>
                  <a:ext cx="288" cy="26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268" name="Rectangle 11"/>
              <p:cNvSpPr>
                <a:spLocks noChangeArrowheads="1"/>
              </p:cNvSpPr>
              <p:nvPr/>
            </p:nvSpPr>
            <p:spPr bwMode="auto">
              <a:xfrm>
                <a:off x="3383280" y="6042476"/>
                <a:ext cx="502920" cy="98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9" name="Rectangle 2"/>
              <p:cNvSpPr txBox="1">
                <a:spLocks noChangeArrowheads="1"/>
              </p:cNvSpPr>
              <p:nvPr/>
            </p:nvSpPr>
            <p:spPr bwMode="auto">
              <a:xfrm>
                <a:off x="2534920" y="5925080"/>
                <a:ext cx="2286000" cy="24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 eaLnBrk="0" hangingPunct="0">
                  <a:spcBef>
                    <a:spcPct val="25000"/>
                  </a:spcBef>
                  <a:spcAft>
                    <a:spcPct val="25000"/>
                  </a:spcAft>
                </a:pPr>
                <a:r>
                  <a:rPr lang="en-US" sz="1400" b="1"/>
                  <a:t>JTWC Priorities</a:t>
                </a:r>
              </a:p>
            </p:txBody>
          </p:sp>
        </p:grpSp>
        <p:grpSp>
          <p:nvGrpSpPr>
            <p:cNvPr id="96270" name="Group 4"/>
            <p:cNvGrpSpPr>
              <a:grpSpLocks/>
            </p:cNvGrpSpPr>
            <p:nvPr/>
          </p:nvGrpSpPr>
          <p:grpSpPr bwMode="auto">
            <a:xfrm>
              <a:off x="152400" y="4307231"/>
              <a:ext cx="2819400" cy="1905000"/>
              <a:chOff x="566" y="1036"/>
              <a:chExt cx="3744" cy="2431"/>
            </a:xfrm>
          </p:grpSpPr>
          <p:pic>
            <p:nvPicPr>
              <p:cNvPr id="96271" name="Picture 5" descr="Figure 3_M-Y by Detailed Research Categories"/>
              <p:cNvPicPr>
                <a:picLocks noChangeAspect="1" noChangeArrowheads="1"/>
              </p:cNvPicPr>
              <p:nvPr/>
            </p:nvPicPr>
            <p:blipFill>
              <a:blip r:embed="rId3"/>
              <a:srcRect l="2939" t="18640" r="3012" b="6796"/>
              <a:stretch>
                <a:fillRect/>
              </a:stretch>
            </p:blipFill>
            <p:spPr bwMode="auto">
              <a:xfrm>
                <a:off x="566" y="1036"/>
                <a:ext cx="3744" cy="243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96272" name="Oval 6"/>
              <p:cNvSpPr>
                <a:spLocks noChangeArrowheads="1"/>
              </p:cNvSpPr>
              <p:nvPr/>
            </p:nvSpPr>
            <p:spPr bwMode="auto">
              <a:xfrm>
                <a:off x="2390" y="2861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3" name="Oval 7"/>
              <p:cNvSpPr>
                <a:spLocks noChangeArrowheads="1"/>
              </p:cNvSpPr>
              <p:nvPr/>
            </p:nvSpPr>
            <p:spPr bwMode="auto">
              <a:xfrm>
                <a:off x="3014" y="2861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4" name="Oval 8"/>
              <p:cNvSpPr>
                <a:spLocks noChangeArrowheads="1"/>
              </p:cNvSpPr>
              <p:nvPr/>
            </p:nvSpPr>
            <p:spPr bwMode="auto">
              <a:xfrm>
                <a:off x="1478" y="2926"/>
                <a:ext cx="336" cy="1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5" name="Oval 9"/>
              <p:cNvSpPr>
                <a:spLocks noChangeArrowheads="1"/>
              </p:cNvSpPr>
              <p:nvPr/>
            </p:nvSpPr>
            <p:spPr bwMode="auto">
              <a:xfrm>
                <a:off x="3446" y="2992"/>
                <a:ext cx="144" cy="13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76" name="Group 36"/>
            <p:cNvGrpSpPr>
              <a:grpSpLocks/>
            </p:cNvGrpSpPr>
            <p:nvPr/>
          </p:nvGrpSpPr>
          <p:grpSpPr bwMode="auto">
            <a:xfrm>
              <a:off x="6172200" y="4343400"/>
              <a:ext cx="2819400" cy="1868831"/>
              <a:chOff x="4363720" y="4303369"/>
              <a:chExt cx="3129280" cy="1868831"/>
            </a:xfrm>
          </p:grpSpPr>
          <p:grpSp>
            <p:nvGrpSpPr>
              <p:cNvPr id="96277" name="Group 7"/>
              <p:cNvGrpSpPr>
                <a:grpSpLocks/>
              </p:cNvGrpSpPr>
              <p:nvPr/>
            </p:nvGrpSpPr>
            <p:grpSpPr bwMode="auto">
              <a:xfrm>
                <a:off x="4363720" y="4303369"/>
                <a:ext cx="3129280" cy="1850311"/>
                <a:chOff x="566" y="2048"/>
                <a:chExt cx="3600" cy="2277"/>
              </a:xfrm>
            </p:grpSpPr>
            <p:pic>
              <p:nvPicPr>
                <p:cNvPr id="96278" name="Picture 8" descr="Figure 4b_Research Mapped to NHC-CPHC Priorities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2740" t="14891" r="4109" b="6538"/>
                <a:stretch>
                  <a:fillRect/>
                </a:stretch>
              </p:blipFill>
              <p:spPr bwMode="auto">
                <a:xfrm>
                  <a:off x="566" y="2048"/>
                  <a:ext cx="3600" cy="227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6279" name="Oval 9"/>
                <p:cNvSpPr>
                  <a:spLocks noChangeArrowheads="1"/>
                </p:cNvSpPr>
                <p:nvPr/>
              </p:nvSpPr>
              <p:spPr bwMode="auto">
                <a:xfrm>
                  <a:off x="1238" y="3378"/>
                  <a:ext cx="864" cy="65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80" name="Oval 10"/>
                <p:cNvSpPr>
                  <a:spLocks noChangeArrowheads="1"/>
                </p:cNvSpPr>
                <p:nvPr/>
              </p:nvSpPr>
              <p:spPr bwMode="auto">
                <a:xfrm>
                  <a:off x="2678" y="3769"/>
                  <a:ext cx="288" cy="26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281" name="Rectangle 12"/>
              <p:cNvSpPr>
                <a:spLocks noChangeArrowheads="1"/>
              </p:cNvSpPr>
              <p:nvPr/>
            </p:nvSpPr>
            <p:spPr bwMode="auto">
              <a:xfrm>
                <a:off x="5425440" y="6042476"/>
                <a:ext cx="782320" cy="98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2" name="Rectangle 2"/>
              <p:cNvSpPr txBox="1">
                <a:spLocks noChangeArrowheads="1"/>
              </p:cNvSpPr>
              <p:nvPr/>
            </p:nvSpPr>
            <p:spPr bwMode="auto">
              <a:xfrm>
                <a:off x="4648200" y="5925080"/>
                <a:ext cx="2413000" cy="24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 eaLnBrk="0" hangingPunct="0">
                  <a:spcBef>
                    <a:spcPct val="25000"/>
                  </a:spcBef>
                  <a:spcAft>
                    <a:spcPct val="25000"/>
                  </a:spcAft>
                </a:pPr>
                <a:r>
                  <a:rPr lang="en-US" sz="1400" b="1"/>
                  <a:t>NHC / CPHC Priorities</a:t>
                </a:r>
              </a:p>
            </p:txBody>
          </p:sp>
        </p:grpSp>
      </p:grpSp>
      <p:sp>
        <p:nvSpPr>
          <p:cNvPr id="96283" name="Rectangle 2"/>
          <p:cNvSpPr txBox="1">
            <a:spLocks noChangeArrowheads="1"/>
          </p:cNvSpPr>
          <p:nvPr/>
        </p:nvSpPr>
        <p:spPr bwMode="auto">
          <a:xfrm>
            <a:off x="76200" y="1295400"/>
            <a:ext cx="906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There are differences in operational priorities between JTWC and    NHC / CPHC due to customer base</a:t>
            </a:r>
          </a:p>
          <a:p>
            <a:pPr marL="231775" indent="-231775" eaLnBrk="0" hangingPunct="0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Prioritized operational needs (Table 1) was not readily available and widely known when previous investment decisions were made</a:t>
            </a:r>
          </a:p>
          <a:p>
            <a:pPr marL="742950" lvl="1" indent="-285750" eaLnBrk="0" hangingPunct="0"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ko-KR" sz="1800" b="1">
                <a:ea typeface="Gulim" pitchFamily="34" charset="-127"/>
              </a:rPr>
              <a:t>Some of the apparent “mismatch” is understandable</a:t>
            </a:r>
          </a:p>
          <a:p>
            <a:pPr marL="742950" lvl="1" indent="-285750" eaLnBrk="0" hangingPunct="0"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ko-KR" sz="1800" b="1">
                <a:ea typeface="Gulim" pitchFamily="34" charset="-127"/>
              </a:rPr>
              <a:t>As HFIP rolls out much of this will be addressed</a:t>
            </a:r>
          </a:p>
          <a:p>
            <a:pPr marL="231775" indent="-231775" eaLnBrk="0" hangingPunct="0"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Communication of ops priorities to research community is a good thing</a:t>
            </a:r>
          </a:p>
          <a:p>
            <a:pPr marL="742950" lvl="1" indent="-285750" eaLnBrk="0" hangingPunct="0"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ko-KR" sz="1800" b="1">
                <a:ea typeface="Gulim" pitchFamily="34" charset="-127"/>
              </a:rPr>
              <a:t>Need to strengthen the processes by which research investments are aligned to operational priorities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6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97283" name="Rectangle 17"/>
          <p:cNvSpPr>
            <a:spLocks noChangeArrowheads="1"/>
          </p:cNvSpPr>
          <p:nvPr/>
        </p:nvSpPr>
        <p:spPr bwMode="auto">
          <a:xfrm>
            <a:off x="2949575" y="838200"/>
            <a:ext cx="319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Closing Comments</a:t>
            </a:r>
            <a:endParaRPr lang="en-US" altLang="ko-KR" sz="2600" i="1">
              <a:solidFill>
                <a:srgbClr val="000099"/>
              </a:solidFill>
              <a:ea typeface="Gulim" pitchFamily="34" charset="-127"/>
            </a:endParaRPr>
          </a:p>
        </p:txBody>
      </p:sp>
      <p:grpSp>
        <p:nvGrpSpPr>
          <p:cNvPr id="97284" name="Group 43"/>
          <p:cNvGrpSpPr>
            <a:grpSpLocks/>
          </p:cNvGrpSpPr>
          <p:nvPr/>
        </p:nvGrpSpPr>
        <p:grpSpPr bwMode="auto">
          <a:xfrm>
            <a:off x="0" y="4306888"/>
            <a:ext cx="9144000" cy="1905000"/>
            <a:chOff x="0" y="4307231"/>
            <a:chExt cx="9144000" cy="1905000"/>
          </a:xfrm>
        </p:grpSpPr>
        <p:sp>
          <p:nvSpPr>
            <p:cNvPr id="97285" name="Rectangle 2"/>
            <p:cNvSpPr txBox="1">
              <a:spLocks noChangeArrowheads="1"/>
            </p:cNvSpPr>
            <p:nvPr/>
          </p:nvSpPr>
          <p:spPr bwMode="auto">
            <a:xfrm>
              <a:off x="0" y="5831231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5000"/>
                </a:spcBef>
                <a:spcAft>
                  <a:spcPct val="25000"/>
                </a:spcAft>
              </a:pPr>
              <a:endParaRPr lang="en-US" sz="1600" b="1" i="1">
                <a:solidFill>
                  <a:srgbClr val="000099"/>
                </a:solidFill>
              </a:endParaRPr>
            </a:p>
          </p:txBody>
        </p:sp>
        <p:sp>
          <p:nvSpPr>
            <p:cNvPr id="97286" name="Rectangle 12"/>
            <p:cNvSpPr>
              <a:spLocks noChangeArrowheads="1"/>
            </p:cNvSpPr>
            <p:nvPr/>
          </p:nvSpPr>
          <p:spPr bwMode="auto">
            <a:xfrm>
              <a:off x="6512560" y="6113383"/>
              <a:ext cx="782320" cy="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287" name="Group 34"/>
            <p:cNvGrpSpPr>
              <a:grpSpLocks/>
            </p:cNvGrpSpPr>
            <p:nvPr/>
          </p:nvGrpSpPr>
          <p:grpSpPr bwMode="auto">
            <a:xfrm>
              <a:off x="3200400" y="4331044"/>
              <a:ext cx="2819400" cy="1881187"/>
              <a:chOff x="2209800" y="4291013"/>
              <a:chExt cx="3129280" cy="1881187"/>
            </a:xfrm>
          </p:grpSpPr>
          <p:grpSp>
            <p:nvGrpSpPr>
              <p:cNvPr id="97288" name="Group 3"/>
              <p:cNvGrpSpPr>
                <a:grpSpLocks/>
              </p:cNvGrpSpPr>
              <p:nvPr/>
            </p:nvGrpSpPr>
            <p:grpSpPr bwMode="auto">
              <a:xfrm>
                <a:off x="2209800" y="4291013"/>
                <a:ext cx="3129280" cy="1862667"/>
                <a:chOff x="566" y="591"/>
                <a:chExt cx="3600" cy="2345"/>
              </a:xfrm>
            </p:grpSpPr>
            <p:pic>
              <p:nvPicPr>
                <p:cNvPr id="97289" name="Picture 4" descr="Figure 4a_Research Mapped to JTWC Prioritie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597" t="17618" r="2597" b="7062"/>
                <a:stretch>
                  <a:fillRect/>
                </a:stretch>
              </p:blipFill>
              <p:spPr bwMode="auto">
                <a:xfrm>
                  <a:off x="566" y="591"/>
                  <a:ext cx="3600" cy="2345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7290" name="Oval 5"/>
                <p:cNvSpPr>
                  <a:spLocks noChangeArrowheads="1"/>
                </p:cNvSpPr>
                <p:nvPr/>
              </p:nvSpPr>
              <p:spPr bwMode="auto">
                <a:xfrm>
                  <a:off x="1622" y="1960"/>
                  <a:ext cx="864" cy="65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91" name="Oval 6"/>
                <p:cNvSpPr>
                  <a:spLocks noChangeArrowheads="1"/>
                </p:cNvSpPr>
                <p:nvPr/>
              </p:nvSpPr>
              <p:spPr bwMode="auto">
                <a:xfrm>
                  <a:off x="2582" y="2352"/>
                  <a:ext cx="288" cy="26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292" name="Rectangle 11"/>
              <p:cNvSpPr>
                <a:spLocks noChangeArrowheads="1"/>
              </p:cNvSpPr>
              <p:nvPr/>
            </p:nvSpPr>
            <p:spPr bwMode="auto">
              <a:xfrm>
                <a:off x="3383280" y="6042476"/>
                <a:ext cx="502920" cy="98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Rectangle 2"/>
              <p:cNvSpPr txBox="1">
                <a:spLocks noChangeArrowheads="1"/>
              </p:cNvSpPr>
              <p:nvPr/>
            </p:nvSpPr>
            <p:spPr bwMode="auto">
              <a:xfrm>
                <a:off x="2534920" y="5925080"/>
                <a:ext cx="2286000" cy="24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 eaLnBrk="0" hangingPunct="0">
                  <a:spcBef>
                    <a:spcPct val="25000"/>
                  </a:spcBef>
                  <a:spcAft>
                    <a:spcPct val="25000"/>
                  </a:spcAft>
                </a:pPr>
                <a:r>
                  <a:rPr lang="en-US" sz="1400" b="1"/>
                  <a:t>JTWC Priorities</a:t>
                </a:r>
              </a:p>
            </p:txBody>
          </p:sp>
        </p:grpSp>
        <p:grpSp>
          <p:nvGrpSpPr>
            <p:cNvPr id="97294" name="Group 4"/>
            <p:cNvGrpSpPr>
              <a:grpSpLocks/>
            </p:cNvGrpSpPr>
            <p:nvPr/>
          </p:nvGrpSpPr>
          <p:grpSpPr bwMode="auto">
            <a:xfrm>
              <a:off x="152400" y="4307231"/>
              <a:ext cx="2819400" cy="1905000"/>
              <a:chOff x="566" y="1036"/>
              <a:chExt cx="3744" cy="2431"/>
            </a:xfrm>
          </p:grpSpPr>
          <p:pic>
            <p:nvPicPr>
              <p:cNvPr id="97295" name="Picture 5" descr="Figure 3_M-Y by Detailed Research Categories"/>
              <p:cNvPicPr>
                <a:picLocks noChangeAspect="1" noChangeArrowheads="1"/>
              </p:cNvPicPr>
              <p:nvPr/>
            </p:nvPicPr>
            <p:blipFill>
              <a:blip r:embed="rId3"/>
              <a:srcRect l="2939" t="18640" r="3012" b="6796"/>
              <a:stretch>
                <a:fillRect/>
              </a:stretch>
            </p:blipFill>
            <p:spPr bwMode="auto">
              <a:xfrm>
                <a:off x="566" y="1036"/>
                <a:ext cx="3744" cy="243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97296" name="Oval 6"/>
              <p:cNvSpPr>
                <a:spLocks noChangeArrowheads="1"/>
              </p:cNvSpPr>
              <p:nvPr/>
            </p:nvSpPr>
            <p:spPr bwMode="auto">
              <a:xfrm>
                <a:off x="2390" y="2861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7" name="Oval 7"/>
              <p:cNvSpPr>
                <a:spLocks noChangeArrowheads="1"/>
              </p:cNvSpPr>
              <p:nvPr/>
            </p:nvSpPr>
            <p:spPr bwMode="auto">
              <a:xfrm>
                <a:off x="3014" y="2861"/>
                <a:ext cx="288" cy="2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8" name="Oval 8"/>
              <p:cNvSpPr>
                <a:spLocks noChangeArrowheads="1"/>
              </p:cNvSpPr>
              <p:nvPr/>
            </p:nvSpPr>
            <p:spPr bwMode="auto">
              <a:xfrm>
                <a:off x="1478" y="2926"/>
                <a:ext cx="336" cy="1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9" name="Oval 9"/>
              <p:cNvSpPr>
                <a:spLocks noChangeArrowheads="1"/>
              </p:cNvSpPr>
              <p:nvPr/>
            </p:nvSpPr>
            <p:spPr bwMode="auto">
              <a:xfrm>
                <a:off x="3446" y="2992"/>
                <a:ext cx="144" cy="13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00" name="Group 36"/>
            <p:cNvGrpSpPr>
              <a:grpSpLocks/>
            </p:cNvGrpSpPr>
            <p:nvPr/>
          </p:nvGrpSpPr>
          <p:grpSpPr bwMode="auto">
            <a:xfrm>
              <a:off x="6172200" y="4343400"/>
              <a:ext cx="2819400" cy="1868831"/>
              <a:chOff x="4363720" y="4303369"/>
              <a:chExt cx="3129280" cy="1868831"/>
            </a:xfrm>
          </p:grpSpPr>
          <p:grpSp>
            <p:nvGrpSpPr>
              <p:cNvPr id="97301" name="Group 7"/>
              <p:cNvGrpSpPr>
                <a:grpSpLocks/>
              </p:cNvGrpSpPr>
              <p:nvPr/>
            </p:nvGrpSpPr>
            <p:grpSpPr bwMode="auto">
              <a:xfrm>
                <a:off x="4363720" y="4303369"/>
                <a:ext cx="3129280" cy="1850311"/>
                <a:chOff x="566" y="2048"/>
                <a:chExt cx="3600" cy="2277"/>
              </a:xfrm>
            </p:grpSpPr>
            <p:pic>
              <p:nvPicPr>
                <p:cNvPr id="97302" name="Picture 8" descr="Figure 4b_Research Mapped to NHC-CPHC Priorities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2740" t="14891" r="4109" b="6538"/>
                <a:stretch>
                  <a:fillRect/>
                </a:stretch>
              </p:blipFill>
              <p:spPr bwMode="auto">
                <a:xfrm>
                  <a:off x="566" y="2048"/>
                  <a:ext cx="3600" cy="227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7303" name="Oval 9"/>
                <p:cNvSpPr>
                  <a:spLocks noChangeArrowheads="1"/>
                </p:cNvSpPr>
                <p:nvPr/>
              </p:nvSpPr>
              <p:spPr bwMode="auto">
                <a:xfrm>
                  <a:off x="1238" y="3378"/>
                  <a:ext cx="864" cy="65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04" name="Oval 10"/>
                <p:cNvSpPr>
                  <a:spLocks noChangeArrowheads="1"/>
                </p:cNvSpPr>
                <p:nvPr/>
              </p:nvSpPr>
              <p:spPr bwMode="auto">
                <a:xfrm>
                  <a:off x="2678" y="3769"/>
                  <a:ext cx="288" cy="26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305" name="Rectangle 12"/>
              <p:cNvSpPr>
                <a:spLocks noChangeArrowheads="1"/>
              </p:cNvSpPr>
              <p:nvPr/>
            </p:nvSpPr>
            <p:spPr bwMode="auto">
              <a:xfrm>
                <a:off x="5425440" y="6042476"/>
                <a:ext cx="782320" cy="98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06" name="Rectangle 2"/>
              <p:cNvSpPr txBox="1">
                <a:spLocks noChangeArrowheads="1"/>
              </p:cNvSpPr>
              <p:nvPr/>
            </p:nvSpPr>
            <p:spPr bwMode="auto">
              <a:xfrm>
                <a:off x="4648200" y="5925080"/>
                <a:ext cx="2413000" cy="24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 eaLnBrk="0" hangingPunct="0">
                  <a:spcBef>
                    <a:spcPct val="25000"/>
                  </a:spcBef>
                  <a:spcAft>
                    <a:spcPct val="25000"/>
                  </a:spcAft>
                </a:pPr>
                <a:r>
                  <a:rPr lang="en-US" sz="1400" b="1"/>
                  <a:t>NHC / CPHC Priorities</a:t>
                </a:r>
              </a:p>
            </p:txBody>
          </p:sp>
        </p:grpSp>
      </p:grpSp>
      <p:sp>
        <p:nvSpPr>
          <p:cNvPr id="97307" name="Rectangle 2"/>
          <p:cNvSpPr txBox="1">
            <a:spLocks noChangeArrowheads="1"/>
          </p:cNvSpPr>
          <p:nvPr/>
        </p:nvSpPr>
        <p:spPr bwMode="auto">
          <a:xfrm>
            <a:off x="76200" y="1371600"/>
            <a:ext cx="906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Does not appear to be enough total investment to adequately address all priorities</a:t>
            </a:r>
          </a:p>
          <a:p>
            <a:pPr marL="742950" lvl="1" indent="-285750"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US" altLang="ko-KR" sz="1800" b="1">
                <a:ea typeface="Gulim" pitchFamily="34" charset="-127"/>
              </a:rPr>
              <a:t>Advanced development funding (“6.4” in DoD) is inadequate to ensure that the discoveries of basic and applied research are efficiently transitioned to operations</a:t>
            </a:r>
          </a:p>
          <a:p>
            <a:pPr marL="231775" indent="-231775" eaLnBrk="0" hangingPunct="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Would like research community to take more of an interest in the </a:t>
            </a:r>
            <a:r>
              <a:rPr lang="en-US" altLang="ko-KR" b="1" u="sng">
                <a:ea typeface="Gulim" pitchFamily="34" charset="-127"/>
              </a:rPr>
              <a:t>operational models</a:t>
            </a:r>
            <a:r>
              <a:rPr lang="en-US" altLang="ko-KR">
                <a:ea typeface="Gulim" pitchFamily="34" charset="-127"/>
              </a:rPr>
              <a:t> </a:t>
            </a:r>
            <a:r>
              <a:rPr lang="en-US" altLang="ko-KR" b="1">
                <a:ea typeface="Gulim" pitchFamily="34" charset="-127"/>
              </a:rPr>
              <a:t>(e.g., guidance on guidance, diagnostics,</a:t>
            </a:r>
            <a:r>
              <a:rPr lang="en-US" altLang="ko-KR">
                <a:ea typeface="Gulim" pitchFamily="34" charset="-127"/>
              </a:rPr>
              <a:t> </a:t>
            </a:r>
            <a:r>
              <a:rPr lang="en-US" altLang="ko-KR" b="1">
                <a:ea typeface="Gulim" pitchFamily="34" charset="-127"/>
              </a:rPr>
              <a:t>model improvement)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 txBox="1">
            <a:spLocks noChangeArrowheads="1"/>
          </p:cNvSpPr>
          <p:nvPr/>
        </p:nvSpPr>
        <p:spPr bwMode="auto">
          <a:xfrm>
            <a:off x="0" y="1371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Keep Tables 1 and 2 updated</a:t>
            </a:r>
          </a:p>
          <a:p>
            <a:pPr marL="800100" lvl="1" indent="-342900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b="1"/>
              <a:t>Table 1: Ops priorities</a:t>
            </a:r>
          </a:p>
          <a:p>
            <a:pPr marL="800100" lvl="1" indent="-342900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b="1"/>
              <a:t>Table 2: Research needs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 u="sng"/>
              <a:t>Biennially</a:t>
            </a:r>
            <a:r>
              <a:rPr lang="en-US" sz="2400" b="1"/>
              <a:t> map agency research efforts against TC research needs and operational priorities</a:t>
            </a:r>
          </a:p>
          <a:p>
            <a:pPr marL="800100" lvl="1" indent="-342900" eaLnBrk="0" hangingPunct="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b="1"/>
              <a:t>Will do FY10 next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WG/TCR meets as required to analyze, assess, and help inform agency research investments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Brief ICMSSR / FCMSSR, as required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Update information at IHC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/>
              <a:t>Publish results &amp; analysis of agency research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766763" y="785813"/>
            <a:ext cx="7607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i="1">
                <a:solidFill>
                  <a:srgbClr val="000099"/>
                </a:solidFill>
              </a:rPr>
              <a:t>Interagency TC Research Assessment Strategy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668588" y="152400"/>
            <a:ext cx="3643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WG/TCR Way Ahead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ChangeArrowheads="1"/>
          </p:cNvSpPr>
          <p:nvPr/>
        </p:nvSpPr>
        <p:spPr bwMode="auto">
          <a:xfrm>
            <a:off x="2008188" y="2697163"/>
            <a:ext cx="5135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ea typeface="MS PGothic" pitchFamily="34" charset="-128"/>
              </a:rPr>
              <a:t>WG/TCR Objectives / Tasks</a:t>
            </a:r>
          </a:p>
        </p:txBody>
      </p:sp>
      <p:pic>
        <p:nvPicPr>
          <p:cNvPr id="17410" name="Picture 3" descr="MCj044215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MCj044215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971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MCj044215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8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685800" y="13716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b="1">
                <a:ea typeface="MS PGothic" pitchFamily="34" charset="-128"/>
              </a:rPr>
              <a:t>Keep Tables 1 and 2 updated</a:t>
            </a:r>
          </a:p>
          <a:p>
            <a:pPr marL="800100" lvl="1" indent="-342900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b="1">
                <a:ea typeface="MS PGothic" pitchFamily="34" charset="-128"/>
              </a:rPr>
              <a:t>Table 1: Ops priorities</a:t>
            </a:r>
          </a:p>
          <a:p>
            <a:pPr marL="800100" lvl="1" indent="-342900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400" b="1">
                <a:ea typeface="MS PGothic" pitchFamily="34" charset="-128"/>
              </a:rPr>
              <a:t>Table 2: Research needs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b="1">
                <a:ea typeface="MS PGothic" pitchFamily="34" charset="-128"/>
              </a:rPr>
              <a:t>Map agency meteorological research efforts against TC research needs </a:t>
            </a:r>
            <a:r>
              <a:rPr lang="en-US" sz="2400" b="1" u="sng">
                <a:ea typeface="MS PGothic" pitchFamily="34" charset="-128"/>
              </a:rPr>
              <a:t>and</a:t>
            </a:r>
            <a:r>
              <a:rPr lang="en-US" sz="2400" b="1">
                <a:ea typeface="MS PGothic" pitchFamily="34" charset="-128"/>
              </a:rPr>
              <a:t> operational priorities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b="1">
                <a:solidFill>
                  <a:srgbClr val="000099"/>
                </a:solidFill>
                <a:ea typeface="MS PGothic" pitchFamily="34" charset="-128"/>
              </a:rPr>
              <a:t>Analyze results</a:t>
            </a:r>
            <a:r>
              <a:rPr lang="en-US" sz="2400" b="1">
                <a:ea typeface="MS PGothic" pitchFamily="34" charset="-128"/>
              </a:rPr>
              <a:t> 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b="1">
                <a:solidFill>
                  <a:srgbClr val="000099"/>
                </a:solidFill>
                <a:ea typeface="MS PGothic" pitchFamily="34" charset="-128"/>
              </a:rPr>
              <a:t>Update information at IHC</a:t>
            </a: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b="1">
                <a:ea typeface="MS PGothic" pitchFamily="34" charset="-128"/>
              </a:rPr>
              <a:t>Publish results &amp; analysis of agency research</a:t>
            </a:r>
          </a:p>
        </p:txBody>
      </p:sp>
      <p:pic>
        <p:nvPicPr>
          <p:cNvPr id="17414" name="Picture 7" descr="MCj044215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95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ea typeface="MS PGothic" pitchFamily="34" charset="-128"/>
              </a:rPr>
              <a:t>Operational Priorities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676400" y="914400"/>
          <a:ext cx="5510213" cy="5943600"/>
        </p:xfrm>
        <a:graphic>
          <a:graphicData uri="http://schemas.openxmlformats.org/presentationml/2006/ole">
            <p:oleObj spid="_x0000_s45059" name="Document" r:id="rId3" imgW="18290553" imgH="19967187" progId="Word.Document.12">
              <p:embed/>
            </p:oleObj>
          </a:graphicData>
        </a:graphic>
      </p:graphicFrame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304800" y="14478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ea typeface="MS PGothic" pitchFamily="34" charset="-128"/>
              </a:rPr>
              <a:t>Table 1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4267994" y="3809206"/>
            <a:ext cx="5791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86000" y="3962400"/>
            <a:ext cx="762000" cy="609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86000" y="4724400"/>
            <a:ext cx="762000" cy="609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ea typeface="MS PGothic" pitchFamily="34" charset="-128"/>
              </a:rPr>
              <a:t>Research Needs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28600" y="838200"/>
          <a:ext cx="4419600" cy="5619750"/>
        </p:xfrm>
        <a:graphic>
          <a:graphicData uri="http://schemas.openxmlformats.org/presentationml/2006/ole">
            <p:oleObj spid="_x0000_s46083" name="Document" r:id="rId3" imgW="18138132" imgH="22672665" progId="Word.Document.12">
              <p:link updateAutomatic="1"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724400" y="838200"/>
          <a:ext cx="4191000" cy="5591175"/>
        </p:xfrm>
        <a:graphic>
          <a:graphicData uri="http://schemas.openxmlformats.org/presentationml/2006/ole">
            <p:oleObj spid="_x0000_s46084" name="Document" r:id="rId3" imgW="18138132" imgH="24196877" progId="Word.Document.12">
              <p:link updateAutomatic="1"/>
            </p:oleObj>
          </a:graphicData>
        </a:graphic>
      </p:graphicFrame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886200" y="63246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ea typeface="MS PGothic" pitchFamily="34" charset="-128"/>
              </a:rPr>
              <a:t>Table 2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 noGrp="1"/>
          </p:cNvGraphicFramePr>
          <p:nvPr/>
        </p:nvGraphicFramePr>
        <p:xfrm>
          <a:off x="228600" y="9144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914400"/>
            <a:ext cx="8077200" cy="3810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>
                <a:ea typeface="MS PGothic" pitchFamily="34" charset="-128"/>
              </a:rPr>
              <a:t>Man-Years vs. Detailed Research Topic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  <a:ea typeface="MS PGothic" pitchFamily="34" charset="-128"/>
              </a:rPr>
              <a:t>Agency Contribution to Research Needs</a:t>
            </a:r>
          </a:p>
        </p:txBody>
      </p:sp>
      <p:grpSp>
        <p:nvGrpSpPr>
          <p:cNvPr id="47108" name="Group 24"/>
          <p:cNvGrpSpPr>
            <a:grpSpLocks/>
          </p:cNvGrpSpPr>
          <p:nvPr/>
        </p:nvGrpSpPr>
        <p:grpSpPr bwMode="auto">
          <a:xfrm>
            <a:off x="228600" y="5867400"/>
            <a:ext cx="8686800" cy="869950"/>
            <a:chOff x="144" y="3696"/>
            <a:chExt cx="5472" cy="548"/>
          </a:xfrm>
        </p:grpSpPr>
        <p:sp>
          <p:nvSpPr>
            <p:cNvPr id="23" name="Rectangle 22"/>
            <p:cNvSpPr/>
            <p:nvPr/>
          </p:nvSpPr>
          <p:spPr>
            <a:xfrm>
              <a:off x="144" y="3860"/>
              <a:ext cx="542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7112" name="AutoShape 6"/>
            <p:cNvSpPr>
              <a:spLocks/>
            </p:cNvSpPr>
            <p:nvPr/>
          </p:nvSpPr>
          <p:spPr bwMode="auto">
            <a:xfrm rot="-5400000">
              <a:off x="960" y="3360"/>
              <a:ext cx="96" cy="86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576" y="3840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47114" name="AutoShape 6"/>
            <p:cNvSpPr>
              <a:spLocks/>
            </p:cNvSpPr>
            <p:nvPr/>
          </p:nvSpPr>
          <p:spPr bwMode="auto">
            <a:xfrm rot="-5400000">
              <a:off x="1728" y="3552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1344" y="3840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47116" name="AutoShape 6"/>
            <p:cNvSpPr>
              <a:spLocks/>
            </p:cNvSpPr>
            <p:nvPr/>
          </p:nvSpPr>
          <p:spPr bwMode="auto">
            <a:xfrm rot="-5400000">
              <a:off x="2304" y="3552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17" name="Text Box 9"/>
            <p:cNvSpPr txBox="1">
              <a:spLocks noChangeArrowheads="1"/>
            </p:cNvSpPr>
            <p:nvPr/>
          </p:nvSpPr>
          <p:spPr bwMode="auto">
            <a:xfrm>
              <a:off x="1920" y="3840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47118" name="AutoShape 6"/>
            <p:cNvSpPr>
              <a:spLocks/>
            </p:cNvSpPr>
            <p:nvPr/>
          </p:nvSpPr>
          <p:spPr bwMode="auto">
            <a:xfrm rot="-5400000">
              <a:off x="2784" y="3600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2592" y="38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QPF</a:t>
              </a:r>
            </a:p>
          </p:txBody>
        </p:sp>
        <p:sp>
          <p:nvSpPr>
            <p:cNvPr id="47120" name="AutoShape 6"/>
            <p:cNvSpPr>
              <a:spLocks/>
            </p:cNvSpPr>
            <p:nvPr/>
          </p:nvSpPr>
          <p:spPr bwMode="auto">
            <a:xfrm rot="-5400000">
              <a:off x="3168" y="3648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21" name="Text Box 9"/>
            <p:cNvSpPr txBox="1">
              <a:spLocks noChangeArrowheads="1"/>
            </p:cNvSpPr>
            <p:nvPr/>
          </p:nvSpPr>
          <p:spPr bwMode="auto">
            <a:xfrm>
              <a:off x="2910" y="384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47122" name="Text Box 9"/>
            <p:cNvSpPr txBox="1">
              <a:spLocks noChangeArrowheads="1"/>
            </p:cNvSpPr>
            <p:nvPr/>
          </p:nvSpPr>
          <p:spPr bwMode="auto">
            <a:xfrm>
              <a:off x="2880" y="403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[Seasonal]</a:t>
              </a:r>
            </a:p>
          </p:txBody>
        </p:sp>
        <p:sp>
          <p:nvSpPr>
            <p:cNvPr id="47123" name="Line 25"/>
            <p:cNvSpPr>
              <a:spLocks noChangeShapeType="1"/>
            </p:cNvSpPr>
            <p:nvPr/>
          </p:nvSpPr>
          <p:spPr bwMode="auto">
            <a:xfrm flipH="1" flipV="1">
              <a:off x="3408" y="36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AutoShape 6"/>
            <p:cNvSpPr>
              <a:spLocks/>
            </p:cNvSpPr>
            <p:nvPr/>
          </p:nvSpPr>
          <p:spPr bwMode="auto">
            <a:xfrm rot="-5400000">
              <a:off x="4056" y="3192"/>
              <a:ext cx="96" cy="1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25" name="Text Box 9"/>
            <p:cNvSpPr txBox="1">
              <a:spLocks noChangeArrowheads="1"/>
            </p:cNvSpPr>
            <p:nvPr/>
          </p:nvSpPr>
          <p:spPr bwMode="auto">
            <a:xfrm>
              <a:off x="3552" y="3840"/>
              <a:ext cx="11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47126" name="AutoShape 6"/>
            <p:cNvSpPr>
              <a:spLocks/>
            </p:cNvSpPr>
            <p:nvPr/>
          </p:nvSpPr>
          <p:spPr bwMode="auto">
            <a:xfrm rot="-5400000">
              <a:off x="5040" y="350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47127" name="Text Box 9"/>
            <p:cNvSpPr txBox="1">
              <a:spLocks noChangeArrowheads="1"/>
            </p:cNvSpPr>
            <p:nvPr/>
          </p:nvSpPr>
          <p:spPr bwMode="auto">
            <a:xfrm>
              <a:off x="4656" y="384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ea typeface="MS PGothic" pitchFamily="34" charset="-128"/>
                </a:rPr>
                <a:t>Observations</a:t>
              </a:r>
            </a:p>
          </p:txBody>
        </p:sp>
      </p:grpSp>
      <p:sp>
        <p:nvSpPr>
          <p:cNvPr id="47109" name="TextBox 20"/>
          <p:cNvSpPr txBox="1">
            <a:spLocks noChangeArrowheads="1"/>
          </p:cNvSpPr>
          <p:nvPr/>
        </p:nvSpPr>
        <p:spPr bwMode="auto">
          <a:xfrm>
            <a:off x="2362200" y="2590800"/>
            <a:ext cx="4697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ea typeface="MS PGothic" pitchFamily="34" charset="-128"/>
              </a:rPr>
              <a:t>Mapped using Detailed Research Need in Table 2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077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52400" y="55626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600" b="1">
                <a:solidFill>
                  <a:schemeClr val="tx2"/>
                </a:solidFill>
                <a:ea typeface="MS PGothic" pitchFamily="34" charset="-128"/>
              </a:rPr>
              <a:t>Combined Man-Years Mapped to Operational Priorities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 rot="2571561">
            <a:off x="914400" y="5699125"/>
            <a:ext cx="915988" cy="4572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tx1"/>
                </a:solidFill>
                <a:ea typeface="MS PGothic" pitchFamily="34" charset="-128"/>
              </a:rPr>
              <a:t>Intensity</a:t>
            </a:r>
          </a:p>
          <a:p>
            <a:pPr>
              <a:defRPr/>
            </a:pPr>
            <a:r>
              <a:rPr lang="en-US" sz="1200" b="1">
                <a:solidFill>
                  <a:schemeClr val="tx1"/>
                </a:solidFill>
                <a:ea typeface="MS PGothic" pitchFamily="34" charset="-128"/>
              </a:rPr>
              <a:t>Change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 rot="2571561">
            <a:off x="2971800" y="5805488"/>
            <a:ext cx="1157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Storm Surge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 rot="2571561">
            <a:off x="4038600" y="5722938"/>
            <a:ext cx="915988" cy="27463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tx1"/>
                </a:solidFill>
                <a:ea typeface="MS PGothic" pitchFamily="34" charset="-128"/>
              </a:rPr>
              <a:t>Genesis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 rot="2571561">
            <a:off x="5040313" y="5822950"/>
            <a:ext cx="1208087" cy="27463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tx1"/>
                </a:solidFill>
                <a:ea typeface="MS PGothic" pitchFamily="34" charset="-128"/>
              </a:rPr>
              <a:t>Size/Structure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 rot="2571561">
            <a:off x="1981200" y="5722938"/>
            <a:ext cx="915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Stat Aids</a:t>
            </a: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 rot="2571561">
            <a:off x="2438400" y="5873750"/>
            <a:ext cx="135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Fcst Efficiency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 rot="2571561">
            <a:off x="3505200" y="5775325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Track Fcst</a:t>
            </a: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 rot="2571561">
            <a:off x="4489450" y="5880100"/>
            <a:ext cx="1377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Wind Analysis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 rot="2571561">
            <a:off x="5600700" y="58674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Model Res vs Ensembles</a:t>
            </a: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 rot="2571561">
            <a:off x="6170613" y="5722938"/>
            <a:ext cx="915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QPF</a:t>
            </a: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 rot="2571561">
            <a:off x="6584950" y="5880100"/>
            <a:ext cx="1377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Radar/Sat. Data</a:t>
            </a:r>
          </a:p>
        </p:txBody>
      </p:sp>
      <p:sp>
        <p:nvSpPr>
          <p:cNvPr id="48143" name="Text Box 19"/>
          <p:cNvSpPr txBox="1">
            <a:spLocks noChangeArrowheads="1"/>
          </p:cNvSpPr>
          <p:nvPr/>
        </p:nvSpPr>
        <p:spPr bwMode="auto">
          <a:xfrm rot="2571561">
            <a:off x="7654925" y="5892800"/>
            <a:ext cx="141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Seasonal Progs</a:t>
            </a:r>
          </a:p>
        </p:txBody>
      </p:sp>
      <p:sp>
        <p:nvSpPr>
          <p:cNvPr id="48144" name="Text Box 20"/>
          <p:cNvSpPr txBox="1">
            <a:spLocks noChangeArrowheads="1"/>
          </p:cNvSpPr>
          <p:nvPr/>
        </p:nvSpPr>
        <p:spPr bwMode="auto">
          <a:xfrm rot="2571561">
            <a:off x="7145338" y="5842000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SST Gradients</a:t>
            </a:r>
          </a:p>
        </p:txBody>
      </p:sp>
      <p:sp>
        <p:nvSpPr>
          <p:cNvPr id="48145" name="TextBox 20"/>
          <p:cNvSpPr txBox="1">
            <a:spLocks noChangeArrowheads="1"/>
          </p:cNvSpPr>
          <p:nvPr/>
        </p:nvSpPr>
        <p:spPr bwMode="auto">
          <a:xfrm>
            <a:off x="2743200" y="3048000"/>
            <a:ext cx="359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ea typeface="MS PGothic" pitchFamily="34" charset="-128"/>
              </a:rPr>
              <a:t>Mapped using last column of Table 1</a:t>
            </a:r>
          </a:p>
        </p:txBody>
      </p:sp>
      <p:sp>
        <p:nvSpPr>
          <p:cNvPr id="48146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Text Box 12"/>
          <p:cNvSpPr txBox="1">
            <a:spLocks noChangeArrowheads="1"/>
          </p:cNvSpPr>
          <p:nvPr/>
        </p:nvSpPr>
        <p:spPr bwMode="auto">
          <a:xfrm rot="2571561">
            <a:off x="1471613" y="5835650"/>
            <a:ext cx="1281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ea typeface="MS PGothic" pitchFamily="34" charset="-128"/>
              </a:rPr>
              <a:t>Improved 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ea typeface="MS PGothic" pitchFamily="34" charset="-128"/>
              </a:rPr>
              <a:t>Agency Research Contributions</a:t>
            </a:r>
          </a:p>
        </p:txBody>
      </p:sp>
      <p:sp>
        <p:nvSpPr>
          <p:cNvPr id="49154" name="TextBox 8"/>
          <p:cNvSpPr txBox="1">
            <a:spLocks noChangeArrowheads="1"/>
          </p:cNvSpPr>
          <p:nvPr/>
        </p:nvSpPr>
        <p:spPr bwMode="auto">
          <a:xfrm>
            <a:off x="304800" y="990600"/>
            <a:ext cx="754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>
                <a:ea typeface="MS PGothic" pitchFamily="34" charset="-128"/>
              </a:rPr>
              <a:t>Tabulated each agency research contribution (Man-year and $)</a:t>
            </a:r>
          </a:p>
        </p:txBody>
      </p:sp>
      <p:pic>
        <p:nvPicPr>
          <p:cNvPr id="10" name="Picture 9" descr="Agency Research_Table_2_NO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40105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1447800"/>
            <a:ext cx="5334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8610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6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2061</Words>
  <Application>Microsoft Office PowerPoint</Application>
  <PresentationFormat>On-screen Show (4:3)</PresentationFormat>
  <Paragraphs>503</Paragraphs>
  <Slides>35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Times New Roman</vt:lpstr>
      <vt:lpstr>Arial Narrow</vt:lpstr>
      <vt:lpstr>Arial Black</vt:lpstr>
      <vt:lpstr>MS PGothic</vt:lpstr>
      <vt:lpstr>Wingdings</vt:lpstr>
      <vt:lpstr>Zapf Dingbats</vt:lpstr>
      <vt:lpstr>Gulim</vt:lpstr>
      <vt:lpstr>Courier New</vt:lpstr>
      <vt:lpstr>NEPNECStandardBrief</vt:lpstr>
      <vt:lpstr>NEPNECStandardBrief</vt:lpstr>
      <vt:lpstr>NEPNECStandardBrief</vt:lpstr>
      <vt:lpstr>???</vt:lpstr>
      <vt:lpstr>???</vt:lpstr>
      <vt:lpstr>Document</vt:lpstr>
      <vt:lpstr>Working Group/Tropical Cyclone Research</vt:lpstr>
      <vt:lpstr>WG/TCR</vt:lpstr>
      <vt:lpstr>WG/TCR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markw</cp:lastModifiedBy>
  <cp:revision>213</cp:revision>
  <dcterms:created xsi:type="dcterms:W3CDTF">2009-03-04T23:00:01Z</dcterms:created>
  <dcterms:modified xsi:type="dcterms:W3CDTF">2010-02-25T13:30:05Z</dcterms:modified>
</cp:coreProperties>
</file>