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87" r:id="rId2"/>
    <p:sldId id="391" r:id="rId3"/>
    <p:sldId id="294" r:id="rId4"/>
    <p:sldId id="259" r:id="rId5"/>
    <p:sldId id="392" r:id="rId6"/>
    <p:sldId id="382" r:id="rId7"/>
    <p:sldId id="384" r:id="rId8"/>
    <p:sldId id="342" r:id="rId9"/>
  </p:sldIdLst>
  <p:sldSz cx="8229600" cy="6858000"/>
  <p:notesSz cx="685800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1"/>
    </p:penClr>
  </p:showPr>
  <p:clrMru>
    <a:srgbClr val="FFFFFF"/>
    <a:srgbClr val="CCCCFF"/>
    <a:srgbClr val="ABDEFB"/>
    <a:srgbClr val="CCFF66"/>
    <a:srgbClr val="003399"/>
    <a:srgbClr val="69C1FD"/>
    <a:srgbClr val="99CCFF"/>
    <a:srgbClr val="0099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84" autoAdjust="0"/>
    <p:restoredTop sz="61384" autoAdjust="0"/>
  </p:normalViewPr>
  <p:slideViewPr>
    <p:cSldViewPr>
      <p:cViewPr varScale="1">
        <p:scale>
          <a:sx n="47" d="100"/>
          <a:sy n="47" d="100"/>
        </p:scale>
        <p:origin x="-2124" y="-102"/>
      </p:cViewPr>
      <p:guideLst>
        <p:guide orient="horz" pos="2160"/>
        <p:guide pos="2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404" y="-30"/>
      </p:cViewPr>
      <p:guideLst>
        <p:guide orient="horz" pos="2886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51175" y="8721725"/>
            <a:ext cx="75723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algn="ctr" defTabSz="868363" eaLnBrk="0" hangingPunct="0">
              <a:lnSpc>
                <a:spcPct val="90000"/>
              </a:lnSpc>
              <a:defRPr/>
            </a:pPr>
            <a:r>
              <a:rPr lang="en-US" sz="1200" b="0" i="0">
                <a:latin typeface="Arial" charset="0"/>
                <a:cs typeface="+mn-cs"/>
              </a:rPr>
              <a:t>Page </a:t>
            </a:r>
            <a:fld id="{FBFFB2DF-E7D7-4F78-966E-6A7A5403E9C0}" type="slidenum">
              <a:rPr lang="en-US" sz="1200" b="0" i="0">
                <a:latin typeface="Arial" charset="0"/>
                <a:cs typeface="+mn-cs"/>
              </a:rPr>
              <a:pPr algn="ctr" defTabSz="868363" eaLnBrk="0" hangingPunct="0">
                <a:lnSpc>
                  <a:spcPct val="90000"/>
                </a:lnSpc>
                <a:defRPr/>
              </a:pPr>
              <a:t>‹#›</a:t>
            </a:fld>
            <a:endParaRPr lang="en-US" sz="1200" b="0" i="0"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51175" y="8721725"/>
            <a:ext cx="75723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algn="ctr" defTabSz="868363" eaLnBrk="0" hangingPunct="0">
              <a:lnSpc>
                <a:spcPct val="90000"/>
              </a:lnSpc>
              <a:defRPr/>
            </a:pPr>
            <a:r>
              <a:rPr lang="en-US" sz="1200" b="0" i="0">
                <a:latin typeface="Arial" charset="0"/>
                <a:cs typeface="+mn-cs"/>
              </a:rPr>
              <a:t>Page </a:t>
            </a:r>
            <a:fld id="{6FA696A8-38DC-4207-9BCF-51F5FEAA645D}" type="slidenum">
              <a:rPr lang="en-US" sz="1200" b="0" i="0">
                <a:latin typeface="Arial" charset="0"/>
                <a:cs typeface="+mn-cs"/>
              </a:rPr>
              <a:pPr algn="ctr" defTabSz="868363" eaLnBrk="0" hangingPunct="0">
                <a:lnSpc>
                  <a:spcPct val="90000"/>
                </a:lnSpc>
                <a:defRPr/>
              </a:pPr>
              <a:t>‹#›</a:t>
            </a:fld>
            <a:endParaRPr lang="en-US" sz="1200" b="0" i="0">
              <a:latin typeface="Arial" charset="0"/>
              <a:cs typeface="+mn-cs"/>
            </a:endParaRPr>
          </a:p>
        </p:txBody>
      </p:sp>
      <p:sp>
        <p:nvSpPr>
          <p:cNvPr id="1331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76363" y="693738"/>
            <a:ext cx="4105275" cy="3422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71563" y="4349750"/>
            <a:ext cx="4872037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5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5" name="Rectangle 13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6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398" name="Rectangle 15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48" name="Rectangle 16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9" name="Rectangle 17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0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02" name="Rectangle 19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52" name="Rectangle 20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3" name="Rectangle 21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4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06" name="Rectangle 2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56" name="Rectangle 2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7" name="Rectangle 2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8" name="Rectangle 2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10" name="Rectangle 2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60" name="Rectangle 2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1" name="Rectangle 2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2" name="Rectangle 30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14" name="Rectangle 31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64" name="Rectangle 32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5" name="Rectangle 33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6" name="Rectangle 34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18" name="Rectangle 35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68" name="Rectangle 36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9" name="Rectangle 37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0" name="Rectangle 38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22" name="Rectangle 39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72" name="Rectangle 40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3" name="Rectangle 41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4" name="Rectangle 4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26" name="Rectangle 4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76" name="Rectangle 4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7" name="Rectangle 4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8" name="Rectangle 4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30" name="Rectangle 4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80" name="Rectangle 4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1" name="Rectangle 4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2" name="Rectangle 5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34" name="Rectangle 51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84" name="Rectangle 52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5" name="Rectangle 5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6" name="Rectangle 5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38" name="Rectangle 55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88" name="Rectangle 56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9" name="Rectangle 5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90" name="Rectangle 5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42" name="Rectangle 59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92" name="Rectangle 60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93" name="Rectangle 6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94" name="Rectangle 6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46" name="Rectangle 63"/>
          <p:cNvSpPr>
            <a:spLocks noChangeArrowheads="1"/>
          </p:cNvSpPr>
          <p:nvPr/>
        </p:nvSpPr>
        <p:spPr bwMode="auto">
          <a:xfrm>
            <a:off x="3886200" y="870108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96" name="Rectangle 64"/>
          <p:cNvSpPr>
            <a:spLocks noChangeArrowheads="1"/>
          </p:cNvSpPr>
          <p:nvPr/>
        </p:nvSpPr>
        <p:spPr bwMode="auto">
          <a:xfrm>
            <a:off x="0" y="870108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97" name="Rectangle 6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49" name="Rectangle 6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0899" name="Rectangle 67"/>
          <p:cNvSpPr>
            <a:spLocks noChangeArrowheads="1"/>
          </p:cNvSpPr>
          <p:nvPr/>
        </p:nvSpPr>
        <p:spPr bwMode="auto">
          <a:xfrm>
            <a:off x="938213" y="4457700"/>
            <a:ext cx="50292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51" name="Rectangle 7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5" name="Rectangle 13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6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48" name="Rectangle 16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9" name="Rectangle 17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0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50" name="Rectangle 19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52" name="Rectangle 20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3" name="Rectangle 21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4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54" name="Rectangle 2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56" name="Rectangle 2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7" name="Rectangle 2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8" name="Rectangle 2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58" name="Rectangle 2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60" name="Rectangle 2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1" name="Rectangle 2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2" name="Rectangle 30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62" name="Rectangle 31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64" name="Rectangle 32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5" name="Rectangle 33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6" name="Rectangle 34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66" name="Rectangle 35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68" name="Rectangle 36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9" name="Rectangle 37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0" name="Rectangle 38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70" name="Rectangle 39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72" name="Rectangle 40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3" name="Rectangle 41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4" name="Rectangle 4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74" name="Rectangle 4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76" name="Rectangle 4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7" name="Rectangle 4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8" name="Rectangle 4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78" name="Rectangle 4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80" name="Rectangle 4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1" name="Rectangle 4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2" name="Rectangle 5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82" name="Rectangle 51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84" name="Rectangle 52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5" name="Rectangle 5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6" name="Rectangle 5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86" name="Rectangle 55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88" name="Rectangle 56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9" name="Rectangle 5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90" name="Rectangle 5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90" name="Rectangle 59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92" name="Rectangle 60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93" name="Rectangle 6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94" name="Rectangle 6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94" name="Rectangle 63"/>
          <p:cNvSpPr>
            <a:spLocks noChangeArrowheads="1"/>
          </p:cNvSpPr>
          <p:nvPr/>
        </p:nvSpPr>
        <p:spPr bwMode="auto">
          <a:xfrm>
            <a:off x="3886200" y="870108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96" name="Rectangle 64"/>
          <p:cNvSpPr>
            <a:spLocks noChangeArrowheads="1"/>
          </p:cNvSpPr>
          <p:nvPr/>
        </p:nvSpPr>
        <p:spPr bwMode="auto">
          <a:xfrm>
            <a:off x="0" y="870108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97" name="Rectangle 6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97" name="Rectangle 6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0899" name="Rectangle 67"/>
          <p:cNvSpPr>
            <a:spLocks noChangeArrowheads="1"/>
          </p:cNvSpPr>
          <p:nvPr/>
        </p:nvSpPr>
        <p:spPr bwMode="auto">
          <a:xfrm>
            <a:off x="938213" y="4457700"/>
            <a:ext cx="50292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99" name="Rectangle 7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Numbers are the lowest in 6 years!  Still I good rate of reliability.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Hurricane numbers may be way down but winter storm reconn will not be!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6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0485" name="Rectangle 1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n-US" smtClean="0">
                <a:solidFill>
                  <a:srgbClr val="FF0000"/>
                </a:solidFill>
              </a:rPr>
              <a:t>Our </a:t>
            </a:r>
            <a:r>
              <a:rPr lang="en-US" b="1" smtClean="0">
                <a:solidFill>
                  <a:srgbClr val="FF0000"/>
                </a:solidFill>
              </a:rPr>
              <a:t>average flying hours</a:t>
            </a:r>
            <a:r>
              <a:rPr lang="en-US" smtClean="0">
                <a:solidFill>
                  <a:srgbClr val="FF0000"/>
                </a:solidFill>
              </a:rPr>
              <a:t> (including deploy and redeploy, Atlantic and Pacific) </a:t>
            </a:r>
            <a:r>
              <a:rPr lang="en-US" b="1" smtClean="0">
                <a:solidFill>
                  <a:srgbClr val="FF0000"/>
                </a:solidFill>
              </a:rPr>
              <a:t>over the last 11 years</a:t>
            </a:r>
            <a:r>
              <a:rPr lang="en-US" smtClean="0">
                <a:solidFill>
                  <a:srgbClr val="FF0000"/>
                </a:solidFill>
              </a:rPr>
              <a:t> is </a:t>
            </a:r>
            <a:r>
              <a:rPr lang="en-US" b="1" smtClean="0">
                <a:solidFill>
                  <a:srgbClr val="FF0000"/>
                </a:solidFill>
              </a:rPr>
              <a:t>1022 hours </a:t>
            </a:r>
            <a:r>
              <a:rPr lang="en-US" smtClean="0">
                <a:solidFill>
                  <a:srgbClr val="FF0000"/>
                </a:solidFill>
              </a:rPr>
              <a:t>and is </a:t>
            </a:r>
            <a:r>
              <a:rPr lang="en-US" b="1" smtClean="0">
                <a:solidFill>
                  <a:srgbClr val="FF0000"/>
                </a:solidFill>
              </a:rPr>
              <a:t>—indicated by the red line.  </a:t>
            </a:r>
          </a:p>
          <a:p>
            <a:pPr marL="228600" indent="-228600" eaLnBrk="1" hangingPunct="1">
              <a:buFontTx/>
              <a:buAutoNum type="arabicPeriod" startAt="2"/>
            </a:pPr>
            <a:r>
              <a:rPr lang="en-US" smtClean="0">
                <a:solidFill>
                  <a:srgbClr val="FF0000"/>
                </a:solidFill>
              </a:rPr>
              <a:t>In </a:t>
            </a:r>
            <a:r>
              <a:rPr lang="en-US" b="1" smtClean="0">
                <a:solidFill>
                  <a:srgbClr val="FF0000"/>
                </a:solidFill>
              </a:rPr>
              <a:t>2009</a:t>
            </a:r>
            <a:r>
              <a:rPr lang="en-US" smtClean="0">
                <a:solidFill>
                  <a:srgbClr val="FF0000"/>
                </a:solidFill>
              </a:rPr>
              <a:t> our flying total was </a:t>
            </a:r>
            <a:r>
              <a:rPr lang="en-US" b="1" smtClean="0">
                <a:solidFill>
                  <a:srgbClr val="FF0000"/>
                </a:solidFill>
              </a:rPr>
              <a:t>620 (only 361 storm but 258 in support and Deploy/Redeploy Hours)  That is 42% off all flying time was actually support flying!!</a:t>
            </a:r>
            <a:r>
              <a:rPr lang="en-US" smtClean="0">
                <a:solidFill>
                  <a:srgbClr val="FF0000"/>
                </a:solidFill>
              </a:rPr>
              <a:t>   Last year only 16%</a:t>
            </a:r>
          </a:p>
          <a:p>
            <a:pPr marL="228600" indent="-228600" eaLnBrk="1" hangingPunct="1"/>
            <a:r>
              <a:rPr lang="en-US" smtClean="0">
                <a:solidFill>
                  <a:srgbClr val="FF0000"/>
                </a:solidFill>
              </a:rPr>
              <a:t>  </a:t>
            </a:r>
            <a:endParaRPr lang="en-US" b="1" smtClean="0"/>
          </a:p>
          <a:p>
            <a:pPr marL="228600" indent="-228600" eaLnBrk="1" hangingPunct="1"/>
            <a:r>
              <a:rPr lang="en-US" b="1" smtClean="0"/>
              <a:t>TALBOT IF YOU WANT MORE TO THIS CHART OR PERHAPS TWO CHARTS JUST LET ME KNOW.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20486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50" name="Rectangle 2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54" name="Rectangle 2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58" name="Rectangle 31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45" name="Rectangle 33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46" name="Rectangle 34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62" name="Rectangle 35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48" name="Rectangle 36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49" name="Rectangle 37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50" name="Rectangle 38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66" name="Rectangle 39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52" name="Rectangle 40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53" name="Rectangle 41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54" name="Rectangle 4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70" name="Rectangle 4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56" name="Rectangle 4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57" name="Rectangle 4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58" name="Rectangle 4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74" name="Rectangle 4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60" name="Rectangle 4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61" name="Rectangle 4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62" name="Rectangle 5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78" name="Rectangle 51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64" name="Rectangle 52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65" name="Rectangle 5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66" name="Rectangle 5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82" name="Rectangle 55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68" name="Rectangle 56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69" name="Rectangle 5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70" name="Rectangle 5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86" name="Rectangle 59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72" name="Rectangle 60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73" name="Rectangle 6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74" name="Rectangle 6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90" name="Rectangle 63"/>
          <p:cNvSpPr>
            <a:spLocks noChangeArrowheads="1"/>
          </p:cNvSpPr>
          <p:nvPr/>
        </p:nvSpPr>
        <p:spPr bwMode="auto">
          <a:xfrm>
            <a:off x="3886200" y="870108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76" name="Rectangle 64"/>
          <p:cNvSpPr>
            <a:spLocks noChangeArrowheads="1"/>
          </p:cNvSpPr>
          <p:nvPr/>
        </p:nvSpPr>
        <p:spPr bwMode="auto">
          <a:xfrm>
            <a:off x="0" y="870108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77" name="Rectangle 6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93" name="Rectangle 6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z="900" smtClean="0"/>
              <a:t>Not your typical bell curve at all this year!  </a:t>
            </a:r>
          </a:p>
          <a:p>
            <a:pPr marL="228600" indent="-228600" eaLnBrk="1" hangingPunct="1"/>
            <a:endParaRPr lang="en-US" sz="900" smtClean="0"/>
          </a:p>
          <a:p>
            <a:pPr marL="228600" indent="-228600" eaLnBrk="1" hangingPunct="1"/>
            <a:r>
              <a:rPr lang="en-US" sz="900" smtClean="0"/>
              <a:t>56 percent of your flying done in August!  Nov comes in second with 21% (all Nov attributed to IDA).</a:t>
            </a:r>
          </a:p>
          <a:p>
            <a:pPr marL="228600" indent="-228600" eaLnBrk="1" hangingPunct="1"/>
            <a:endParaRPr lang="en-US" sz="900" smtClean="0"/>
          </a:p>
          <a:p>
            <a:pPr marL="228600" indent="-228600" eaLnBrk="1" hangingPunct="1"/>
            <a:endParaRPr lang="en-US" sz="900" smtClean="0"/>
          </a:p>
        </p:txBody>
      </p:sp>
      <p:sp>
        <p:nvSpPr>
          <p:cNvPr id="22594" name="Rectangle 6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BILL and IDA garnered 42% of the business.  Bill mid Atlantic, IDA Gulf and Gulf Coast  </a:t>
            </a:r>
          </a:p>
          <a:p>
            <a:endParaRPr lang="en-US" smtClean="0"/>
          </a:p>
          <a:p>
            <a:r>
              <a:rPr lang="en-US" smtClean="0"/>
              <a:t>20% of hours this year spent in the Pacific.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NEED TO UPDATE THIS ONE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J-Model Satellite Ground Station/Aircraft Software Upgrade:  </a:t>
            </a:r>
            <a:r>
              <a:rPr lang="en-US" smtClean="0"/>
              <a:t>Latest software upgrade in Dec 08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AVAPS (Airborne Vertical Atmospheric Profiling System):  </a:t>
            </a:r>
            <a:r>
              <a:rPr lang="en-US" smtClean="0"/>
              <a:t>Latest AVAPS software upgrade was  in Sep 08.   Next sonde upgrade Aug/Sep 09??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SFMR</a:t>
            </a:r>
            <a:r>
              <a:rPr lang="en-US" smtClean="0"/>
              <a:t>: 3</a:t>
            </a:r>
            <a:r>
              <a:rPr lang="en-US" baseline="30000" smtClean="0"/>
              <a:t>rd</a:t>
            </a:r>
            <a:r>
              <a:rPr lang="en-US" smtClean="0"/>
              <a:t> operational season, new antenna.  Water leakage problem on 50% of misssions with heavy rain. Discovered mid season. Fixed late season.  Software fix late season, installed Sep 09.  Good results in IDA.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Update with photo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53</a:t>
            </a:r>
            <a:r>
              <a:rPr lang="en-US" baseline="30000" smtClean="0"/>
              <a:t>rd</a:t>
            </a:r>
            <a:r>
              <a:rPr lang="en-US" smtClean="0"/>
              <a:t> continues to run an active public affairs program. 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1. Media Flights: </a:t>
            </a:r>
            <a:r>
              <a:rPr lang="en-US" u="sng" smtClean="0"/>
              <a:t>resumed in the 2006</a:t>
            </a:r>
            <a:r>
              <a:rPr lang="en-US" smtClean="0"/>
              <a:t> storm season.</a:t>
            </a:r>
            <a:r>
              <a:rPr lang="en-US" b="1" smtClean="0"/>
              <a:t>  </a:t>
            </a:r>
          </a:p>
          <a:p>
            <a:pPr eaLnBrk="1" hangingPunct="1"/>
            <a:r>
              <a:rPr lang="en-US" b="1" smtClean="0"/>
              <a:t>2.</a:t>
            </a:r>
            <a:r>
              <a:rPr lang="en-US" smtClean="0"/>
              <a:t> </a:t>
            </a:r>
            <a:r>
              <a:rPr lang="en-US" b="1" smtClean="0"/>
              <a:t>Airshows/Statics: </a:t>
            </a:r>
            <a:r>
              <a:rPr lang="en-US" smtClean="0"/>
              <a:t>Dubai was the highlight  (Probably can get numbers for these if you think we need them?)</a:t>
            </a:r>
          </a:p>
          <a:p>
            <a:pPr eaLnBrk="1" hangingPunct="1"/>
            <a:r>
              <a:rPr lang="en-US" b="1" smtClean="0"/>
              <a:t>3. CHAT: </a:t>
            </a:r>
            <a:r>
              <a:rPr lang="en-US" smtClean="0"/>
              <a:t>Caribbean Hurricane Awareness Tour (late March 2009—our busiest event and most important).  OG Commander went last year and this year going to tie in humanitarian support.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Website: Hurricanehunters.com</a:t>
            </a:r>
            <a:r>
              <a:rPr lang="en-US" smtClean="0"/>
              <a:t>  no an official “mil” page.  Continues to be a valuable source of information.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77825"/>
            <a:ext cx="4117975" cy="3432175"/>
          </a:xfrm>
          <a:solidFill>
            <a:srgbClr val="FFFFFF"/>
          </a:solidFill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225" y="3981450"/>
            <a:ext cx="6708775" cy="4121150"/>
          </a:xfrm>
          <a:noFill/>
          <a:ln/>
        </p:spPr>
        <p:txBody>
          <a:bodyPr lIns="90132" tIns="44278" rIns="90132" bIns="44278"/>
          <a:lstStyle/>
          <a:p>
            <a:pPr eaLnBrk="1" hangingPunct="1"/>
            <a:r>
              <a:rPr lang="en-US" sz="1300" smtClean="0"/>
              <a:t>Update question comment slide!!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p:oleObj spid="_x0000_s43009" name="Document" r:id="rId3" imgW="5500440" imgH="3670200" progId="Word.Document.8">
              <p:embed/>
            </p:oleObj>
          </a:graphicData>
        </a:graphic>
      </p:graphicFrame>
      <p:sp>
        <p:nvSpPr>
          <p:cNvPr id="5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6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538" y="2130425"/>
            <a:ext cx="69945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5075" y="3886200"/>
            <a:ext cx="575945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p:oleObj spid="_x0000_s52225" name="Document" r:id="rId3" imgW="5500440" imgH="3670200" progId="Word.Document.8">
              <p:embed/>
            </p:oleObj>
          </a:graphicData>
        </a:graphic>
      </p:graphicFrame>
      <p:sp>
        <p:nvSpPr>
          <p:cNvPr id="5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6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163" y="1600200"/>
            <a:ext cx="740727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p:oleObj spid="_x0000_s53249" name="Document" r:id="rId3" imgW="5500440" imgH="3670200" progId="Word.Document.8">
              <p:embed/>
            </p:oleObj>
          </a:graphicData>
        </a:graphic>
      </p:graphicFrame>
      <p:sp>
        <p:nvSpPr>
          <p:cNvPr id="5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6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7413" y="228600"/>
            <a:ext cx="1851025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163" y="228600"/>
            <a:ext cx="540385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p:oleObj spid="_x0000_s44033" name="Document" r:id="rId3" imgW="5500440" imgH="3670200" progId="Word.Document.8">
              <p:embed/>
            </p:oleObj>
          </a:graphicData>
        </a:graphic>
      </p:graphicFrame>
      <p:sp>
        <p:nvSpPr>
          <p:cNvPr id="5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6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40727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p:oleObj spid="_x0000_s45057" name="Document" r:id="rId3" imgW="5500440" imgH="3670200" progId="Word.Document.8">
              <p:embed/>
            </p:oleObj>
          </a:graphicData>
        </a:graphic>
      </p:graphicFrame>
      <p:sp>
        <p:nvSpPr>
          <p:cNvPr id="5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6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4406900"/>
            <a:ext cx="69945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906713"/>
            <a:ext cx="699452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p:oleObj spid="_x0000_s46081" name="Document" r:id="rId3" imgW="5500440" imgH="3670200" progId="Word.Document.8">
              <p:embed/>
            </p:oleObj>
          </a:graphicData>
        </a:graphic>
      </p:graphicFrame>
      <p:sp>
        <p:nvSpPr>
          <p:cNvPr id="6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7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600200"/>
            <a:ext cx="362743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600200"/>
            <a:ext cx="362743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p:oleObj spid="_x0000_s47105" name="Document" r:id="rId3" imgW="5500440" imgH="3670200" progId="Word.Document.8">
              <p:embed/>
            </p:oleObj>
          </a:graphicData>
        </a:graphic>
      </p:graphicFrame>
      <p:sp>
        <p:nvSpPr>
          <p:cNvPr id="8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9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74638"/>
            <a:ext cx="74072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163" y="1535113"/>
            <a:ext cx="36369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163" y="2174875"/>
            <a:ext cx="36369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79888" y="1535113"/>
            <a:ext cx="363855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9888" y="2174875"/>
            <a:ext cx="363855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p:oleObj spid="_x0000_s48129" name="Document" r:id="rId3" imgW="5500440" imgH="3670200" progId="Word.Document.8">
              <p:embed/>
            </p:oleObj>
          </a:graphicData>
        </a:graphic>
      </p:graphicFrame>
      <p:sp>
        <p:nvSpPr>
          <p:cNvPr id="4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5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p:oleObj spid="_x0000_s49153" name="Document" r:id="rId3" imgW="5500440" imgH="3670200" progId="Word.Document.8">
              <p:embed/>
            </p:oleObj>
          </a:graphicData>
        </a:graphic>
      </p:graphicFrame>
      <p:sp>
        <p:nvSpPr>
          <p:cNvPr id="3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4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6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p:oleObj spid="_x0000_s50177" name="Document" r:id="rId3" imgW="5500440" imgH="3670200" progId="Word.Document.8">
              <p:embed/>
            </p:oleObj>
          </a:graphicData>
        </a:graphic>
      </p:graphicFrame>
      <p:sp>
        <p:nvSpPr>
          <p:cNvPr id="6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7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73050"/>
            <a:ext cx="270827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863" y="273050"/>
            <a:ext cx="460057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163" y="1435100"/>
            <a:ext cx="270827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p:oleObj spid="_x0000_s51201" name="Document" r:id="rId3" imgW="5500440" imgH="3670200" progId="Word.Document.8">
              <p:embed/>
            </p:oleObj>
          </a:graphicData>
        </a:graphic>
      </p:graphicFrame>
      <p:sp>
        <p:nvSpPr>
          <p:cNvPr id="6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7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0" y="4800600"/>
            <a:ext cx="493871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2900" y="612775"/>
            <a:ext cx="493871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2900" y="5367338"/>
            <a:ext cx="493871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510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graphicFrame>
        <p:nvGraphicFramePr>
          <p:cNvPr id="1026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p:oleObj spid="_x0000_s1026" name="Document" r:id="rId14" imgW="5500440" imgH="3670200" progId="Word.Document.8">
              <p:embed/>
            </p:oleObj>
          </a:graphicData>
        </a:graphic>
      </p:graphicFrame>
      <p:sp>
        <p:nvSpPr>
          <p:cNvPr id="1046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0" i="0">
                <a:solidFill>
                  <a:srgbClr val="969696"/>
                </a:solidFill>
                <a:effectLst/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0" i="0">
                <a:solidFill>
                  <a:srgbClr val="969696"/>
                </a:solidFill>
                <a:effectLst/>
                <a:latin typeface="+mj-lt"/>
                <a:cs typeface="+mn-cs"/>
              </a:defRPr>
            </a:lvl1pPr>
          </a:lstStyle>
          <a:p>
            <a:pPr>
              <a:defRPr/>
            </a:pPr>
            <a:fld id="{0C18BBFC-41C2-4AFC-B88E-AB6987688617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1051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032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6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151C77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151C77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151C77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151C77"/>
          </a:solidFill>
          <a:latin typeface="Arial" charset="0"/>
        </a:defRPr>
      </a:lvl9pPr>
    </p:titleStyle>
    <p:bodyStyle>
      <a:lvl1pPr marL="514350" indent="-51435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buFont typeface="Wingdings" pitchFamily="2" charset="2"/>
        <a:buChar char="v"/>
        <a:defRPr sz="28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14400" indent="-28575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buSzPct val="77000"/>
        <a:buFont typeface="Wingdings" pitchFamily="2" charset="2"/>
        <a:buChar char="l"/>
        <a:defRPr sz="2400" b="1" i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57300" indent="-228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buSzPct val="77000"/>
        <a:buFont typeface="Wingdings" pitchFamily="2" charset="2"/>
        <a:buChar char="u"/>
        <a:defRPr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buFont typeface="Wingdings" pitchFamily="2" charset="2"/>
        <a:buChar char="Ÿ"/>
        <a:defRPr sz="1600" b="1" i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sz="1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lnSpc>
          <a:spcPct val="87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sz="1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lnSpc>
          <a:spcPct val="87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sz="1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lnSpc>
          <a:spcPct val="87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sz="1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lnSpc>
          <a:spcPct val="87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sz="1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" descr="C:\Documents and Settings\McLaughlin\My Documents\PA\Photos\Katrina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380" y="1764013"/>
            <a:ext cx="5944530" cy="445794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119810" name="Rectangle 102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1" name="Rectangle 102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2" name="Rectangle 102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3" name="Rectangle 102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4" name="Rectangle 103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5" name="Rectangle 1031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6" name="Rectangle 103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7" name="Rectangle 1033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8" name="Rectangle 103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9" name="Rectangle 1035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0" name="Rectangle 103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1" name="Rectangle 103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2" name="Rectangle 103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3" name="Rectangle 103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4" name="Rectangle 104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5" name="Rectangle 1041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6" name="Rectangle 104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7" name="Rectangle 1043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8" name="Rectangle 104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9" name="Rectangle 1045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0" name="Rectangle 104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1" name="Rectangle 104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2" name="Rectangle 104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3" name="Rectangle 104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4" name="Rectangle 105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6" name="Rectangle 105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8" name="Rectangle 105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40" name="Rectangle 105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5390" name="Rectangle 1058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5181600" cy="838200"/>
          </a:xfrm>
        </p:spPr>
        <p:txBody>
          <a:bodyPr/>
          <a:lstStyle/>
          <a:p>
            <a:r>
              <a:rPr lang="en-US" sz="2000" smtClean="0"/>
              <a:t>  53</a:t>
            </a:r>
            <a:r>
              <a:rPr lang="en-US" sz="2000" baseline="30000" smtClean="0"/>
              <a:t>rd</a:t>
            </a:r>
            <a:r>
              <a:rPr lang="en-US" sz="2000" smtClean="0"/>
              <a:t> Weather Reconnaissance Squadron</a:t>
            </a:r>
            <a:br>
              <a:rPr lang="en-US" sz="2000" smtClean="0"/>
            </a:br>
            <a:r>
              <a:rPr lang="en-US" sz="2000" smtClean="0"/>
              <a:t>2009 Hurricane Season – Flying Stats</a:t>
            </a:r>
          </a:p>
        </p:txBody>
      </p:sp>
      <p:sp>
        <p:nvSpPr>
          <p:cNvPr id="119861" name="Line 1077"/>
          <p:cNvSpPr>
            <a:spLocks noChangeShapeType="1"/>
          </p:cNvSpPr>
          <p:nvPr/>
        </p:nvSpPr>
        <p:spPr bwMode="auto">
          <a:xfrm>
            <a:off x="304800" y="64770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5392" name="Text Box 1078"/>
          <p:cNvSpPr txBox="1">
            <a:spLocks noChangeArrowheads="1"/>
          </p:cNvSpPr>
          <p:nvPr/>
        </p:nvSpPr>
        <p:spPr bwMode="auto">
          <a:xfrm>
            <a:off x="914400" y="6477000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1" name="Rectangle 102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2" name="Rectangle 102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3" name="Rectangle 102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4" name="Rectangle 103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5" name="Rectangle 1031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6" name="Rectangle 103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7" name="Rectangle 1033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8" name="Rectangle 103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9" name="Rectangle 1035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0" name="Rectangle 103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1" name="Rectangle 103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2" name="Rectangle 103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3" name="Rectangle 103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4" name="Rectangle 104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5" name="Rectangle 1041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6" name="Rectangle 104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7" name="Rectangle 1043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8" name="Rectangle 104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9" name="Rectangle 1045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0" name="Rectangle 104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1" name="Rectangle 104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2" name="Rectangle 104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3" name="Rectangle 104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4" name="Rectangle 105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6" name="Rectangle 105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8" name="Rectangle 105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40" name="Rectangle 105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7437" name="Rectangle 1058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5181600" cy="838200"/>
          </a:xfrm>
        </p:spPr>
        <p:txBody>
          <a:bodyPr/>
          <a:lstStyle/>
          <a:p>
            <a:r>
              <a:rPr lang="en-US" sz="2800" smtClean="0"/>
              <a:t>  Season Comparison </a:t>
            </a:r>
            <a:br>
              <a:rPr lang="en-US" sz="2800" smtClean="0"/>
            </a:br>
            <a:r>
              <a:rPr lang="en-US" sz="2800" smtClean="0"/>
              <a:t>For Tasking</a:t>
            </a:r>
          </a:p>
        </p:txBody>
      </p:sp>
      <p:sp>
        <p:nvSpPr>
          <p:cNvPr id="119861" name="Line 1077"/>
          <p:cNvSpPr>
            <a:spLocks noChangeShapeType="1"/>
          </p:cNvSpPr>
          <p:nvPr/>
        </p:nvSpPr>
        <p:spPr bwMode="auto">
          <a:xfrm>
            <a:off x="304800" y="64770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7439" name="Text Box 1078"/>
          <p:cNvSpPr txBox="1">
            <a:spLocks noChangeArrowheads="1"/>
          </p:cNvSpPr>
          <p:nvPr/>
        </p:nvSpPr>
        <p:spPr bwMode="auto">
          <a:xfrm>
            <a:off x="914400" y="6477000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17440" name="Rectangle 59"/>
          <p:cNvSpPr>
            <a:spLocks noChangeArrowheads="1"/>
          </p:cNvSpPr>
          <p:nvPr/>
        </p:nvSpPr>
        <p:spPr bwMode="auto">
          <a:xfrm>
            <a:off x="-152400" y="1600200"/>
            <a:ext cx="9144000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500" i="0">
                <a:solidFill>
                  <a:srgbClr val="FFFF00"/>
                </a:solidFill>
                <a:latin typeface="Arial" charset="0"/>
              </a:rPr>
              <a:t>			</a:t>
            </a:r>
            <a:r>
              <a:rPr lang="en-US" sz="2400" i="0">
                <a:solidFill>
                  <a:schemeClr val="bg1"/>
                </a:solidFill>
                <a:latin typeface="Arial" charset="0"/>
              </a:rPr>
              <a:t> ‘04	‘05	‘06	 ’07      ’08	</a:t>
            </a:r>
            <a:r>
              <a:rPr lang="en-US" sz="2400" i="0">
                <a:solidFill>
                  <a:srgbClr val="C00000"/>
                </a:solidFill>
                <a:latin typeface="Arial" charset="0"/>
              </a:rPr>
              <a:t>‘09</a:t>
            </a:r>
          </a:p>
          <a:p>
            <a:pPr eaLnBrk="0" hangingPunct="0">
              <a:lnSpc>
                <a:spcPct val="134000"/>
              </a:lnSpc>
            </a:pPr>
            <a:endParaRPr lang="en-US" sz="2400" i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sz="2400" i="0">
                <a:solidFill>
                  <a:schemeClr val="bg1"/>
                </a:solidFill>
                <a:latin typeface="Arial" charset="0"/>
              </a:rPr>
              <a:t>    TASKED		273	355	125	 139     244	</a:t>
            </a:r>
            <a:r>
              <a:rPr lang="en-US" sz="2400" i="0">
                <a:solidFill>
                  <a:srgbClr val="C00000"/>
                </a:solidFill>
                <a:latin typeface="Arial" charset="0"/>
              </a:rPr>
              <a:t>104</a:t>
            </a:r>
          </a:p>
          <a:p>
            <a:pPr eaLnBrk="0" hangingPunct="0">
              <a:lnSpc>
                <a:spcPct val="67000"/>
              </a:lnSpc>
            </a:pPr>
            <a:endParaRPr lang="en-US" sz="2400" i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sz="2400" i="0">
                <a:solidFill>
                  <a:schemeClr val="bg1"/>
                </a:solidFill>
                <a:latin typeface="Arial" charset="0"/>
              </a:rPr>
              <a:t>    CANCELLED	  70	102	  41       63       60	  </a:t>
            </a:r>
            <a:r>
              <a:rPr lang="en-US" sz="2400" i="0">
                <a:solidFill>
                  <a:srgbClr val="C00000"/>
                </a:solidFill>
                <a:latin typeface="Arial" charset="0"/>
              </a:rPr>
              <a:t>44</a:t>
            </a:r>
          </a:p>
          <a:p>
            <a:pPr eaLnBrk="0" hangingPunct="0">
              <a:lnSpc>
                <a:spcPct val="67000"/>
              </a:lnSpc>
            </a:pPr>
            <a:endParaRPr lang="en-US" sz="2400" i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sz="2400" i="0">
                <a:solidFill>
                  <a:schemeClr val="bg1"/>
                </a:solidFill>
                <a:latin typeface="Arial" charset="0"/>
              </a:rPr>
              <a:t>    REQUIRED	203	253	  84       76     184	  </a:t>
            </a:r>
            <a:r>
              <a:rPr lang="en-US" sz="2400" i="0">
                <a:solidFill>
                  <a:srgbClr val="C00000"/>
                </a:solidFill>
                <a:latin typeface="Arial" charset="0"/>
              </a:rPr>
              <a:t>60</a:t>
            </a:r>
          </a:p>
          <a:p>
            <a:pPr eaLnBrk="0" hangingPunct="0">
              <a:lnSpc>
                <a:spcPct val="67000"/>
              </a:lnSpc>
            </a:pPr>
            <a:endParaRPr lang="en-US" sz="2400" i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sz="2400" i="0">
                <a:solidFill>
                  <a:schemeClr val="bg1"/>
                </a:solidFill>
                <a:latin typeface="Arial" charset="0"/>
              </a:rPr>
              <a:t>    ACCOMP		199	246	  84       74     183	  </a:t>
            </a:r>
            <a:r>
              <a:rPr lang="en-US" sz="2400" i="0">
                <a:solidFill>
                  <a:srgbClr val="C00000"/>
                </a:solidFill>
                <a:latin typeface="Arial" charset="0"/>
              </a:rPr>
              <a:t>59</a:t>
            </a:r>
          </a:p>
          <a:p>
            <a:pPr eaLnBrk="0" hangingPunct="0">
              <a:lnSpc>
                <a:spcPct val="201000"/>
              </a:lnSpc>
            </a:pPr>
            <a:endParaRPr lang="en-US" sz="2400" i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sz="2400" i="0">
                <a:solidFill>
                  <a:schemeClr val="bg1"/>
                </a:solidFill>
                <a:latin typeface="Arial" charset="0"/>
              </a:rPr>
              <a:t>   RELIABILITY      98%	97%	 100%   97%   99%   </a:t>
            </a:r>
            <a:r>
              <a:rPr lang="en-US" sz="2400" i="0">
                <a:solidFill>
                  <a:srgbClr val="C00000"/>
                </a:solidFill>
                <a:latin typeface="Arial" charset="0"/>
              </a:rPr>
              <a:t>98%</a:t>
            </a:r>
          </a:p>
          <a:p>
            <a:pPr eaLnBrk="0" hangingPunct="0"/>
            <a:endParaRPr lang="en-US" sz="2500" i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17538" y="6248400"/>
            <a:ext cx="171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3565525" y="6096000"/>
            <a:ext cx="14636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 i="0"/>
              <a:t>Year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5276850" cy="381000"/>
          </a:xfrm>
        </p:spPr>
        <p:txBody>
          <a:bodyPr lIns="92075" tIns="46038" rIns="92075" bIns="46038"/>
          <a:lstStyle/>
          <a:p>
            <a:r>
              <a:rPr lang="en-US" sz="3600" smtClean="0"/>
              <a:t>NHOP Flight Hours</a:t>
            </a:r>
            <a:r>
              <a:rPr lang="en-US" smtClean="0"/>
              <a:t> </a:t>
            </a:r>
          </a:p>
        </p:txBody>
      </p:sp>
      <p:graphicFrame>
        <p:nvGraphicFramePr>
          <p:cNvPr id="19460" name="Object 10"/>
          <p:cNvGraphicFramePr>
            <a:graphicFrameLocks/>
          </p:cNvGraphicFramePr>
          <p:nvPr/>
        </p:nvGraphicFramePr>
        <p:xfrm>
          <a:off x="0" y="1828800"/>
          <a:ext cx="7943850" cy="4657725"/>
        </p:xfrm>
        <a:graphic>
          <a:graphicData uri="http://schemas.openxmlformats.org/presentationml/2006/ole">
            <p:oleObj spid="_x0000_s19460" name="Chart" r:id="rId4" imgW="7943850" imgH="4657725" progId="Excel.Chart.8">
              <p:embed/>
            </p:oleObj>
          </a:graphicData>
        </a:graphic>
      </p:graphicFrame>
      <p:sp>
        <p:nvSpPr>
          <p:cNvPr id="10254" name="Line 14"/>
          <p:cNvSpPr>
            <a:spLocks noChangeShapeType="1"/>
          </p:cNvSpPr>
          <p:nvPr/>
        </p:nvSpPr>
        <p:spPr bwMode="auto">
          <a:xfrm flipV="1">
            <a:off x="1066800" y="3429000"/>
            <a:ext cx="5334000" cy="0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173038" y="3557588"/>
            <a:ext cx="28416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H</a:t>
            </a:r>
          </a:p>
          <a:p>
            <a:r>
              <a:rPr lang="en-US" sz="1000"/>
              <a:t>O</a:t>
            </a:r>
          </a:p>
          <a:p>
            <a:r>
              <a:rPr lang="en-US" sz="1000"/>
              <a:t>U</a:t>
            </a:r>
          </a:p>
          <a:p>
            <a:r>
              <a:rPr lang="en-US" sz="1000"/>
              <a:t>R</a:t>
            </a:r>
          </a:p>
          <a:p>
            <a:r>
              <a:rPr lang="en-US" sz="1000"/>
              <a:t>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21537" name="Object 57"/>
          <p:cNvGraphicFramePr>
            <a:graphicFrameLocks/>
          </p:cNvGraphicFramePr>
          <p:nvPr/>
        </p:nvGraphicFramePr>
        <p:xfrm>
          <a:off x="0" y="1676400"/>
          <a:ext cx="8382000" cy="5181600"/>
        </p:xfrm>
        <a:graphic>
          <a:graphicData uri="http://schemas.openxmlformats.org/presentationml/2006/ole">
            <p:oleObj spid="_x0000_s21537" r:id="rId4" imgW="8382727" imgH="5182049" progId="Excel.Chart.8">
              <p:embed/>
            </p:oleObj>
          </a:graphicData>
        </a:graphic>
      </p:graphicFrame>
      <p:sp>
        <p:nvSpPr>
          <p:cNvPr id="21538" name="Rectangle 58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5791200" cy="1143000"/>
          </a:xfrm>
        </p:spPr>
        <p:txBody>
          <a:bodyPr/>
          <a:lstStyle/>
          <a:p>
            <a:pPr eaLnBrk="1" hangingPunct="1"/>
            <a:r>
              <a:rPr lang="en-US" smtClean="0"/>
              <a:t>53</a:t>
            </a:r>
            <a:r>
              <a:rPr lang="en-US" baseline="30000" smtClean="0"/>
              <a:t>rd</a:t>
            </a:r>
            <a:r>
              <a:rPr lang="en-US" smtClean="0"/>
              <a:t> Flying Hrs by Month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% of Flying Hours by Storm</a:t>
            </a:r>
          </a:p>
        </p:txBody>
      </p:sp>
      <p:graphicFrame>
        <p:nvGraphicFramePr>
          <p:cNvPr id="23554" name="Chart 3"/>
          <p:cNvGraphicFramePr>
            <a:graphicFrameLocks/>
          </p:cNvGraphicFramePr>
          <p:nvPr/>
        </p:nvGraphicFramePr>
        <p:xfrm>
          <a:off x="762000" y="1905000"/>
          <a:ext cx="6324600" cy="4343400"/>
        </p:xfrm>
        <a:graphic>
          <a:graphicData uri="http://schemas.openxmlformats.org/presentationml/2006/ole">
            <p:oleObj spid="_x0000_s23554" r:id="rId4" imgW="6328196" imgH="434072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5" y="1447800"/>
            <a:ext cx="7669213" cy="5029200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5791200" cy="1066800"/>
          </a:xfrm>
        </p:spPr>
        <p:txBody>
          <a:bodyPr/>
          <a:lstStyle/>
          <a:p>
            <a:pPr eaLnBrk="1" hangingPunct="1"/>
            <a:r>
              <a:rPr lang="en-US" smtClean="0"/>
              <a:t>Technological Improvements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Software/Aircraft/Ground Station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- New software install Jun 10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-AVAPS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- -Latest Software upgrade Sep 08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- -Next generation sonde Aug/Sep 09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SFMR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-Operational Learning Curve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-New Radome, water leak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-60-70% missions reliable</a:t>
            </a:r>
          </a:p>
          <a:p>
            <a:pPr eaLnBrk="1" hangingPunct="1"/>
            <a:endParaRPr lang="en-US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medi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138" y="1778000"/>
            <a:ext cx="7027862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Public Affairs</a:t>
            </a:r>
          </a:p>
        </p:txBody>
      </p:sp>
      <p:sp>
        <p:nvSpPr>
          <p:cNvPr id="368644" name="Rectangle 4"/>
          <p:cNvSpPr>
            <a:spLocks noChangeArrowheads="1"/>
          </p:cNvSpPr>
          <p:nvPr/>
        </p:nvSpPr>
        <p:spPr bwMode="auto">
          <a:xfrm rot="10800000" flipV="1">
            <a:off x="685800" y="1863725"/>
            <a:ext cx="2667000" cy="1592263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lvl="1">
              <a:lnSpc>
                <a:spcPct val="87000"/>
              </a:lnSpc>
              <a:buSzPct val="77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Media Flights</a:t>
            </a:r>
          </a:p>
          <a:p>
            <a:pPr lvl="1">
              <a:lnSpc>
                <a:spcPct val="87000"/>
              </a:lnSpc>
              <a:buSzPct val="77000"/>
              <a:buFont typeface="Wingdings" pitchFamily="2" charset="2"/>
              <a:buNone/>
              <a:defRPr/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Airshows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</a:p>
          <a:p>
            <a:pPr lvl="1">
              <a:lnSpc>
                <a:spcPct val="87000"/>
              </a:lnSpc>
              <a:buSzPct val="77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CHAT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2438400" y="6477000"/>
            <a:ext cx="34147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www.hurricanehunters.com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80" name="Picture 8" descr="silver_n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184275"/>
            <a:ext cx="5272088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 Box 10"/>
          <p:cNvSpPr txBox="1">
            <a:spLocks noChangeArrowheads="1"/>
          </p:cNvSpPr>
          <p:nvPr/>
        </p:nvSpPr>
        <p:spPr bwMode="auto">
          <a:xfrm>
            <a:off x="381000" y="5859463"/>
            <a:ext cx="7377113" cy="769937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Arial" charset="0"/>
              </a:rPr>
              <a:t>U.S. AIR FORCE RESERVE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brf">
  <a:themeElements>
    <a:clrScheme name="">
      <a:dk1>
        <a:srgbClr val="000000"/>
      </a:dk1>
      <a:lt1>
        <a:srgbClr val="0000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AFF"/>
      </a:accent3>
      <a:accent4>
        <a:srgbClr val="000000"/>
      </a:accent4>
      <a:accent5>
        <a:srgbClr val="B7C6FE"/>
      </a:accent5>
      <a:accent6>
        <a:srgbClr val="009D00"/>
      </a:accent6>
      <a:hlink>
        <a:srgbClr val="FAFD00"/>
      </a:hlink>
      <a:folHlink>
        <a:srgbClr val="FC0128"/>
      </a:folHlink>
    </a:clrScheme>
    <a:fontScheme name="Combrf">
      <a:majorFont>
        <a:latin typeface="Arial"/>
        <a:ea typeface=""/>
        <a:cs typeface=""/>
      </a:majorFont>
      <a:minorFont>
        <a:latin typeface="Palati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50800" cap="flat" cmpd="sng" algn="ctr">
          <a:solidFill>
            <a:schemeClr val="accent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50800" cap="flat" cmpd="sng" algn="ctr">
          <a:solidFill>
            <a:schemeClr val="accent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Combr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br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br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br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br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br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br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118704871</TotalTime>
  <Pages>35</Pages>
  <Words>525</Words>
  <Application>Microsoft Office PowerPoint</Application>
  <PresentationFormat>Custom</PresentationFormat>
  <Paragraphs>119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8" baseType="lpstr">
      <vt:lpstr>Times New Roman</vt:lpstr>
      <vt:lpstr>Arial</vt:lpstr>
      <vt:lpstr>Palatino</vt:lpstr>
      <vt:lpstr>Wingdings</vt:lpstr>
      <vt:lpstr>Century Schoolbook</vt:lpstr>
      <vt:lpstr>Combrf</vt:lpstr>
      <vt:lpstr>Combrf</vt:lpstr>
      <vt:lpstr>Combrf</vt:lpstr>
      <vt:lpstr>Combrf</vt:lpstr>
      <vt:lpstr>Combrf</vt:lpstr>
      <vt:lpstr>Combrf</vt:lpstr>
      <vt:lpstr>Combrf</vt:lpstr>
      <vt:lpstr>Combrf</vt:lpstr>
      <vt:lpstr>Combrf</vt:lpstr>
      <vt:lpstr>Combrf</vt:lpstr>
      <vt:lpstr>Combrf</vt:lpstr>
      <vt:lpstr>Combrf</vt:lpstr>
      <vt:lpstr>Document</vt:lpstr>
      <vt:lpstr>Microsoft Office Excel Chart</vt:lpstr>
      <vt:lpstr>Microsoft Excel Chart</vt:lpstr>
      <vt:lpstr>  53rd Weather Reconnaissance Squadron 2009 Hurricane Season – Flying Stats</vt:lpstr>
      <vt:lpstr>  Season Comparison  For Tasking</vt:lpstr>
      <vt:lpstr>NHOP Flight Hours </vt:lpstr>
      <vt:lpstr>53rd Flying Hrs by Month</vt:lpstr>
      <vt:lpstr>% of Flying Hours by Storm</vt:lpstr>
      <vt:lpstr>Technological Improvements</vt:lpstr>
      <vt:lpstr>Public Affairs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Command Briefing &amp; Script</dc:title>
  <dc:subject/>
  <dc:creator>jtrotter</dc:creator>
  <cp:keywords/>
  <dc:description/>
  <cp:lastModifiedBy>Jonathan Talbot</cp:lastModifiedBy>
  <cp:revision>645</cp:revision>
  <cp:lastPrinted>1997-12-12T19:57:10Z</cp:lastPrinted>
  <dcterms:created xsi:type="dcterms:W3CDTF">1995-10-25T09:50:20Z</dcterms:created>
  <dcterms:modified xsi:type="dcterms:W3CDTF">2010-03-01T03:28:38Z</dcterms:modified>
</cp:coreProperties>
</file>