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rels" ContentType="application/vnd.openxmlformats-package.relationship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theme/theme6.xml" ContentType="application/vnd.openxmlformats-officedocument.theme+xml"/>
  <Override PartName="/ppt/handoutMasters/handoutMaster1.xml" ContentType="application/vnd.openxmlformats-officedocument.presentationml.handoutMaster+xml"/>
  <Override PartName="/ppt/notesSlides/notesSlide30.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60" r:id="rId2"/>
    <p:sldMasterId id="2147483677" r:id="rId3"/>
    <p:sldMasterId id="2147483679" r:id="rId4"/>
  </p:sldMasterIdLst>
  <p:notesMasterIdLst>
    <p:notesMasterId r:id="rId36"/>
  </p:notesMasterIdLst>
  <p:handoutMasterIdLst>
    <p:handoutMasterId r:id="rId37"/>
  </p:handoutMasterIdLst>
  <p:sldIdLst>
    <p:sldId id="366" r:id="rId5"/>
    <p:sldId id="354" r:id="rId6"/>
    <p:sldId id="302" r:id="rId7"/>
    <p:sldId id="387" r:id="rId8"/>
    <p:sldId id="290" r:id="rId9"/>
    <p:sldId id="263" r:id="rId10"/>
    <p:sldId id="264" r:id="rId11"/>
    <p:sldId id="276" r:id="rId12"/>
    <p:sldId id="386" r:id="rId13"/>
    <p:sldId id="381" r:id="rId14"/>
    <p:sldId id="382" r:id="rId15"/>
    <p:sldId id="291" r:id="rId16"/>
    <p:sldId id="267" r:id="rId17"/>
    <p:sldId id="295" r:id="rId18"/>
    <p:sldId id="311" r:id="rId19"/>
    <p:sldId id="384" r:id="rId20"/>
    <p:sldId id="383" r:id="rId21"/>
    <p:sldId id="385" r:id="rId22"/>
    <p:sldId id="277" r:id="rId23"/>
    <p:sldId id="388" r:id="rId24"/>
    <p:sldId id="278" r:id="rId25"/>
    <p:sldId id="279" r:id="rId26"/>
    <p:sldId id="389" r:id="rId27"/>
    <p:sldId id="390" r:id="rId28"/>
    <p:sldId id="391" r:id="rId29"/>
    <p:sldId id="289" r:id="rId30"/>
    <p:sldId id="296" r:id="rId31"/>
    <p:sldId id="392" r:id="rId32"/>
    <p:sldId id="394" r:id="rId33"/>
    <p:sldId id="393" r:id="rId34"/>
    <p:sldId id="395"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DF0ED"/>
    <a:srgbClr val="C6F3FF"/>
    <a:srgbClr val="DDDDDD"/>
    <a:srgbClr val="00FF00"/>
    <a:srgbClr val="009900"/>
    <a:srgbClr val="FF9900"/>
    <a:srgbClr val="990000"/>
    <a:srgbClr val="008000"/>
    <a:srgbClr val="333399"/>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561" autoAdjust="0"/>
    <p:restoredTop sz="94660"/>
  </p:normalViewPr>
  <p:slideViewPr>
    <p:cSldViewPr>
      <p:cViewPr varScale="1">
        <p:scale>
          <a:sx n="154" d="100"/>
          <a:sy n="154" d="100"/>
        </p:scale>
        <p:origin x="-816" y="-104"/>
      </p:cViewPr>
      <p:guideLst>
        <p:guide orient="horz" pos="460"/>
        <p:guide orient="horz" pos="10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defTabSz="930275">
              <a:defRPr sz="1200">
                <a:latin typeface="Times New Roman" pitchFamily="-110" charset="0"/>
              </a:defRPr>
            </a:lvl1pPr>
          </a:lstStyle>
          <a:p>
            <a:pPr>
              <a:defRPr/>
            </a:pPr>
            <a:endParaRPr lang="en-US"/>
          </a:p>
        </p:txBody>
      </p:sp>
      <p:sp>
        <p:nvSpPr>
          <p:cNvPr id="1536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algn="r" defTabSz="930275">
              <a:defRPr sz="1200">
                <a:latin typeface="Times New Roman" pitchFamily="-110" charset="0"/>
              </a:defRPr>
            </a:lvl1pPr>
          </a:lstStyle>
          <a:p>
            <a:pPr>
              <a:defRPr/>
            </a:pPr>
            <a:endParaRPr lang="en-US"/>
          </a:p>
        </p:txBody>
      </p:sp>
      <p:sp>
        <p:nvSpPr>
          <p:cNvPr id="1536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defTabSz="930275">
              <a:defRPr sz="1200">
                <a:latin typeface="Times New Roman" pitchFamily="-110" charset="0"/>
              </a:defRPr>
            </a:lvl1pPr>
          </a:lstStyle>
          <a:p>
            <a:pPr>
              <a:defRPr/>
            </a:pPr>
            <a:endParaRPr lang="en-US"/>
          </a:p>
        </p:txBody>
      </p:sp>
      <p:sp>
        <p:nvSpPr>
          <p:cNvPr id="1536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algn="r" defTabSz="930275">
              <a:defRPr sz="1200">
                <a:latin typeface="Times New Roman" pitchFamily="-110" charset="0"/>
              </a:defRPr>
            </a:lvl1pPr>
          </a:lstStyle>
          <a:p>
            <a:pPr>
              <a:defRPr/>
            </a:pPr>
            <a:fld id="{E1463190-FFDF-9840-984B-56F72C7B07F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7458"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0" charset="0"/>
              </a:defRPr>
            </a:lvl1pPr>
          </a:lstStyle>
          <a:p>
            <a:pPr>
              <a:defRPr/>
            </a:pPr>
            <a:endParaRPr lang="en-US"/>
          </a:p>
        </p:txBody>
      </p:sp>
      <p:sp>
        <p:nvSpPr>
          <p:cNvPr id="147459" name="Rectangle 1027"/>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0" charset="0"/>
              </a:defRPr>
            </a:lvl1pPr>
          </a:lstStyle>
          <a:p>
            <a:pPr>
              <a:defRPr/>
            </a:pPr>
            <a:endParaRPr lang="en-US"/>
          </a:p>
        </p:txBody>
      </p:sp>
      <p:sp>
        <p:nvSpPr>
          <p:cNvPr id="2867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7461" name="Rectangle 1029"/>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1030"/>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0" charset="0"/>
              </a:defRPr>
            </a:lvl1pPr>
          </a:lstStyle>
          <a:p>
            <a:pPr>
              <a:defRPr/>
            </a:pPr>
            <a:endParaRPr lang="en-US"/>
          </a:p>
        </p:txBody>
      </p:sp>
      <p:sp>
        <p:nvSpPr>
          <p:cNvPr id="147463" name="Rectangle 1031"/>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10" charset="0"/>
              </a:defRPr>
            </a:lvl1pPr>
          </a:lstStyle>
          <a:p>
            <a:pPr>
              <a:defRPr/>
            </a:pPr>
            <a:fld id="{3993AD7C-8494-7640-AD41-928ADCAA33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93AD7C-8494-7640-AD41-928ADCAA33D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11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12CBEF17-A82B-8B4A-8D3B-04DE9CE35574}" type="slidenum">
              <a:rPr lang="en-US"/>
              <a:pPr/>
              <a:t>12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FD88E066-4D09-B94D-B0BB-520F8332E232}" type="slidenum">
              <a:rPr lang="en-US"/>
              <a:pPr/>
              <a:t>13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B11E9FDD-D473-AB45-A174-81D0E41E7B04}" type="slidenum">
              <a:rPr lang="en-US"/>
              <a:pPr/>
              <a:t>14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15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16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17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18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p>
            <a:fld id="{408DE3C0-6964-6343-AD25-9C79AC27D306}" type="slidenum">
              <a:rPr lang="en-US"/>
              <a:pPr/>
              <a:t>19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F4FF545C-1428-5347-B41C-451CCB808F1B}" type="slidenum">
              <a:rPr lang="en-US"/>
              <a:pPr/>
              <a:t>20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794AD784-1B10-184C-98BF-7A8CDC7F45FA}" type="slidenum">
              <a:rPr lang="en-US"/>
              <a:pPr/>
              <a:t>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195E3727-8681-774E-AA0C-3A772DF1872C}" type="slidenum">
              <a:rPr lang="en-US"/>
              <a:pPr/>
              <a:t>21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noFill/>
        </p:spPr>
        <p:txBody>
          <a:bodyPr/>
          <a:lstStyle/>
          <a:p>
            <a:fld id="{1CF3FDB4-9D17-2F41-8CB8-78CAD62227EF}" type="slidenum">
              <a:rPr lang="en-US"/>
              <a:pPr/>
              <a:t>22</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23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12CBEF17-A82B-8B4A-8D3B-04DE9CE35574}" type="slidenum">
              <a:rPr lang="en-US"/>
              <a:pPr/>
              <a:t>25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p:spPr>
        <p:txBody>
          <a:bodyPr/>
          <a:lstStyle/>
          <a:p>
            <a:fld id="{212ACC8C-46B4-314E-8C1A-63B520CDDD94}" type="slidenum">
              <a:rPr lang="en-US"/>
              <a:pPr/>
              <a:t>26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AA3B867A-9F3E-CE4F-B8C8-E140C2BDEAF7}" type="slidenum">
              <a:rPr lang="en-US"/>
              <a:pPr/>
              <a:t>27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28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29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30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p>
            <a:fld id="{475AC37C-6306-E44D-AC6D-0DE2E180F47F}" type="slidenum">
              <a:rPr lang="en-US"/>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31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F4FF545C-1428-5347-B41C-451CCB808F1B}" type="slidenum">
              <a:rPr lang="en-US"/>
              <a:pPr/>
              <a:t>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BC2EAC67-0775-E048-8DD1-BAB56E7AABC0}" type="slidenum">
              <a:rPr lang="en-US"/>
              <a:pPr/>
              <a:t>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C7C4C92E-FA9E-2946-A5D5-649440A20911}" type="slidenum">
              <a:rPr lang="en-US"/>
              <a:pPr/>
              <a:t>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10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811E39-FDB4-8A46-8584-DE384BB44D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3D80F-E5BE-F940-8B97-4292FFB0EA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C0AC8-DD5E-F944-B59F-0E35021BBC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pPr>
              <a:defRPr/>
            </a:pPr>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pPr>
              <a:defRPr/>
            </a:pPr>
            <a:fld id="{BA7A5281-D9DF-4844-9AA6-9919CABCFF6E}"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EB1E77-6789-0445-BC72-9D81A55F764C}"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4D39F8-99FF-0B40-A8EA-A8095B32F08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AF04EE0-D478-404F-86C8-D2D8C74E51E1}" type="slidenum">
              <a:rPr lang="en-US" smtClean="0"/>
              <a:pPr>
                <a:defRPr/>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973F8B-C514-D046-A7FD-F9F94ECFC79F}"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D959A02-D7F4-5049-A7EB-551161F8DB6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6EB14-2328-5D41-9D9C-C259487E844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1E63A5-6BFA-FF42-97A1-E8981313F6A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CA4361F-90B3-9A49-9CE0-AB8D43274B3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1EDCC0C-52F9-604B-8337-6F6119688E9D}" type="slidenum">
              <a:rPr lang="en-US" smtClean="0"/>
              <a:pPr>
                <a:defRPr/>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1EDCC0C-52F9-604B-8337-6F6119688E9D}" type="slidenum">
              <a:rPr lang="en-US" smtClean="0"/>
              <a:pPr>
                <a:defRPr/>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58EB66-A494-0E44-A592-C3698892DC99}"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3298FF-1773-DB40-A654-084346428A5E}"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18"/>
          <p:cNvSpPr>
            <a:spLocks noGrp="1" noChangeArrowheads="1"/>
          </p:cNvSpPr>
          <p:nvPr>
            <p:ph type="sldNum" sz="quarter" idx="10"/>
          </p:nvPr>
        </p:nvSpPr>
        <p:spPr>
          <a:ln/>
        </p:spPr>
        <p:txBody>
          <a:bodyPr/>
          <a:lstStyle>
            <a:lvl1pPr>
              <a:defRPr/>
            </a:lvl1pPr>
          </a:lstStyle>
          <a:p>
            <a:pPr>
              <a:defRPr/>
            </a:pPr>
            <a:fld id="{8B449254-30EA-0947-97C7-28E2D6F2F880}" type="slidenum">
              <a:rPr lang="en-US"/>
              <a:pPr>
                <a:defRPr/>
              </a:pPr>
              <a:t>‹#›</a:t>
            </a:fld>
            <a:endParaRPr lang="en-US"/>
          </a:p>
        </p:txBody>
      </p:sp>
      <p:sp>
        <p:nvSpPr>
          <p:cNvPr id="7" name="Rectangle 219"/>
          <p:cNvSpPr>
            <a:spLocks noGrp="1" noChangeArrowheads="1"/>
          </p:cNvSpPr>
          <p:nvPr>
            <p:ph type="dt" sz="half" idx="11"/>
          </p:nvPr>
        </p:nvSpPr>
        <p:spPr>
          <a:ln/>
        </p:spPr>
        <p:txBody>
          <a:bodyPr/>
          <a:lstStyle>
            <a:lvl1pPr>
              <a:defRPr/>
            </a:lvl1pPr>
          </a:lstStyle>
          <a:p>
            <a:pPr>
              <a:defRPr/>
            </a:pPr>
            <a:endParaRPr lang="en-US"/>
          </a:p>
        </p:txBody>
      </p:sp>
      <p:sp>
        <p:nvSpPr>
          <p:cNvPr id="8"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0939F354-94B7-3B41-A906-42329B60AFA9}"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C970C-50D0-3F49-AAF9-11BF774813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84122-49C4-1D4D-8678-D53660DB82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4A05A-8858-4045-A47E-0CC0C93FDC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E50B49-B0C0-8A4B-BF75-0D03FDF7C0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E10C52-6CD8-4844-A64C-0A32FACD85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809E41-B614-B04D-9498-625703FBD3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0273D-7108-9C42-BCB5-D3F31FC6AA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D88D87-2AE8-A44A-A459-FD21B12F2A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0"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0"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10" charset="0"/>
              </a:defRPr>
            </a:lvl1pPr>
          </a:lstStyle>
          <a:p>
            <a:pPr>
              <a:defRPr/>
            </a:pPr>
            <a:fld id="{A2C4EBAA-EDCE-4746-8FD3-3406A76C23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rgbClr val="000099"/>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000099"/>
          </a:solidFill>
          <a:latin typeface="Arial" pitchFamily="-110" charset="0"/>
        </a:defRPr>
      </a:lvl6pPr>
      <a:lvl7pPr marL="914400" algn="ctr" rtl="0" eaLnBrk="0" fontAlgn="base" hangingPunct="0">
        <a:spcBef>
          <a:spcPct val="0"/>
        </a:spcBef>
        <a:spcAft>
          <a:spcPct val="0"/>
        </a:spcAft>
        <a:defRPr sz="3600" b="1">
          <a:solidFill>
            <a:srgbClr val="000099"/>
          </a:solidFill>
          <a:latin typeface="Arial" pitchFamily="-110" charset="0"/>
        </a:defRPr>
      </a:lvl7pPr>
      <a:lvl8pPr marL="1371600" algn="ctr" rtl="0" eaLnBrk="0" fontAlgn="base" hangingPunct="0">
        <a:spcBef>
          <a:spcPct val="0"/>
        </a:spcBef>
        <a:spcAft>
          <a:spcPct val="0"/>
        </a:spcAft>
        <a:defRPr sz="3600" b="1">
          <a:solidFill>
            <a:srgbClr val="000099"/>
          </a:solidFill>
          <a:latin typeface="Arial" pitchFamily="-110" charset="0"/>
        </a:defRPr>
      </a:lvl8pPr>
      <a:lvl9pPr marL="1828800" algn="ctr" rtl="0" eaLnBrk="0" fontAlgn="base" hangingPunct="0">
        <a:spcBef>
          <a:spcPct val="0"/>
        </a:spcBef>
        <a:spcAft>
          <a:spcPct val="0"/>
        </a:spcAft>
        <a:defRPr sz="3600" b="1">
          <a:solidFill>
            <a:srgbClr val="000099"/>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pPr>
              <a:defRPr/>
            </a:pPr>
            <a:fld id="{A2C4EBAA-EDCE-4746-8FD3-3406A76C23E9}"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lIns="91440" tIns="45720" rIns="91440" bIns="45720" rtlCol="0" anchor="ctr"/>
          <a:lstStyle>
            <a:lvl1pPr algn="r">
              <a:defRPr sz="1400">
                <a:solidFill>
                  <a:schemeClr val="tx2"/>
                </a:solidFill>
              </a:defRPr>
            </a:lvl1pPr>
          </a:lstStyle>
          <a:p>
            <a:pPr>
              <a:defRPr/>
            </a:pPr>
            <a:fld id="{06F3E979-675C-DA45-9DB0-11AD95BB77E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8" r:id="rId1"/>
  </p:sldLayoutIdLst>
  <p:hf hdr="0" ftr="0" dt="0"/>
  <p:txStyles>
    <p:titleStyle>
      <a:lvl1pPr algn="ctr" rtl="0" eaLnBrk="0" fontAlgn="base" hangingPunct="0">
        <a:spcBef>
          <a:spcPct val="0"/>
        </a:spcBef>
        <a:spcAft>
          <a:spcPct val="0"/>
        </a:spcAft>
        <a:defRPr sz="4200" kern="1200">
          <a:solidFill>
            <a:schemeClr val="accent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5pPr>
      <a:lvl6pPr marL="4572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6pPr>
      <a:lvl7pPr marL="9144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chemeClr val="bg2"/>
        </a:buClr>
        <a:buSzPct val="90000"/>
        <a:buFont typeface="Wingdings 2" pitchFamily="-112" charset="2"/>
        <a:buChar char="Ü"/>
        <a:defRPr sz="2200" kern="1200">
          <a:solidFill>
            <a:schemeClr val="tx1"/>
          </a:solidFill>
          <a:latin typeface="+mn-lt"/>
          <a:ea typeface="ＭＳ Ｐゴシック" pitchFamily="-112" charset="-128"/>
          <a:cs typeface="ＭＳ Ｐゴシック" pitchFamily="-112" charset="-128"/>
        </a:defRPr>
      </a:lvl1pPr>
      <a:lvl2pPr marL="685800" indent="-336550" algn="l" rtl="0" eaLnBrk="0" fontAlgn="base" hangingPunct="0">
        <a:spcBef>
          <a:spcPct val="20000"/>
        </a:spcBef>
        <a:spcAft>
          <a:spcPct val="0"/>
        </a:spcAft>
        <a:buClr>
          <a:srgbClr val="949FBF"/>
        </a:buClr>
        <a:buSzPct val="90000"/>
        <a:buFont typeface="Wingdings 2" pitchFamily="-112" charset="2"/>
        <a:buChar char="Ü"/>
        <a:defRPr sz="2000" kern="1200">
          <a:solidFill>
            <a:schemeClr val="tx1"/>
          </a:solidFill>
          <a:latin typeface="+mn-lt"/>
          <a:ea typeface="ＭＳ Ｐゴシック" pitchFamily="-112" charset="-128"/>
          <a:cs typeface="+mn-cs"/>
        </a:defRPr>
      </a:lvl2pPr>
      <a:lvl3pPr marL="1035050" indent="-349250" algn="l" rtl="0" eaLnBrk="0" fontAlgn="base" hangingPunct="0">
        <a:spcBef>
          <a:spcPct val="20000"/>
        </a:spcBef>
        <a:spcAft>
          <a:spcPct val="0"/>
        </a:spcAft>
        <a:buClr>
          <a:schemeClr val="bg2"/>
        </a:buClr>
        <a:buSzPct val="90000"/>
        <a:buFont typeface="Wingdings 2" pitchFamily="-112" charset="2"/>
        <a:buChar char="Ü"/>
        <a:defRPr sz="2400" kern="1200">
          <a:solidFill>
            <a:schemeClr val="tx1"/>
          </a:solidFill>
          <a:latin typeface="+mn-lt"/>
          <a:ea typeface="ＭＳ Ｐゴシック" pitchFamily="-112" charset="-128"/>
          <a:cs typeface="+mn-cs"/>
        </a:defRPr>
      </a:lvl3pPr>
      <a:lvl4pPr marL="1371600" indent="-336550" algn="l" rtl="0" eaLnBrk="0" fontAlgn="base" hangingPunct="0">
        <a:spcBef>
          <a:spcPct val="20000"/>
        </a:spcBef>
        <a:spcAft>
          <a:spcPct val="0"/>
        </a:spcAft>
        <a:buClr>
          <a:srgbClr val="949FBF"/>
        </a:buClr>
        <a:buSzPct val="90000"/>
        <a:buFont typeface="Wingdings 2" pitchFamily="-112" charset="2"/>
        <a:buChar char="Ü"/>
        <a:defRPr sz="2000" kern="1200">
          <a:solidFill>
            <a:schemeClr val="tx1"/>
          </a:solidFill>
          <a:latin typeface="+mn-lt"/>
          <a:ea typeface="ＭＳ Ｐゴシック" pitchFamily="-112" charset="-128"/>
          <a:cs typeface="+mn-cs"/>
        </a:defRPr>
      </a:lvl4pPr>
      <a:lvl5pPr marL="1720850" indent="-349250" algn="l" rtl="0" eaLnBrk="0" fontAlgn="base" hangingPunct="0">
        <a:spcBef>
          <a:spcPct val="20000"/>
        </a:spcBef>
        <a:spcAft>
          <a:spcPct val="0"/>
        </a:spcAft>
        <a:buClr>
          <a:schemeClr val="bg2"/>
        </a:buClr>
        <a:buSzPct val="90000"/>
        <a:buFont typeface="Wingdings 2" pitchFamily="-112" charset="2"/>
        <a:buChar char="Ü"/>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0"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0"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10" charset="0"/>
              </a:defRPr>
            </a:lvl1pPr>
          </a:lstStyle>
          <a:p>
            <a:pPr>
              <a:defRPr/>
            </a:pPr>
            <a:fld id="{A2C4EBAA-EDCE-4746-8FD3-3406A76C23E9}"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600" b="1">
          <a:solidFill>
            <a:srgbClr val="000099"/>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000099"/>
          </a:solidFill>
          <a:latin typeface="Arial" pitchFamily="-110" charset="0"/>
        </a:defRPr>
      </a:lvl6pPr>
      <a:lvl7pPr marL="914400" algn="ctr" rtl="0" eaLnBrk="0" fontAlgn="base" hangingPunct="0">
        <a:spcBef>
          <a:spcPct val="0"/>
        </a:spcBef>
        <a:spcAft>
          <a:spcPct val="0"/>
        </a:spcAft>
        <a:defRPr sz="3600" b="1">
          <a:solidFill>
            <a:srgbClr val="000099"/>
          </a:solidFill>
          <a:latin typeface="Arial" pitchFamily="-110" charset="0"/>
        </a:defRPr>
      </a:lvl7pPr>
      <a:lvl8pPr marL="1371600" algn="ctr" rtl="0" eaLnBrk="0" fontAlgn="base" hangingPunct="0">
        <a:spcBef>
          <a:spcPct val="0"/>
        </a:spcBef>
        <a:spcAft>
          <a:spcPct val="0"/>
        </a:spcAft>
        <a:defRPr sz="3600" b="1">
          <a:solidFill>
            <a:srgbClr val="000099"/>
          </a:solidFill>
          <a:latin typeface="Arial" pitchFamily="-110" charset="0"/>
        </a:defRPr>
      </a:lvl8pPr>
      <a:lvl9pPr marL="1828800" algn="ctr" rtl="0" eaLnBrk="0" fontAlgn="base" hangingPunct="0">
        <a:spcBef>
          <a:spcPct val="0"/>
        </a:spcBef>
        <a:spcAft>
          <a:spcPct val="0"/>
        </a:spcAft>
        <a:defRPr sz="3600" b="1">
          <a:solidFill>
            <a:srgbClr val="000099"/>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wmf"/><Relationship Id="rId5" Type="http://schemas.openxmlformats.org/officeDocument/2006/relationships/image" Target="../media/image5.png"/><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2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0506" name="Rectangle 250"/>
          <p:cNvSpPr>
            <a:spLocks noGrp="1" noChangeArrowheads="1"/>
          </p:cNvSpPr>
          <p:nvPr>
            <p:ph type="title"/>
          </p:nvPr>
        </p:nvSpPr>
        <p:spPr>
          <a:xfrm>
            <a:off x="697231" y="1315917"/>
            <a:ext cx="7918450" cy="1966192"/>
          </a:xfrm>
          <a:effectLst>
            <a:outerShdw blurRad="63500" dist="38099" dir="2700000" algn="ctr" rotWithShape="0">
              <a:srgbClr val="000000">
                <a:alpha val="74998"/>
              </a:srgbClr>
            </a:outerShdw>
          </a:effectLst>
        </p:spPr>
        <p:txBody>
          <a:bodyPr rtlCol="0"/>
          <a:lstStyle/>
          <a:p>
            <a:pPr algn="ctr" eaLnBrk="1" fontAlgn="auto" hangingPunct="1">
              <a:spcAft>
                <a:spcPts val="0"/>
              </a:spcAft>
              <a:defRPr/>
            </a:pPr>
            <a:r>
              <a:rPr lang="en-US" sz="3600" b="1" dirty="0" smtClean="0">
                <a:solidFill>
                  <a:srgbClr val="FFAF03"/>
                </a:solidFill>
                <a:ea typeface="+mj-ea"/>
                <a:cs typeface="+mj-cs"/>
              </a:rPr>
              <a:t>National Hurricane Center</a:t>
            </a:r>
            <a:br>
              <a:rPr lang="en-US" sz="3600" b="1" dirty="0" smtClean="0">
                <a:solidFill>
                  <a:srgbClr val="FFAF03"/>
                </a:solidFill>
                <a:ea typeface="+mj-ea"/>
                <a:cs typeface="+mj-cs"/>
              </a:rPr>
            </a:br>
            <a:r>
              <a:rPr lang="en-US" sz="3600" b="1" dirty="0" smtClean="0">
                <a:solidFill>
                  <a:srgbClr val="FFAF03"/>
                </a:solidFill>
                <a:ea typeface="+mj-ea"/>
                <a:cs typeface="+mj-cs"/>
              </a:rPr>
              <a:t> 2009 Forecast Verification</a:t>
            </a:r>
            <a:endParaRPr lang="en-US" sz="3600" b="1" dirty="0">
              <a:solidFill>
                <a:srgbClr val="FFAF03"/>
              </a:solidFill>
              <a:ea typeface="+mj-ea"/>
              <a:cs typeface="+mj-cs"/>
            </a:endParaRPr>
          </a:p>
        </p:txBody>
      </p:sp>
      <p:sp>
        <p:nvSpPr>
          <p:cNvPr id="1120258" name="Rectangle 2"/>
          <p:cNvSpPr>
            <a:spLocks noGrp="1" noChangeArrowheads="1"/>
          </p:cNvSpPr>
          <p:nvPr>
            <p:ph idx="1"/>
          </p:nvPr>
        </p:nvSpPr>
        <p:spPr>
          <a:xfrm>
            <a:off x="1007553" y="4074985"/>
            <a:ext cx="7165975" cy="2266174"/>
          </a:xfrm>
          <a:effectLst>
            <a:outerShdw blurRad="63500" dist="38099" dir="2700000" algn="ctr" rotWithShape="0">
              <a:srgbClr val="000000">
                <a:alpha val="74998"/>
              </a:srgbClr>
            </a:outerShdw>
          </a:effectLst>
        </p:spPr>
        <p:txBody>
          <a:bodyPr rtlCol="0"/>
          <a:lstStyle/>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James L. Franklin</a:t>
            </a:r>
          </a:p>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Branch Chief, Hurricane Specialist Unit</a:t>
            </a:r>
          </a:p>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National Hurricane Center</a:t>
            </a:r>
          </a:p>
          <a:p>
            <a:pPr algn="ctr" eaLnBrk="1" fontAlgn="auto" hangingPunct="1">
              <a:spcBef>
                <a:spcPts val="400"/>
              </a:spcBef>
              <a:spcAft>
                <a:spcPts val="0"/>
              </a:spcAft>
              <a:buFont typeface="Wingdings 2" pitchFamily="18" charset="2"/>
              <a:buNone/>
              <a:defRPr/>
            </a:pPr>
            <a:endParaRPr lang="en-US" sz="2000" b="1" dirty="0" smtClean="0">
              <a:solidFill>
                <a:srgbClr val="FFAF03"/>
              </a:solidFill>
              <a:ea typeface="+mn-ea"/>
              <a:cs typeface="+mn-cs"/>
            </a:endParaRPr>
          </a:p>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2010 Interdepartmental Hurricane </a:t>
            </a:r>
            <a:r>
              <a:rPr lang="en-US" sz="2000" b="1" dirty="0" smtClean="0">
                <a:solidFill>
                  <a:srgbClr val="FFAF03"/>
                </a:solidFill>
                <a:ea typeface="+mn-ea"/>
                <a:cs typeface="+mn-cs"/>
              </a:rPr>
              <a:t>Conference</a:t>
            </a:r>
          </a:p>
          <a:p>
            <a:pPr algn="ctr" eaLnBrk="1" fontAlgn="auto" hangingPunct="1">
              <a:spcAft>
                <a:spcPts val="0"/>
              </a:spcAft>
              <a:buFont typeface="Wingdings 2" pitchFamily="18" charset="2"/>
              <a:buNone/>
              <a:defRPr/>
            </a:pPr>
            <a:endParaRPr lang="en-US" sz="2800" dirty="0" smtClean="0">
              <a:solidFill>
                <a:srgbClr val="FFFF00"/>
              </a:solidFill>
              <a:ea typeface="+mn-ea"/>
              <a:cs typeface="+mn-cs"/>
            </a:endParaRPr>
          </a:p>
        </p:txBody>
      </p:sp>
      <p:sp>
        <p:nvSpPr>
          <p:cNvPr id="23556" name="Rectangle 43"/>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fld id="{74BE8DDB-DDB1-ED40-A33D-DA3BB47AF321}" type="slidenum">
              <a:rPr lang="en-US" smtClean="0"/>
              <a:pPr/>
              <a:t>1</a:t>
            </a:fld>
            <a:endParaRPr lang="en-US"/>
          </a:p>
        </p:txBody>
      </p:sp>
      <p:sp>
        <p:nvSpPr>
          <p:cNvPr id="23557" name="Rectangle 3"/>
          <p:cNvSpPr>
            <a:spLocks noChangeArrowheads="1"/>
          </p:cNvSpPr>
          <p:nvPr/>
        </p:nvSpPr>
        <p:spPr bwMode="auto">
          <a:xfrm>
            <a:off x="152400" y="152400"/>
            <a:ext cx="8839200" cy="6553200"/>
          </a:xfrm>
          <a:prstGeom prst="rect">
            <a:avLst/>
          </a:prstGeom>
          <a:noFill/>
          <a:ln w="57150">
            <a:solidFill>
              <a:schemeClr val="tx1"/>
            </a:solidFill>
            <a:miter lim="800000"/>
            <a:headEnd/>
            <a:tailEnd/>
          </a:ln>
        </p:spPr>
        <p:txBody>
          <a:bodyPr wrap="none" anchor="ctr">
            <a:prstTxWarp prst="textNoShape">
              <a:avLst/>
            </a:prstTxWarp>
          </a:bodyPr>
          <a:lstStyle/>
          <a:p>
            <a:endParaRPr lang="en-US"/>
          </a:p>
        </p:txBody>
      </p:sp>
      <p:pic>
        <p:nvPicPr>
          <p:cNvPr id="23558" name="Picture 251" descr="WSFOLOGO"/>
          <p:cNvPicPr>
            <a:picLocks noChangeAspect="1" noChangeArrowheads="1"/>
          </p:cNvPicPr>
          <p:nvPr/>
        </p:nvPicPr>
        <p:blipFill>
          <a:blip r:embed="rId4"/>
          <a:srcRect/>
          <a:stretch>
            <a:fillRect/>
          </a:stretch>
        </p:blipFill>
        <p:spPr bwMode="auto">
          <a:xfrm>
            <a:off x="7932738" y="5695950"/>
            <a:ext cx="914400" cy="901700"/>
          </a:xfrm>
          <a:prstGeom prst="rect">
            <a:avLst/>
          </a:prstGeom>
          <a:noFill/>
          <a:ln w="9525">
            <a:noFill/>
            <a:miter lim="800000"/>
            <a:headEnd/>
            <a:tailEnd/>
          </a:ln>
        </p:spPr>
      </p:pic>
      <p:pic>
        <p:nvPicPr>
          <p:cNvPr id="23559" name="Picture 3" descr="noaa"/>
          <p:cNvPicPr>
            <a:picLocks noChangeAspect="1" noChangeArrowheads="1"/>
          </p:cNvPicPr>
          <p:nvPr/>
        </p:nvPicPr>
        <p:blipFill>
          <a:blip r:embed="rId5"/>
          <a:srcRect/>
          <a:stretch>
            <a:fillRect/>
          </a:stretch>
        </p:blipFill>
        <p:spPr bwMode="auto">
          <a:xfrm>
            <a:off x="290513" y="568960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09AL_tkskl (consensus).gif"/>
          <p:cNvPicPr>
            <a:picLocks noGrp="1" noChangeAspect="1"/>
          </p:cNvPicPr>
          <p:nvPr>
            <p:ph idx="1"/>
          </p:nvPr>
        </p:nvPicPr>
        <p:blipFill>
          <a:blip r:embed="rId3"/>
          <a:srcRect l="-385" r="-385"/>
          <a:stretch>
            <a:fillRect/>
          </a:stretch>
        </p:blipFill>
        <p:spPr>
          <a:xfrm>
            <a:off x="304800" y="1066800"/>
            <a:ext cx="6781800" cy="5548745"/>
          </a:xfrm>
        </p:spPr>
      </p:pic>
      <p:sp>
        <p:nvSpPr>
          <p:cNvPr id="48131" name="Rectangle 2"/>
          <p:cNvSpPr>
            <a:spLocks noGrp="1" noChangeArrowheads="1"/>
          </p:cNvSpPr>
          <p:nvPr>
            <p:ph type="title"/>
          </p:nvPr>
        </p:nvSpPr>
        <p:spPr>
          <a:xfrm>
            <a:off x="685800" y="0"/>
            <a:ext cx="7772400" cy="1066800"/>
          </a:xfrm>
        </p:spPr>
        <p:txBody>
          <a:bodyPr/>
          <a:lstStyle/>
          <a:p>
            <a:r>
              <a:rPr lang="en-US" dirty="0" smtClean="0">
                <a:ea typeface="ＭＳ Ｐゴシック" pitchFamily="-110" charset="-128"/>
                <a:cs typeface="ＭＳ Ｐゴシック" pitchFamily="-110" charset="-128"/>
              </a:rPr>
              <a:t>2009 Consensus Guidance</a:t>
            </a:r>
            <a:endParaRPr lang="en-US" dirty="0">
              <a:ea typeface="ＭＳ Ｐゴシック" pitchFamily="-110" charset="-128"/>
              <a:cs typeface="ＭＳ Ｐゴシック" pitchFamily="-110" charset="-128"/>
            </a:endParaRPr>
          </a:p>
        </p:txBody>
      </p:sp>
      <p:sp>
        <p:nvSpPr>
          <p:cNvPr id="48132" name="Text Box 22"/>
          <p:cNvSpPr txBox="1">
            <a:spLocks noChangeArrowheads="1"/>
          </p:cNvSpPr>
          <p:nvPr/>
        </p:nvSpPr>
        <p:spPr bwMode="auto">
          <a:xfrm>
            <a:off x="7239000" y="1524000"/>
            <a:ext cx="1905000" cy="249299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smtClean="0">
                <a:solidFill>
                  <a:srgbClr val="FF0000"/>
                </a:solidFill>
                <a:latin typeface="Arial" pitchFamily="-110" charset="0"/>
              </a:rPr>
              <a:t>FSSE was the best consensus model in 2009.</a:t>
            </a:r>
          </a:p>
          <a:p>
            <a:pPr>
              <a:spcBef>
                <a:spcPct val="50000"/>
              </a:spcBef>
            </a:pPr>
            <a:r>
              <a:rPr lang="en-US" sz="1200" i="1" dirty="0" smtClean="0">
                <a:solidFill>
                  <a:srgbClr val="FF0000"/>
                </a:solidFill>
                <a:latin typeface="Arial" pitchFamily="-110" charset="0"/>
              </a:rPr>
              <a:t>TVCN (with GFNI and EMXI) did better than TCON.</a:t>
            </a:r>
          </a:p>
          <a:p>
            <a:pPr>
              <a:spcBef>
                <a:spcPct val="50000"/>
              </a:spcBef>
            </a:pPr>
            <a:r>
              <a:rPr lang="en-US" sz="1200" i="1" dirty="0" smtClean="0">
                <a:solidFill>
                  <a:srgbClr val="FF0000"/>
                </a:solidFill>
                <a:latin typeface="Arial" pitchFamily="-110" charset="0"/>
              </a:rPr>
              <a:t>Corrected consensus models TCCN, TVCN, CGUN did not do as well as their uncorrected counterparts.  This was also true in 2008</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0709AL_tkskl (AEMI).gif"/>
          <p:cNvPicPr>
            <a:picLocks noGrp="1" noChangeAspect="1"/>
          </p:cNvPicPr>
          <p:nvPr>
            <p:ph idx="1"/>
          </p:nvPr>
        </p:nvPicPr>
        <p:blipFill>
          <a:blip r:embed="rId3"/>
          <a:srcRect l="-385" r="-385"/>
          <a:stretch>
            <a:fillRect/>
          </a:stretch>
        </p:blipFill>
        <p:spPr>
          <a:xfrm>
            <a:off x="685800" y="879764"/>
            <a:ext cx="7162800" cy="5860472"/>
          </a:xfrm>
        </p:spPr>
      </p:pic>
      <p:sp>
        <p:nvSpPr>
          <p:cNvPr id="48131" name="Rectangle 2"/>
          <p:cNvSpPr>
            <a:spLocks noGrp="1" noChangeArrowheads="1"/>
          </p:cNvSpPr>
          <p:nvPr>
            <p:ph type="title"/>
          </p:nvPr>
        </p:nvSpPr>
        <p:spPr>
          <a:xfrm>
            <a:off x="685800" y="0"/>
            <a:ext cx="7772400" cy="1066800"/>
          </a:xfrm>
        </p:spPr>
        <p:txBody>
          <a:bodyPr/>
          <a:lstStyle/>
          <a:p>
            <a:r>
              <a:rPr lang="en-US" dirty="0" smtClean="0">
                <a:ea typeface="ＭＳ Ｐゴシック" pitchFamily="-110" charset="-128"/>
                <a:cs typeface="ＭＳ Ｐゴシック" pitchFamily="-110" charset="-128"/>
              </a:rPr>
              <a:t>GFS Ensemble Mean</a:t>
            </a:r>
            <a:endParaRPr lang="en-US" dirty="0">
              <a:ea typeface="ＭＳ Ｐゴシック" pitchFamily="-110" charset="-128"/>
              <a:cs typeface="ＭＳ Ｐゴシック" pitchFamily="-110" charset="-128"/>
            </a:endParaRPr>
          </a:p>
        </p:txBody>
      </p:sp>
      <p:sp>
        <p:nvSpPr>
          <p:cNvPr id="48132" name="Text Box 22"/>
          <p:cNvSpPr txBox="1">
            <a:spLocks noChangeArrowheads="1"/>
          </p:cNvSpPr>
          <p:nvPr/>
        </p:nvSpPr>
        <p:spPr bwMode="auto">
          <a:xfrm>
            <a:off x="3810000" y="1792069"/>
            <a:ext cx="32004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smtClean="0">
                <a:solidFill>
                  <a:srgbClr val="FF0000"/>
                </a:solidFill>
                <a:latin typeface="Arial" pitchFamily="-110" charset="0"/>
              </a:rPr>
              <a:t>GFS low-res ensemble mean does not perform as well as the hi-res deterministic run, except at (and perhaps beyond) five days.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09AL_inerr (vsCLP&amp;LTM).gif"/>
          <p:cNvPicPr>
            <a:picLocks noGrp="1" noChangeAspect="1"/>
          </p:cNvPicPr>
          <p:nvPr>
            <p:ph idx="1"/>
          </p:nvPr>
        </p:nvPicPr>
        <p:blipFill>
          <a:blip r:embed="rId3"/>
          <a:srcRect l="500" r="500"/>
          <a:stretch>
            <a:fillRect/>
          </a:stretch>
        </p:blipFill>
        <p:spPr>
          <a:xfrm>
            <a:off x="1143000" y="928687"/>
            <a:ext cx="6937022" cy="5853113"/>
          </a:xfrm>
        </p:spPr>
      </p:pic>
      <p:sp>
        <p:nvSpPr>
          <p:cNvPr id="64514" name="Rectangle 4"/>
          <p:cNvSpPr>
            <a:spLocks noGrp="1" noChangeArrowheads="1"/>
          </p:cNvSpPr>
          <p:nvPr>
            <p:ph type="title"/>
          </p:nvPr>
        </p:nvSpPr>
        <p:spPr>
          <a:xfrm>
            <a:off x="381000" y="0"/>
            <a:ext cx="8458200" cy="1066800"/>
          </a:xfrm>
        </p:spPr>
        <p:txBody>
          <a:bodyPr/>
          <a:lstStyle/>
          <a:p>
            <a:r>
              <a:rPr lang="en-US" sz="3200" dirty="0" smtClean="0">
                <a:ea typeface="ＭＳ Ｐゴシック" pitchFamily="-110" charset="-128"/>
                <a:cs typeface="ＭＳ Ｐゴシック" pitchFamily="-110" charset="-128"/>
              </a:rPr>
              <a:t>Atlantic Intensity Errors vs. 5-Year Mean</a:t>
            </a:r>
            <a:endParaRPr lang="en-US" sz="3200" dirty="0">
              <a:ea typeface="ＭＳ Ｐゴシック" pitchFamily="-110" charset="-128"/>
              <a:cs typeface="ＭＳ Ｐゴシック" pitchFamily="-110" charset="-128"/>
            </a:endParaRPr>
          </a:p>
        </p:txBody>
      </p:sp>
      <p:sp>
        <p:nvSpPr>
          <p:cNvPr id="64516" name="Text Box 19"/>
          <p:cNvSpPr txBox="1">
            <a:spLocks noChangeArrowheads="1"/>
          </p:cNvSpPr>
          <p:nvPr/>
        </p:nvSpPr>
        <p:spPr bwMode="auto">
          <a:xfrm>
            <a:off x="3581400" y="4316849"/>
            <a:ext cx="4114800" cy="116955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OFCL errors in 2009 were mostly at or above the 5-yr means, but the 2009 Decay-SHIFOR errors were above their 5-yr means, indicating storms with unusual behaviors (OCD5 explains 55% of the variance in annual average OFCL error).</a:t>
            </a:r>
            <a:endParaRPr lang="en-US" sz="1400" i="1" dirty="0">
              <a:solidFill>
                <a:srgbClr val="FF0000"/>
              </a:solidFill>
              <a:latin typeface="Arial" pitchFamily="-110" charset="0"/>
            </a:endParaRPr>
          </a:p>
        </p:txBody>
      </p:sp>
      <p:sp>
        <p:nvSpPr>
          <p:cNvPr id="5" name="Oval 4"/>
          <p:cNvSpPr/>
          <p:nvPr/>
        </p:nvSpPr>
        <p:spPr bwMode="auto">
          <a:xfrm>
            <a:off x="4191000" y="3505200"/>
            <a:ext cx="457200" cy="762000"/>
          </a:xfrm>
          <a:prstGeom prst="ellipse">
            <a:avLst/>
          </a:prstGeom>
          <a:solidFill>
            <a:schemeClr val="accent1">
              <a:alpha val="2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0"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AL_inerr (trend).gif"/>
          <p:cNvPicPr>
            <a:picLocks noGrp="1" noChangeAspect="1"/>
          </p:cNvPicPr>
          <p:nvPr>
            <p:ph idx="1"/>
          </p:nvPr>
        </p:nvPicPr>
        <p:blipFill>
          <a:blip r:embed="rId3"/>
          <a:srcRect l="-201" r="-201"/>
          <a:stretch>
            <a:fillRect/>
          </a:stretch>
        </p:blipFill>
        <p:spPr>
          <a:xfrm>
            <a:off x="838200" y="844923"/>
            <a:ext cx="7315200" cy="5809129"/>
          </a:xfrm>
        </p:spPr>
      </p:pic>
      <p:sp>
        <p:nvSpPr>
          <p:cNvPr id="66562" name="Rectangle 4"/>
          <p:cNvSpPr>
            <a:spLocks noGrp="1" noChangeArrowheads="1"/>
          </p:cNvSpPr>
          <p:nvPr>
            <p:ph type="title"/>
          </p:nvPr>
        </p:nvSpPr>
        <p:spPr/>
        <p:txBody>
          <a:bodyPr/>
          <a:lstStyle/>
          <a:p>
            <a:r>
              <a:rPr lang="en-US" dirty="0" smtClean="0">
                <a:ea typeface="ＭＳ Ｐゴシック" pitchFamily="-110" charset="-128"/>
                <a:cs typeface="ＭＳ Ｐゴシック" pitchFamily="-110" charset="-128"/>
              </a:rPr>
              <a:t>Atlantic Intensity Error Trends</a:t>
            </a:r>
            <a:endParaRPr lang="en-US" dirty="0">
              <a:ea typeface="ＭＳ Ｐゴシック" pitchFamily="-110" charset="-128"/>
              <a:cs typeface="ＭＳ Ｐゴシック" pitchFamily="-110" charset="-128"/>
            </a:endParaRPr>
          </a:p>
        </p:txBody>
      </p:sp>
      <p:sp>
        <p:nvSpPr>
          <p:cNvPr id="4" name="Text Box 19"/>
          <p:cNvSpPr txBox="1">
            <a:spLocks noChangeArrowheads="1"/>
          </p:cNvSpPr>
          <p:nvPr/>
        </p:nvSpPr>
        <p:spPr bwMode="auto">
          <a:xfrm>
            <a:off x="4572000" y="1676400"/>
            <a:ext cx="3048000"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No progress with intensity.</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AL_inskl (trend).gif"/>
          <p:cNvPicPr>
            <a:picLocks noGrp="1" noChangeAspect="1"/>
          </p:cNvPicPr>
          <p:nvPr>
            <p:ph idx="1"/>
          </p:nvPr>
        </p:nvPicPr>
        <p:blipFill>
          <a:blip r:embed="rId3"/>
          <a:srcRect l="-302" r="-302"/>
          <a:stretch>
            <a:fillRect/>
          </a:stretch>
        </p:blipFill>
        <p:spPr>
          <a:xfrm>
            <a:off x="838201" y="755073"/>
            <a:ext cx="7162800" cy="5860472"/>
          </a:xfrm>
        </p:spPr>
      </p:pic>
      <p:sp>
        <p:nvSpPr>
          <p:cNvPr id="68610" name="Rectangle 4"/>
          <p:cNvSpPr>
            <a:spLocks noGrp="1" noChangeArrowheads="1"/>
          </p:cNvSpPr>
          <p:nvPr>
            <p:ph type="title"/>
          </p:nvPr>
        </p:nvSpPr>
        <p:spPr>
          <a:xfrm>
            <a:off x="762000" y="0"/>
            <a:ext cx="7772400" cy="838200"/>
          </a:xfrm>
        </p:spPr>
        <p:txBody>
          <a:bodyPr/>
          <a:lstStyle/>
          <a:p>
            <a:r>
              <a:rPr lang="en-US" sz="3200" dirty="0" smtClean="0">
                <a:ea typeface="ＭＳ Ｐゴシック" pitchFamily="-110" charset="-128"/>
                <a:cs typeface="ＭＳ Ｐゴシック" pitchFamily="-110" charset="-128"/>
              </a:rPr>
              <a:t>Atlantic Intensity Skill Trends</a:t>
            </a:r>
            <a:endParaRPr lang="en-US" sz="3200" dirty="0">
              <a:ea typeface="ＭＳ Ｐゴシック" pitchFamily="-110" charset="-128"/>
              <a:cs typeface="ＭＳ Ｐゴシック" pitchFamily="-110" charset="-128"/>
            </a:endParaRPr>
          </a:p>
        </p:txBody>
      </p:sp>
      <p:sp>
        <p:nvSpPr>
          <p:cNvPr id="4" name="Text Box 19"/>
          <p:cNvSpPr txBox="1">
            <a:spLocks noChangeArrowheads="1"/>
          </p:cNvSpPr>
          <p:nvPr/>
        </p:nvSpPr>
        <p:spPr bwMode="auto">
          <a:xfrm>
            <a:off x="1524000" y="1447800"/>
            <a:ext cx="3733800" cy="73866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Little net change in skill over the past several years, although skill has been higher in this decade compared to the 90s.</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09AL_inskl (early).gif"/>
          <p:cNvPicPr>
            <a:picLocks noGrp="1" noChangeAspect="1"/>
          </p:cNvPicPr>
          <p:nvPr>
            <p:ph idx="1"/>
          </p:nvPr>
        </p:nvPicPr>
        <p:blipFill>
          <a:blip r:embed="rId3"/>
          <a:srcRect l="-181" r="-181"/>
          <a:stretch>
            <a:fillRect/>
          </a:stretch>
        </p:blipFill>
        <p:spPr>
          <a:xfrm>
            <a:off x="152400" y="838200"/>
            <a:ext cx="7078133" cy="5791200"/>
          </a:xfrm>
        </p:spPr>
      </p:pic>
      <p:sp>
        <p:nvSpPr>
          <p:cNvPr id="70658" name="Rectangle 4"/>
          <p:cNvSpPr>
            <a:spLocks noGrp="1" noChangeArrowheads="1"/>
          </p:cNvSpPr>
          <p:nvPr>
            <p:ph type="title"/>
          </p:nvPr>
        </p:nvSpPr>
        <p:spPr/>
        <p:txBody>
          <a:bodyPr/>
          <a:lstStyle/>
          <a:p>
            <a:r>
              <a:rPr lang="en-US" dirty="0" smtClean="0"/>
              <a:t>2009 Intensity Guidance</a:t>
            </a:r>
            <a:endParaRPr lang="en-US" dirty="0"/>
          </a:p>
        </p:txBody>
      </p:sp>
      <p:sp>
        <p:nvSpPr>
          <p:cNvPr id="5" name="Text Box 21"/>
          <p:cNvSpPr txBox="1">
            <a:spLocks noChangeArrowheads="1"/>
          </p:cNvSpPr>
          <p:nvPr/>
        </p:nvSpPr>
        <p:spPr bwMode="auto">
          <a:xfrm>
            <a:off x="7086600" y="1547604"/>
            <a:ext cx="2057400" cy="386259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Best model at every time period was statistical.  Outstanding year for LGEM, which handles changes in the environment better than SHIPS.</a:t>
            </a:r>
          </a:p>
          <a:p>
            <a:pPr>
              <a:spcBef>
                <a:spcPct val="50000"/>
              </a:spcBef>
            </a:pPr>
            <a:r>
              <a:rPr lang="en-US" sz="1400" i="1" dirty="0" smtClean="0">
                <a:solidFill>
                  <a:srgbClr val="FF0000"/>
                </a:solidFill>
                <a:latin typeface="Arial" pitchFamily="-110" charset="0"/>
              </a:rPr>
              <a:t>Official forecast offers value over the guidance early, but less so later in the forecast period.  This was true in 2008 as well.  May pay to stay closer to guidance (especially ICON) at the longer ranges.</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dirty="0" smtClean="0"/>
              <a:t>Genesis Forecasts</a:t>
            </a:r>
            <a:endParaRPr lang="en-US" dirty="0"/>
          </a:p>
        </p:txBody>
      </p:sp>
      <p:sp>
        <p:nvSpPr>
          <p:cNvPr id="5" name="Text Box 21"/>
          <p:cNvSpPr txBox="1">
            <a:spLocks noChangeArrowheads="1"/>
          </p:cNvSpPr>
          <p:nvPr/>
        </p:nvSpPr>
        <p:spPr bwMode="auto">
          <a:xfrm>
            <a:off x="6629400" y="1547604"/>
            <a:ext cx="2514600" cy="300082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Forecasts over three years were very well calibrated (reliable) with minimal bias.</a:t>
            </a:r>
          </a:p>
          <a:p>
            <a:pPr>
              <a:spcBef>
                <a:spcPct val="50000"/>
              </a:spcBef>
            </a:pPr>
            <a:r>
              <a:rPr lang="en-US" sz="1400" i="1" dirty="0" smtClean="0">
                <a:solidFill>
                  <a:srgbClr val="FF0000"/>
                </a:solidFill>
                <a:latin typeface="Arial" pitchFamily="-110" charset="0"/>
              </a:rPr>
              <a:t>Refinement distribution shows how often the forecasts deviated from (perceived) climatology.  Sharp peaks at climatology indicate low confidence; maxima at the extremes indicate high confidence.  Current distribution indicates intermediate confidence.</a:t>
            </a:r>
            <a:endParaRPr lang="en-US" sz="1400" i="1" dirty="0">
              <a:solidFill>
                <a:srgbClr val="FF0000"/>
              </a:solidFill>
              <a:latin typeface="Arial" pitchFamily="-110" charset="0"/>
            </a:endParaRPr>
          </a:p>
        </p:txBody>
      </p:sp>
      <p:pic>
        <p:nvPicPr>
          <p:cNvPr id="8" name="Content Placeholder 7" descr="0709AL_TWO.gif"/>
          <p:cNvPicPr>
            <a:picLocks noGrp="1" noChangeAspect="1"/>
          </p:cNvPicPr>
          <p:nvPr>
            <p:ph idx="1"/>
          </p:nvPr>
        </p:nvPicPr>
        <p:blipFill>
          <a:blip r:embed="rId3"/>
          <a:srcRect l="-418" r="-417"/>
          <a:stretch>
            <a:fillRect/>
          </a:stretch>
        </p:blipFill>
        <p:spPr>
          <a:xfrm>
            <a:off x="609600" y="990600"/>
            <a:ext cx="5715000" cy="5715000"/>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dirty="0" smtClean="0"/>
              <a:t>Genesis Forecasts</a:t>
            </a:r>
            <a:endParaRPr lang="en-US" dirty="0"/>
          </a:p>
        </p:txBody>
      </p:sp>
      <p:sp>
        <p:nvSpPr>
          <p:cNvPr id="5" name="Text Box 21"/>
          <p:cNvSpPr txBox="1">
            <a:spLocks noChangeArrowheads="1"/>
          </p:cNvSpPr>
          <p:nvPr/>
        </p:nvSpPr>
        <p:spPr bwMode="auto">
          <a:xfrm>
            <a:off x="6629400" y="1547604"/>
            <a:ext cx="2514600" cy="407803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Forecasts were reasonably well calibrated (reliable) with a modest low bias (genesis occurred more frequently than forecast).  Slope of the calibration function &gt; 1 indicates under-confidence.</a:t>
            </a:r>
          </a:p>
          <a:p>
            <a:pPr>
              <a:spcBef>
                <a:spcPct val="50000"/>
              </a:spcBef>
            </a:pPr>
            <a:r>
              <a:rPr lang="en-US" sz="1400" i="1" dirty="0" smtClean="0">
                <a:solidFill>
                  <a:srgbClr val="FF0000"/>
                </a:solidFill>
                <a:latin typeface="Arial" pitchFamily="-110" charset="0"/>
              </a:rPr>
              <a:t>Refinement distribution shows how often the forecasts deviated from (perceived) climatology.  Sharp peaks at climatology indicate low confidence indicating confidence; maxima at the extremes indicate high confidence.  Current distribution indicates intermediate confidence.</a:t>
            </a:r>
            <a:endParaRPr lang="en-US" sz="1400" i="1" dirty="0">
              <a:solidFill>
                <a:srgbClr val="FF0000"/>
              </a:solidFill>
              <a:latin typeface="Arial" pitchFamily="-110" charset="0"/>
            </a:endParaRPr>
          </a:p>
        </p:txBody>
      </p:sp>
      <p:pic>
        <p:nvPicPr>
          <p:cNvPr id="7" name="Content Placeholder 6" descr="09AL_TWO.gif"/>
          <p:cNvPicPr>
            <a:picLocks noGrp="1" noChangeAspect="1"/>
          </p:cNvPicPr>
          <p:nvPr>
            <p:ph idx="1"/>
          </p:nvPr>
        </p:nvPicPr>
        <p:blipFill>
          <a:blip r:embed="rId3"/>
          <a:srcRect l="-417" r="-418"/>
          <a:stretch>
            <a:fillRect/>
          </a:stretch>
        </p:blipFill>
        <p:spPr>
          <a:xfrm>
            <a:off x="609600" y="990600"/>
            <a:ext cx="5715000" cy="5715000"/>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dirty="0" smtClean="0"/>
              <a:t>RI Forecasts</a:t>
            </a:r>
            <a:endParaRPr lang="en-US" dirty="0"/>
          </a:p>
        </p:txBody>
      </p:sp>
      <p:sp>
        <p:nvSpPr>
          <p:cNvPr id="5" name="Text Box 21"/>
          <p:cNvSpPr txBox="1">
            <a:spLocks noChangeArrowheads="1"/>
          </p:cNvSpPr>
          <p:nvPr/>
        </p:nvSpPr>
        <p:spPr bwMode="auto">
          <a:xfrm>
            <a:off x="6629400" y="1547604"/>
            <a:ext cx="2514600" cy="127727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Forecasts over last two years had slight high (over-forecast) bias.</a:t>
            </a:r>
          </a:p>
          <a:p>
            <a:pPr>
              <a:spcBef>
                <a:spcPct val="50000"/>
              </a:spcBef>
            </a:pPr>
            <a:r>
              <a:rPr lang="en-US" sz="1400" i="1" dirty="0" smtClean="0">
                <a:solidFill>
                  <a:srgbClr val="FF0000"/>
                </a:solidFill>
                <a:latin typeface="Arial" pitchFamily="-110" charset="0"/>
              </a:rPr>
              <a:t>Performance largely echoes SHIPS RI index.</a:t>
            </a:r>
            <a:endParaRPr lang="en-US" sz="1400" i="1" dirty="0">
              <a:solidFill>
                <a:srgbClr val="FF0000"/>
              </a:solidFill>
              <a:latin typeface="Arial" pitchFamily="-110" charset="0"/>
            </a:endParaRPr>
          </a:p>
        </p:txBody>
      </p:sp>
      <p:pic>
        <p:nvPicPr>
          <p:cNvPr id="7" name="Content Placeholder 6" descr="0709AL_RI.gif"/>
          <p:cNvPicPr>
            <a:picLocks noGrp="1" noChangeAspect="1"/>
          </p:cNvPicPr>
          <p:nvPr>
            <p:ph idx="1"/>
          </p:nvPr>
        </p:nvPicPr>
        <p:blipFill>
          <a:blip r:embed="rId3"/>
          <a:srcRect l="-418" r="-417"/>
          <a:stretch>
            <a:fillRect/>
          </a:stretch>
        </p:blipFill>
        <p:spPr>
          <a:xfrm>
            <a:off x="685800" y="990600"/>
            <a:ext cx="5638800" cy="5638800"/>
          </a:xfr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143000"/>
          </a:xfrm>
        </p:spPr>
        <p:txBody>
          <a:bodyPr/>
          <a:lstStyle/>
          <a:p>
            <a:pPr eaLnBrk="1" hangingPunct="1">
              <a:defRPr/>
            </a:pPr>
            <a:r>
              <a:rPr lang="en-US" sz="4000" dirty="0" smtClean="0">
                <a:ea typeface="+mj-ea"/>
                <a:cs typeface="+mj-cs"/>
              </a:rPr>
              <a:t>2009 </a:t>
            </a:r>
            <a:r>
              <a:rPr lang="en-US" sz="4000" dirty="0">
                <a:ea typeface="+mj-ea"/>
                <a:cs typeface="+mj-cs"/>
              </a:rPr>
              <a:t>East Pacific Verification</a:t>
            </a:r>
          </a:p>
        </p:txBody>
      </p:sp>
      <p:sp>
        <p:nvSpPr>
          <p:cNvPr id="81923" name="Rectangle 3"/>
          <p:cNvSpPr>
            <a:spLocks noGrp="1" noChangeArrowheads="1"/>
          </p:cNvSpPr>
          <p:nvPr>
            <p:ph type="body" sz="half" idx="1"/>
          </p:nvPr>
        </p:nvSpPr>
        <p:spPr>
          <a:xfrm>
            <a:off x="5791200" y="1219200"/>
            <a:ext cx="3352800" cy="3505200"/>
          </a:xfrm>
        </p:spPr>
        <p:txBody>
          <a:bodyPr>
            <a:normAutofit/>
          </a:bodyPr>
          <a:lstStyle/>
          <a:p>
            <a:pPr marL="533400" lvl="0" indent="-533400">
              <a:lnSpc>
                <a:spcPct val="80000"/>
              </a:lnSpc>
              <a:buClr>
                <a:srgbClr val="54638C"/>
              </a:buClr>
              <a:buNone/>
              <a:defRPr/>
            </a:pPr>
            <a:r>
              <a:rPr lang="en-US" sz="1400" b="1" dirty="0" smtClean="0">
                <a:solidFill>
                  <a:prstClr val="white"/>
                </a:solidFill>
                <a:latin typeface="Courier New" pitchFamily="-110" charset="0"/>
                <a:ea typeface="ＭＳ Ｐゴシック" pitchFamily="-110" charset="-128"/>
                <a:cs typeface="ＭＳ Ｐゴシック" pitchFamily="-110" charset="-128"/>
              </a:rPr>
              <a:t>VT      NT    TRACK     INT</a:t>
            </a:r>
          </a:p>
          <a:p>
            <a:pPr marL="533400" lvl="0" indent="-533400">
              <a:lnSpc>
                <a:spcPct val="80000"/>
              </a:lnSpc>
              <a:buClr>
                <a:srgbClr val="54638C"/>
              </a:buClr>
              <a:buNone/>
              <a:defRPr/>
            </a:pPr>
            <a:r>
              <a:rPr lang="en-US" sz="1400" b="1" dirty="0" smtClean="0">
                <a:solidFill>
                  <a:prstClr val="white"/>
                </a:solidFill>
                <a:latin typeface="Courier New" pitchFamily="-110" charset="0"/>
                <a:ea typeface="ＭＳ Ｐゴシック" pitchFamily="-110" charset="-128"/>
                <a:cs typeface="ＭＳ Ｐゴシック" pitchFamily="-110" charset="-128"/>
              </a:rPr>
              <a:t>(</a:t>
            </a:r>
            <a:r>
              <a:rPr lang="en-US" sz="1400" b="1" dirty="0" err="1" smtClean="0">
                <a:solidFill>
                  <a:prstClr val="white"/>
                </a:solidFill>
                <a:latin typeface="Courier New" pitchFamily="-110" charset="0"/>
                <a:ea typeface="ＭＳ Ｐゴシック" pitchFamily="-110" charset="-128"/>
                <a:cs typeface="ＭＳ Ｐゴシック" pitchFamily="-110" charset="-128"/>
              </a:rPr>
              <a:t>h</a:t>
            </a:r>
            <a:r>
              <a:rPr lang="en-US" sz="1400" b="1" dirty="0" smtClean="0">
                <a:solidFill>
                  <a:prstClr val="white"/>
                </a:solidFill>
                <a:latin typeface="Courier New" pitchFamily="-110" charset="0"/>
                <a:ea typeface="ＭＳ Ｐゴシック" pitchFamily="-110" charset="-128"/>
                <a:cs typeface="ＭＳ Ｐゴシック" pitchFamily="-110" charset="-128"/>
              </a:rPr>
              <a:t>)          (</a:t>
            </a:r>
            <a:r>
              <a:rPr lang="en-US" sz="1400" b="1" dirty="0" err="1" smtClean="0">
                <a:solidFill>
                  <a:prstClr val="white"/>
                </a:solidFill>
                <a:latin typeface="Courier New" pitchFamily="-110" charset="0"/>
                <a:ea typeface="ＭＳ Ｐゴシック" pitchFamily="-110" charset="-128"/>
                <a:cs typeface="ＭＳ Ｐゴシック" pitchFamily="-110" charset="-128"/>
              </a:rPr>
              <a:t>n</a:t>
            </a:r>
            <a:r>
              <a:rPr lang="en-US" sz="1400" b="1" dirty="0" smtClean="0">
                <a:solidFill>
                  <a:prstClr val="white"/>
                </a:solidFill>
                <a:latin typeface="Courier New" pitchFamily="-110" charset="0"/>
                <a:ea typeface="ＭＳ Ｐゴシック" pitchFamily="-110" charset="-128"/>
                <a:cs typeface="ＭＳ Ｐゴシック" pitchFamily="-110" charset="-128"/>
              </a:rPr>
              <a:t> mi)    (kt)</a:t>
            </a:r>
          </a:p>
          <a:p>
            <a:pPr marL="533400" indent="-533400" eaLnBrk="1" hangingPunct="1">
              <a:buFont typeface="Wingdings" pitchFamily="-110" charset="2"/>
              <a:buNone/>
              <a:defRPr/>
            </a:pPr>
            <a:r>
              <a:rPr lang="en-US" sz="1400" b="1" dirty="0" smtClean="0">
                <a:latin typeface="Courier New" pitchFamily="-110" charset="0"/>
                <a:ea typeface="+mn-ea"/>
                <a:cs typeface="+mn-cs"/>
              </a:rPr>
              <a:t>=</a:t>
            </a:r>
            <a:r>
              <a:rPr lang="en-US" sz="1400" b="1" dirty="0">
                <a:latin typeface="Courier New" pitchFamily="-110" charset="0"/>
                <a:ea typeface="+mn-ea"/>
                <a:cs typeface="+mn-cs"/>
              </a:rPr>
              <a:t>===</a:t>
            </a:r>
            <a:r>
              <a:rPr lang="en-US" sz="1400" b="1" dirty="0" smtClean="0">
                <a:latin typeface="Courier New" pitchFamily="-110" charset="0"/>
                <a:ea typeface="+mn-ea"/>
                <a:cs typeface="+mn-cs"/>
              </a:rPr>
              <a:t>======</a:t>
            </a:r>
            <a:r>
              <a:rPr lang="en-US" sz="1400" b="1" dirty="0">
                <a:latin typeface="Courier New" pitchFamily="-110" charset="0"/>
                <a:ea typeface="+mn-ea"/>
                <a:cs typeface="+mn-cs"/>
              </a:rPr>
              <a:t>==================</a:t>
            </a:r>
          </a:p>
          <a:p>
            <a:pPr marL="533400" indent="-533400" eaLnBrk="1" hangingPunct="1">
              <a:buFont typeface="Wingdings" pitchFamily="-110" charset="2"/>
              <a:buNone/>
              <a:defRPr/>
            </a:pPr>
            <a:r>
              <a:rPr lang="en-US" sz="1400" b="1" dirty="0" smtClean="0">
                <a:latin typeface="Courier New" pitchFamily="-110" charset="0"/>
                <a:ea typeface="+mn-ea"/>
                <a:cs typeface="+mn-cs"/>
              </a:rPr>
              <a:t>000     268     9.7     1.7</a:t>
            </a:r>
          </a:p>
          <a:p>
            <a:pPr marL="533400" indent="-533400" eaLnBrk="1" hangingPunct="1">
              <a:buFont typeface="Wingdings" pitchFamily="-110" charset="2"/>
              <a:buNone/>
              <a:defRPr/>
            </a:pPr>
            <a:r>
              <a:rPr lang="en-US" sz="1400" b="1" dirty="0" smtClean="0">
                <a:latin typeface="Courier New" pitchFamily="-110" charset="0"/>
                <a:ea typeface="+mn-ea"/>
                <a:cs typeface="+mn-cs"/>
              </a:rPr>
              <a:t>012     236    </a:t>
            </a:r>
            <a:r>
              <a:rPr lang="en-US" sz="1400" b="1" dirty="0" smtClean="0">
                <a:solidFill>
                  <a:srgbClr val="00FF00"/>
                </a:solidFill>
                <a:latin typeface="Courier New" pitchFamily="-110" charset="0"/>
                <a:ea typeface="+mn-ea"/>
                <a:cs typeface="+mn-cs"/>
              </a:rPr>
              <a:t>29.5</a:t>
            </a:r>
            <a:r>
              <a:rPr lang="en-US" sz="1400" b="1" dirty="0" smtClean="0">
                <a:latin typeface="Courier New" pitchFamily="-110" charset="0"/>
                <a:ea typeface="+mn-ea"/>
                <a:cs typeface="+mn-cs"/>
              </a:rPr>
              <a:t>     7.1</a:t>
            </a:r>
          </a:p>
          <a:p>
            <a:pPr marL="533400" indent="-533400" eaLnBrk="1" hangingPunct="1">
              <a:buFont typeface="Wingdings" pitchFamily="-110" charset="2"/>
              <a:buNone/>
              <a:defRPr/>
            </a:pPr>
            <a:r>
              <a:rPr lang="en-US" sz="1400" b="1" dirty="0" smtClean="0">
                <a:latin typeface="Courier New" pitchFamily="-110" charset="0"/>
                <a:ea typeface="+mn-ea"/>
                <a:cs typeface="+mn-cs"/>
              </a:rPr>
              <a:t>024     204    50.9    12.8</a:t>
            </a:r>
          </a:p>
          <a:p>
            <a:pPr marL="533400" indent="-533400" eaLnBrk="1" hangingPunct="1">
              <a:buFont typeface="Wingdings" pitchFamily="-110" charset="2"/>
              <a:buNone/>
              <a:defRPr/>
            </a:pPr>
            <a:r>
              <a:rPr lang="en-US" sz="1400" b="1" dirty="0">
                <a:latin typeface="Courier New" pitchFamily="-110" charset="0"/>
                <a:ea typeface="+mn-ea"/>
                <a:cs typeface="+mn-cs"/>
              </a:rPr>
              <a:t>036  </a:t>
            </a:r>
            <a:r>
              <a:rPr lang="en-US" sz="1400" b="1" dirty="0" smtClean="0">
                <a:latin typeface="Courier New" pitchFamily="-110" charset="0"/>
                <a:ea typeface="+mn-ea"/>
                <a:cs typeface="+mn-cs"/>
              </a:rPr>
              <a:t>   173    </a:t>
            </a:r>
            <a:r>
              <a:rPr lang="en-US" sz="1400" b="1" dirty="0" smtClean="0">
                <a:latin typeface="Courier New" pitchFamily="-110" charset="0"/>
              </a:rPr>
              <a:t>71.9</a:t>
            </a:r>
            <a:r>
              <a:rPr lang="en-US" sz="1400" b="1" dirty="0" smtClean="0">
                <a:latin typeface="Courier New" pitchFamily="-110" charset="0"/>
                <a:ea typeface="+mn-ea"/>
                <a:cs typeface="+mn-cs"/>
              </a:rPr>
              <a:t>    17.1</a:t>
            </a:r>
          </a:p>
          <a:p>
            <a:pPr marL="533400" indent="-533400" eaLnBrk="1" hangingPunct="1">
              <a:buFont typeface="Wingdings" pitchFamily="-110" charset="2"/>
              <a:buNone/>
              <a:defRPr/>
            </a:pPr>
            <a:r>
              <a:rPr lang="en-US" sz="1400" b="1" dirty="0">
                <a:latin typeface="Courier New" pitchFamily="-110" charset="0"/>
                <a:ea typeface="+mn-ea"/>
                <a:cs typeface="+mn-cs"/>
              </a:rPr>
              <a:t>048  </a:t>
            </a:r>
            <a:r>
              <a:rPr lang="en-US" sz="1400" b="1" dirty="0" smtClean="0">
                <a:latin typeface="Courier New" pitchFamily="-110" charset="0"/>
                <a:ea typeface="+mn-ea"/>
                <a:cs typeface="+mn-cs"/>
              </a:rPr>
              <a:t>   143    89.0    18.0</a:t>
            </a:r>
          </a:p>
          <a:p>
            <a:pPr marL="533400" indent="-533400" eaLnBrk="1" hangingPunct="1">
              <a:buFont typeface="Wingdings" pitchFamily="-110" charset="2"/>
              <a:buNone/>
              <a:defRPr/>
            </a:pPr>
            <a:r>
              <a:rPr lang="en-US" sz="1400" b="1" dirty="0">
                <a:latin typeface="Courier New" pitchFamily="-110" charset="0"/>
                <a:ea typeface="+mn-ea"/>
                <a:cs typeface="+mn-cs"/>
              </a:rPr>
              <a:t>072  </a:t>
            </a:r>
            <a:r>
              <a:rPr lang="en-US" sz="1400" b="1" dirty="0" smtClean="0">
                <a:latin typeface="Courier New" pitchFamily="-110" charset="0"/>
                <a:ea typeface="+mn-ea"/>
                <a:cs typeface="+mn-cs"/>
              </a:rPr>
              <a:t>    </a:t>
            </a:r>
            <a:r>
              <a:rPr lang="en-US" sz="1400" b="1" dirty="0" smtClean="0">
                <a:latin typeface="Courier New" pitchFamily="-110" charset="0"/>
              </a:rPr>
              <a:t>99</a:t>
            </a:r>
            <a:r>
              <a:rPr lang="en-US" sz="1400" b="1" dirty="0" smtClean="0">
                <a:latin typeface="Courier New" pitchFamily="-110" charset="0"/>
                <a:ea typeface="+mn-ea"/>
                <a:cs typeface="+mn-cs"/>
              </a:rPr>
              <a:t>   119.2    17.3</a:t>
            </a:r>
          </a:p>
          <a:p>
            <a:pPr marL="533400" indent="-533400" eaLnBrk="1" hangingPunct="1">
              <a:buFont typeface="Wingdings" pitchFamily="-110" charset="2"/>
              <a:buNone/>
              <a:defRPr/>
            </a:pPr>
            <a:r>
              <a:rPr lang="en-US" sz="1400" b="1" dirty="0">
                <a:latin typeface="Courier New" pitchFamily="-110" charset="0"/>
                <a:ea typeface="+mn-ea"/>
                <a:cs typeface="+mn-cs"/>
              </a:rPr>
              <a:t>096   </a:t>
            </a:r>
            <a:r>
              <a:rPr lang="en-US" sz="1400" b="1" dirty="0" smtClean="0">
                <a:latin typeface="Courier New" pitchFamily="-110" charset="0"/>
                <a:ea typeface="+mn-ea"/>
                <a:cs typeface="+mn-cs"/>
              </a:rPr>
              <a:t>   69   162.5    18.1</a:t>
            </a:r>
          </a:p>
          <a:p>
            <a:pPr marL="533400" indent="-533400" eaLnBrk="1" hangingPunct="1">
              <a:buFont typeface="Wingdings" pitchFamily="-110" charset="2"/>
              <a:buNone/>
              <a:defRPr/>
            </a:pPr>
            <a:r>
              <a:rPr lang="en-US" sz="1400" b="1" dirty="0" smtClean="0">
                <a:latin typeface="Courier New" pitchFamily="-110" charset="0"/>
                <a:ea typeface="+mn-ea"/>
                <a:cs typeface="+mn-cs"/>
              </a:rPr>
              <a:t>120      </a:t>
            </a:r>
            <a:r>
              <a:rPr lang="en-US" sz="1400" b="1" dirty="0" smtClean="0">
                <a:latin typeface="Courier New" pitchFamily="-110" charset="0"/>
              </a:rPr>
              <a:t>45</a:t>
            </a:r>
            <a:r>
              <a:rPr lang="en-US" sz="1400" b="1" dirty="0" smtClean="0">
                <a:latin typeface="Courier New" pitchFamily="-110" charset="0"/>
                <a:ea typeface="+mn-ea"/>
                <a:cs typeface="+mn-cs"/>
              </a:rPr>
              <a:t>   240.4    18.8</a:t>
            </a:r>
            <a:endParaRPr lang="en-US" sz="1400" b="1" dirty="0">
              <a:latin typeface="Courier New" pitchFamily="-110" charset="0"/>
              <a:ea typeface="+mn-ea"/>
              <a:cs typeface="+mn-cs"/>
            </a:endParaRPr>
          </a:p>
        </p:txBody>
      </p:sp>
      <p:sp>
        <p:nvSpPr>
          <p:cNvPr id="72708" name="Text Box 8"/>
          <p:cNvSpPr txBox="1">
            <a:spLocks noChangeArrowheads="1"/>
          </p:cNvSpPr>
          <p:nvPr/>
        </p:nvSpPr>
        <p:spPr bwMode="auto">
          <a:xfrm>
            <a:off x="6553200" y="4800600"/>
            <a:ext cx="24384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smtClean="0">
                <a:solidFill>
                  <a:srgbClr val="00FF00"/>
                </a:solidFill>
                <a:latin typeface="Arial" pitchFamily="-110" charset="0"/>
              </a:rPr>
              <a:t>Values </a:t>
            </a:r>
            <a:r>
              <a:rPr lang="en-US" sz="1600" dirty="0">
                <a:solidFill>
                  <a:srgbClr val="00FF00"/>
                </a:solidFill>
                <a:latin typeface="Arial" pitchFamily="-110" charset="0"/>
              </a:rPr>
              <a:t>in green tied or exceeded all-time lows.</a:t>
            </a:r>
          </a:p>
        </p:txBody>
      </p:sp>
      <p:pic>
        <p:nvPicPr>
          <p:cNvPr id="9" name="Content Placeholder 8" descr="09EP_tkinerr.gif"/>
          <p:cNvPicPr>
            <a:picLocks noGrp="1" noChangeAspect="1"/>
          </p:cNvPicPr>
          <p:nvPr>
            <p:ph sz="quarter" idx="2"/>
          </p:nvPr>
        </p:nvPicPr>
        <p:blipFill>
          <a:blip r:embed="rId3"/>
          <a:srcRect l="-22824" r="-22824"/>
          <a:stretch>
            <a:fillRect/>
          </a:stretch>
        </p:blipFill>
        <p:spPr>
          <a:xfrm>
            <a:off x="-1066800" y="1219200"/>
            <a:ext cx="8006963" cy="4343400"/>
          </a:xfr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799" cy="788894"/>
          </a:xfrm>
        </p:spPr>
        <p:txBody>
          <a:bodyPr>
            <a:normAutofit/>
          </a:bodyPr>
          <a:lstStyle/>
          <a:p>
            <a:r>
              <a:rPr lang="en-US" dirty="0" smtClean="0"/>
              <a:t>Verification Rules</a:t>
            </a:r>
            <a:endParaRPr lang="en-US" dirty="0"/>
          </a:p>
        </p:txBody>
      </p:sp>
      <p:sp>
        <p:nvSpPr>
          <p:cNvPr id="4" name="Content Placeholder 3"/>
          <p:cNvSpPr>
            <a:spLocks noGrp="1"/>
          </p:cNvSpPr>
          <p:nvPr>
            <p:ph idx="1"/>
          </p:nvPr>
        </p:nvSpPr>
        <p:spPr>
          <a:xfrm>
            <a:off x="988358" y="1219200"/>
            <a:ext cx="7167284" cy="4876800"/>
          </a:xfrm>
        </p:spPr>
        <p:txBody>
          <a:bodyPr>
            <a:normAutofit/>
          </a:bodyPr>
          <a:lstStyle/>
          <a:p>
            <a:r>
              <a:rPr lang="en-US" dirty="0" smtClean="0"/>
              <a:t>Verification rules unchanged for 2009.  Results presented here in both basins are final.</a:t>
            </a:r>
          </a:p>
          <a:p>
            <a:r>
              <a:rPr lang="en-US" dirty="0" smtClean="0"/>
              <a:t>System must be a tropical or subtropical cyclone at both forecast initial time and verification time.  All verifications include depression stage except for GPRA track goal verification.</a:t>
            </a:r>
          </a:p>
          <a:p>
            <a:r>
              <a:rPr lang="en-US" dirty="0" smtClean="0"/>
              <a:t>Special advisories ignored (original advisory is verified.</a:t>
            </a:r>
          </a:p>
          <a:p>
            <a:r>
              <a:rPr lang="en-US" dirty="0" smtClean="0"/>
              <a:t>Skill baselines are recomputed after the season from operational compute data.  Decay-SHIFOR5 is the intensity skill benchmark.</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09EP_tkerr (vsCLP&amp;LTM).gif"/>
          <p:cNvPicPr>
            <a:picLocks noChangeAspect="1"/>
          </p:cNvPicPr>
          <p:nvPr/>
        </p:nvPicPr>
        <p:blipFill>
          <a:blip r:embed="rId3"/>
          <a:stretch>
            <a:fillRect/>
          </a:stretch>
        </p:blipFill>
        <p:spPr>
          <a:xfrm>
            <a:off x="914400" y="1066800"/>
            <a:ext cx="7010400" cy="5606244"/>
          </a:xfrm>
          <a:prstGeom prst="rect">
            <a:avLst/>
          </a:prstGeom>
        </p:spPr>
      </p:pic>
      <p:sp>
        <p:nvSpPr>
          <p:cNvPr id="37890" name="Rectangle 4"/>
          <p:cNvSpPr>
            <a:spLocks noGrp="1" noChangeArrowheads="1"/>
          </p:cNvSpPr>
          <p:nvPr>
            <p:ph type="title"/>
          </p:nvPr>
        </p:nvSpPr>
        <p:spPr>
          <a:xfrm>
            <a:off x="762000" y="0"/>
            <a:ext cx="7772400" cy="838200"/>
          </a:xfrm>
        </p:spPr>
        <p:txBody>
          <a:bodyPr>
            <a:normAutofit fontScale="90000"/>
          </a:bodyPr>
          <a:lstStyle/>
          <a:p>
            <a:r>
              <a:rPr lang="en-US" sz="3200" dirty="0" smtClean="0">
                <a:ea typeface="ＭＳ Ｐゴシック" pitchFamily="-110" charset="-128"/>
                <a:cs typeface="ＭＳ Ｐゴシック" pitchFamily="-110" charset="-128"/>
              </a:rPr>
              <a:t>Eastern Pacific Track </a:t>
            </a:r>
            <a:r>
              <a:rPr lang="en-US" sz="3200" dirty="0" smtClean="0">
                <a:ea typeface="ＭＳ Ｐゴシック" pitchFamily="-110" charset="-128"/>
                <a:cs typeface="ＭＳ Ｐゴシック" pitchFamily="-110" charset="-128"/>
              </a:rPr>
              <a:t>Errors vs</a:t>
            </a:r>
            <a:r>
              <a:rPr lang="en-US" sz="3200" dirty="0">
                <a:ea typeface="ＭＳ Ｐゴシック" pitchFamily="-110" charset="-128"/>
                <a:cs typeface="ＭＳ Ｐゴシック" pitchFamily="-110" charset="-128"/>
              </a:rPr>
              <a:t>. 5-Year Mean</a:t>
            </a:r>
          </a:p>
        </p:txBody>
      </p:sp>
      <p:sp>
        <p:nvSpPr>
          <p:cNvPr id="37892" name="Text Box 19"/>
          <p:cNvSpPr txBox="1">
            <a:spLocks noChangeArrowheads="1"/>
          </p:cNvSpPr>
          <p:nvPr/>
        </p:nvSpPr>
        <p:spPr bwMode="auto">
          <a:xfrm>
            <a:off x="1981200" y="2971800"/>
            <a:ext cx="3124200" cy="954107"/>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a:solidFill>
                  <a:srgbClr val="FF0000"/>
                </a:solidFill>
                <a:latin typeface="Arial" pitchFamily="-110" charset="0"/>
              </a:rPr>
              <a:t>Official forecast</a:t>
            </a:r>
            <a:r>
              <a:rPr lang="en-US" sz="1400" i="1" dirty="0" smtClean="0">
                <a:solidFill>
                  <a:srgbClr val="FF0000"/>
                </a:solidFill>
                <a:latin typeface="Arial" pitchFamily="-110" charset="0"/>
              </a:rPr>
              <a:t> were very close to the 5-yr mean, even though the season’s storms were “harder” than normal.  SW bias </a:t>
            </a:r>
            <a:r>
              <a:rPr lang="en-US" sz="1400" i="1" smtClean="0">
                <a:solidFill>
                  <a:srgbClr val="FF0000"/>
                </a:solidFill>
                <a:latin typeface="Arial" pitchFamily="-110" charset="0"/>
              </a:rPr>
              <a:t>at days 4-5.</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EP_tkerr (trend).gif"/>
          <p:cNvPicPr>
            <a:picLocks noGrp="1" noChangeAspect="1"/>
          </p:cNvPicPr>
          <p:nvPr>
            <p:ph idx="1"/>
          </p:nvPr>
        </p:nvPicPr>
        <p:blipFill>
          <a:blip r:embed="rId3"/>
          <a:srcRect l="-329" r="-329"/>
          <a:stretch>
            <a:fillRect/>
          </a:stretch>
        </p:blipFill>
        <p:spPr>
          <a:xfrm>
            <a:off x="917223" y="990601"/>
            <a:ext cx="7159977" cy="5523410"/>
          </a:xfrm>
        </p:spPr>
      </p:pic>
      <p:sp>
        <p:nvSpPr>
          <p:cNvPr id="76802" name="Rectangle 4"/>
          <p:cNvSpPr>
            <a:spLocks noGrp="1" noChangeArrowheads="1"/>
          </p:cNvSpPr>
          <p:nvPr>
            <p:ph type="title"/>
          </p:nvPr>
        </p:nvSpPr>
        <p:spPr/>
        <p:txBody>
          <a:bodyPr/>
          <a:lstStyle/>
          <a:p>
            <a:r>
              <a:rPr lang="en-US" dirty="0" smtClean="0">
                <a:ea typeface="ＭＳ Ｐゴシック" pitchFamily="-110" charset="-128"/>
                <a:cs typeface="ＭＳ Ｐゴシック" pitchFamily="-110" charset="-128"/>
              </a:rPr>
              <a:t>EPAC Track Error Trends</a:t>
            </a:r>
            <a:endParaRPr lang="en-US" dirty="0">
              <a:ea typeface="ＭＳ Ｐゴシック" pitchFamily="-110" charset="-128"/>
              <a:cs typeface="ＭＳ Ｐゴシック" pitchFamily="-110" charset="-128"/>
            </a:endParaRPr>
          </a:p>
        </p:txBody>
      </p:sp>
      <p:sp>
        <p:nvSpPr>
          <p:cNvPr id="4" name="Text Box 17"/>
          <p:cNvSpPr txBox="1">
            <a:spLocks noChangeArrowheads="1"/>
          </p:cNvSpPr>
          <p:nvPr/>
        </p:nvSpPr>
        <p:spPr bwMode="auto">
          <a:xfrm>
            <a:off x="3124200" y="1752600"/>
            <a:ext cx="30480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smtClean="0">
                <a:solidFill>
                  <a:srgbClr val="FF0000"/>
                </a:solidFill>
                <a:latin typeface="Arial" pitchFamily="-110" charset="0"/>
              </a:rPr>
              <a:t>Since 1990, track errors have decreased by 30%-50%.  </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EP_tkskl (trend).gif"/>
          <p:cNvPicPr>
            <a:picLocks noGrp="1" noChangeAspect="1"/>
          </p:cNvPicPr>
          <p:nvPr>
            <p:ph idx="1"/>
          </p:nvPr>
        </p:nvPicPr>
        <p:blipFill>
          <a:blip r:embed="rId3"/>
          <a:srcRect l="-157" r="-157"/>
          <a:stretch>
            <a:fillRect/>
          </a:stretch>
        </p:blipFill>
        <p:spPr>
          <a:xfrm>
            <a:off x="925690" y="914401"/>
            <a:ext cx="7151510" cy="5679140"/>
          </a:xfrm>
        </p:spPr>
      </p:pic>
      <p:sp>
        <p:nvSpPr>
          <p:cNvPr id="78850" name="Rectangle 4"/>
          <p:cNvSpPr>
            <a:spLocks noGrp="1" noChangeArrowheads="1"/>
          </p:cNvSpPr>
          <p:nvPr>
            <p:ph type="title"/>
          </p:nvPr>
        </p:nvSpPr>
        <p:spPr/>
        <p:txBody>
          <a:bodyPr/>
          <a:lstStyle/>
          <a:p>
            <a:r>
              <a:rPr lang="en-US" dirty="0" smtClean="0">
                <a:ea typeface="ＭＳ Ｐゴシック" pitchFamily="-110" charset="-128"/>
                <a:cs typeface="ＭＳ Ｐゴシック" pitchFamily="-110" charset="-128"/>
              </a:rPr>
              <a:t>EPAC Track Skill Trends</a:t>
            </a:r>
            <a:endParaRPr lang="en-US" dirty="0">
              <a:ea typeface="ＭＳ Ｐゴシック" pitchFamily="-110" charset="-128"/>
              <a:cs typeface="ＭＳ Ｐゴシック" pitchFamily="-110" charset="-128"/>
            </a:endParaRPr>
          </a:p>
        </p:txBody>
      </p:sp>
      <p:sp>
        <p:nvSpPr>
          <p:cNvPr id="4" name="Text Box 17"/>
          <p:cNvSpPr txBox="1">
            <a:spLocks noChangeArrowheads="1"/>
          </p:cNvSpPr>
          <p:nvPr/>
        </p:nvSpPr>
        <p:spPr bwMode="auto">
          <a:xfrm>
            <a:off x="3733800" y="1600200"/>
            <a:ext cx="30480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smtClean="0">
                <a:solidFill>
                  <a:srgbClr val="FF0000"/>
                </a:solidFill>
                <a:latin typeface="Arial" pitchFamily="-110" charset="0"/>
              </a:rPr>
              <a:t>Although errors were higher in 2009, skill was mixed.</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09EP_tkskl (early).gif"/>
          <p:cNvPicPr>
            <a:picLocks noGrp="1" noChangeAspect="1"/>
          </p:cNvPicPr>
          <p:nvPr>
            <p:ph idx="1"/>
          </p:nvPr>
        </p:nvPicPr>
        <p:blipFill>
          <a:blip r:embed="rId3"/>
          <a:srcRect l="123" r="123"/>
          <a:stretch>
            <a:fillRect/>
          </a:stretch>
        </p:blipFill>
        <p:spPr>
          <a:xfrm>
            <a:off x="228600" y="990600"/>
            <a:ext cx="6970889" cy="4953000"/>
          </a:xfrm>
        </p:spPr>
      </p:pic>
      <p:sp>
        <p:nvSpPr>
          <p:cNvPr id="48131" name="Rectangle 2"/>
          <p:cNvSpPr>
            <a:spLocks noGrp="1" noChangeArrowheads="1"/>
          </p:cNvSpPr>
          <p:nvPr>
            <p:ph type="title"/>
          </p:nvPr>
        </p:nvSpPr>
        <p:spPr>
          <a:xfrm>
            <a:off x="685800" y="0"/>
            <a:ext cx="7772400" cy="1066800"/>
          </a:xfrm>
        </p:spPr>
        <p:txBody>
          <a:bodyPr/>
          <a:lstStyle/>
          <a:p>
            <a:r>
              <a:rPr lang="en-US" dirty="0" smtClean="0">
                <a:ea typeface="ＭＳ Ｐゴシック" pitchFamily="-110" charset="-128"/>
                <a:cs typeface="ＭＳ Ｐゴシック" pitchFamily="-110" charset="-128"/>
              </a:rPr>
              <a:t>2009 </a:t>
            </a:r>
            <a:r>
              <a:rPr lang="en-US" dirty="0">
                <a:ea typeface="ＭＳ Ｐゴシック" pitchFamily="-110" charset="-128"/>
                <a:cs typeface="ＭＳ Ｐゴシック" pitchFamily="-110" charset="-128"/>
              </a:rPr>
              <a:t>Track Guidance</a:t>
            </a:r>
          </a:p>
        </p:txBody>
      </p:sp>
      <p:sp>
        <p:nvSpPr>
          <p:cNvPr id="48132" name="Text Box 22"/>
          <p:cNvSpPr txBox="1">
            <a:spLocks noChangeArrowheads="1"/>
          </p:cNvSpPr>
          <p:nvPr/>
        </p:nvSpPr>
        <p:spPr bwMode="auto">
          <a:xfrm>
            <a:off x="7239000" y="1524000"/>
            <a:ext cx="1905000" cy="267765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a:solidFill>
                  <a:srgbClr val="FF0000"/>
                </a:solidFill>
                <a:latin typeface="Arial" pitchFamily="-110" charset="0"/>
              </a:rPr>
              <a:t>Official forecast</a:t>
            </a:r>
            <a:r>
              <a:rPr lang="en-US" sz="1200" i="1" dirty="0" smtClean="0">
                <a:solidFill>
                  <a:srgbClr val="FF0000"/>
                </a:solidFill>
                <a:latin typeface="Arial" pitchFamily="-110" charset="0"/>
              </a:rPr>
              <a:t> performance was very close to the TVCN consensus model.  OFCL beat TVCN at 12 and 72 </a:t>
            </a:r>
            <a:r>
              <a:rPr lang="en-US" sz="1200" i="1" dirty="0" err="1" smtClean="0">
                <a:solidFill>
                  <a:srgbClr val="FF0000"/>
                </a:solidFill>
                <a:latin typeface="Arial" pitchFamily="-110" charset="0"/>
              </a:rPr>
              <a:t>h</a:t>
            </a:r>
            <a:r>
              <a:rPr lang="en-US" sz="1200" i="1" dirty="0" smtClean="0">
                <a:solidFill>
                  <a:srgbClr val="FF0000"/>
                </a:solidFill>
                <a:latin typeface="Arial" pitchFamily="-110" charset="0"/>
              </a:rPr>
              <a:t>. </a:t>
            </a:r>
          </a:p>
          <a:p>
            <a:pPr>
              <a:spcBef>
                <a:spcPct val="50000"/>
              </a:spcBef>
            </a:pPr>
            <a:r>
              <a:rPr lang="en-US" sz="1200" i="1" dirty="0" smtClean="0">
                <a:solidFill>
                  <a:srgbClr val="FF0000"/>
                </a:solidFill>
                <a:latin typeface="Arial" pitchFamily="-110" charset="0"/>
              </a:rPr>
              <a:t>EMXI best individual model.  BAMD did about as well as any of the other 3-D models.</a:t>
            </a:r>
          </a:p>
          <a:p>
            <a:pPr>
              <a:spcBef>
                <a:spcPct val="50000"/>
              </a:spcBef>
            </a:pPr>
            <a:r>
              <a:rPr lang="en-US" sz="1200" i="1" dirty="0" smtClean="0">
                <a:solidFill>
                  <a:srgbClr val="FF0000"/>
                </a:solidFill>
                <a:latin typeface="Arial" pitchFamily="-110" charset="0"/>
              </a:rPr>
              <a:t>HWFI competitive with GFDL (neither was outstanding).</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772400" cy="1066800"/>
          </a:xfrm>
        </p:spPr>
        <p:txBody>
          <a:bodyPr/>
          <a:lstStyle/>
          <a:p>
            <a:r>
              <a:rPr lang="en-US" dirty="0" smtClean="0">
                <a:ea typeface="ＭＳ Ｐゴシック" pitchFamily="-110" charset="-128"/>
                <a:cs typeface="ＭＳ Ｐゴシック" pitchFamily="-110" charset="-128"/>
              </a:rPr>
              <a:t>2009 Consensus Guidance</a:t>
            </a:r>
            <a:endParaRPr lang="en-US" dirty="0">
              <a:ea typeface="ＭＳ Ｐゴシック" pitchFamily="-110" charset="-128"/>
              <a:cs typeface="ＭＳ Ｐゴシック" pitchFamily="-110" charset="-128"/>
            </a:endParaRPr>
          </a:p>
        </p:txBody>
      </p:sp>
      <p:sp>
        <p:nvSpPr>
          <p:cNvPr id="48132" name="Text Box 22"/>
          <p:cNvSpPr txBox="1">
            <a:spLocks noChangeArrowheads="1"/>
          </p:cNvSpPr>
          <p:nvPr/>
        </p:nvSpPr>
        <p:spPr bwMode="auto">
          <a:xfrm>
            <a:off x="7239000" y="1524000"/>
            <a:ext cx="1905000" cy="193899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smtClean="0">
                <a:solidFill>
                  <a:srgbClr val="FF0000"/>
                </a:solidFill>
                <a:latin typeface="Arial" pitchFamily="-110" charset="0"/>
              </a:rPr>
              <a:t>TVCN slightly better than FSSE.</a:t>
            </a:r>
          </a:p>
          <a:p>
            <a:pPr>
              <a:spcBef>
                <a:spcPct val="50000"/>
              </a:spcBef>
            </a:pPr>
            <a:r>
              <a:rPr lang="en-US" sz="1200" i="1" dirty="0" smtClean="0">
                <a:solidFill>
                  <a:srgbClr val="FF0000"/>
                </a:solidFill>
                <a:latin typeface="Arial" pitchFamily="-110" charset="0"/>
              </a:rPr>
              <a:t>Single-model ensemble not nearly as effective as multi-model ensemble.</a:t>
            </a:r>
          </a:p>
          <a:p>
            <a:pPr>
              <a:spcBef>
                <a:spcPct val="50000"/>
              </a:spcBef>
            </a:pPr>
            <a:r>
              <a:rPr lang="en-US" sz="1200" i="1" dirty="0" smtClean="0">
                <a:solidFill>
                  <a:srgbClr val="FF0000"/>
                </a:solidFill>
                <a:latin typeface="Arial" pitchFamily="-110" charset="0"/>
              </a:rPr>
              <a:t>Corrected consensus model TVCN did not do as well as its uncorrected counterpart.  </a:t>
            </a:r>
          </a:p>
        </p:txBody>
      </p:sp>
      <p:pic>
        <p:nvPicPr>
          <p:cNvPr id="7" name="Content Placeholder 6" descr="09EP_tkskl (consensus).gif"/>
          <p:cNvPicPr>
            <a:picLocks noGrp="1" noChangeAspect="1"/>
          </p:cNvPicPr>
          <p:nvPr>
            <p:ph idx="1"/>
          </p:nvPr>
        </p:nvPicPr>
        <p:blipFill>
          <a:blip r:embed="rId3"/>
          <a:srcRect l="-385" r="-385"/>
          <a:stretch>
            <a:fillRect/>
          </a:stretch>
        </p:blipFill>
        <p:spPr>
          <a:xfrm>
            <a:off x="457200" y="1066800"/>
            <a:ext cx="6705600" cy="5486400"/>
          </a:xfrm>
        </p:spPr>
      </p:pic>
      <p:cxnSp>
        <p:nvCxnSpPr>
          <p:cNvPr id="6" name="Straight Connector 5"/>
          <p:cNvCxnSpPr/>
          <p:nvPr/>
        </p:nvCxnSpPr>
        <p:spPr bwMode="auto">
          <a:xfrm>
            <a:off x="1295400" y="4537035"/>
            <a:ext cx="563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09EP_inerr (vsCLP&amp;LTM).gif"/>
          <p:cNvPicPr>
            <a:picLocks noGrp="1" noChangeAspect="1"/>
          </p:cNvPicPr>
          <p:nvPr>
            <p:ph idx="1"/>
          </p:nvPr>
        </p:nvPicPr>
        <p:blipFill>
          <a:blip r:embed="rId3"/>
          <a:srcRect l="500" r="500"/>
          <a:stretch>
            <a:fillRect/>
          </a:stretch>
        </p:blipFill>
        <p:spPr>
          <a:xfrm>
            <a:off x="76200" y="914400"/>
            <a:ext cx="6708422" cy="5660231"/>
          </a:xfrm>
        </p:spPr>
      </p:pic>
      <p:sp>
        <p:nvSpPr>
          <p:cNvPr id="64514" name="Rectangle 4"/>
          <p:cNvSpPr>
            <a:spLocks noGrp="1" noChangeArrowheads="1"/>
          </p:cNvSpPr>
          <p:nvPr>
            <p:ph type="title"/>
          </p:nvPr>
        </p:nvSpPr>
        <p:spPr>
          <a:xfrm>
            <a:off x="381000" y="0"/>
            <a:ext cx="8458200" cy="1066800"/>
          </a:xfrm>
        </p:spPr>
        <p:txBody>
          <a:bodyPr/>
          <a:lstStyle/>
          <a:p>
            <a:r>
              <a:rPr lang="en-US" sz="3200" dirty="0" smtClean="0">
                <a:ea typeface="ＭＳ Ｐゴシック" pitchFamily="-110" charset="-128"/>
                <a:cs typeface="ＭＳ Ｐゴシック" pitchFamily="-110" charset="-128"/>
              </a:rPr>
              <a:t>EPAC Intensity Errors vs. 5-Year Mean</a:t>
            </a:r>
            <a:endParaRPr lang="en-US" sz="3200" dirty="0">
              <a:ea typeface="ＭＳ Ｐゴシック" pitchFamily="-110" charset="-128"/>
              <a:cs typeface="ＭＳ Ｐゴシック" pitchFamily="-110" charset="-128"/>
            </a:endParaRPr>
          </a:p>
        </p:txBody>
      </p:sp>
      <p:sp>
        <p:nvSpPr>
          <p:cNvPr id="64516" name="Text Box 19"/>
          <p:cNvSpPr txBox="1">
            <a:spLocks noChangeArrowheads="1"/>
          </p:cNvSpPr>
          <p:nvPr/>
        </p:nvSpPr>
        <p:spPr bwMode="auto">
          <a:xfrm>
            <a:off x="6934200" y="1752600"/>
            <a:ext cx="2133600" cy="181588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OFCL errors in 2009 largely tracked their corresponding Decay-SHIFOR5 errors.  (OCD5 errors above normal 12-48 </a:t>
            </a:r>
            <a:r>
              <a:rPr lang="en-US" sz="1400" i="1" dirty="0" err="1" smtClean="0">
                <a:solidFill>
                  <a:srgbClr val="FF0000"/>
                </a:solidFill>
                <a:latin typeface="Arial" pitchFamily="-110" charset="0"/>
              </a:rPr>
              <a:t>h</a:t>
            </a:r>
            <a:r>
              <a:rPr lang="en-US" sz="1400" i="1" dirty="0" smtClean="0">
                <a:solidFill>
                  <a:srgbClr val="FF0000"/>
                </a:solidFill>
                <a:latin typeface="Arial" pitchFamily="-110" charset="0"/>
              </a:rPr>
              <a:t>, and OFCL errors were also above normal.)</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EP_inerr (trend).gif"/>
          <p:cNvPicPr>
            <a:picLocks noGrp="1" noChangeAspect="1"/>
          </p:cNvPicPr>
          <p:nvPr>
            <p:ph idx="1"/>
          </p:nvPr>
        </p:nvPicPr>
        <p:blipFill>
          <a:blip r:embed="rId3"/>
          <a:srcRect l="-201" r="-201"/>
          <a:stretch>
            <a:fillRect/>
          </a:stretch>
        </p:blipFill>
        <p:spPr>
          <a:xfrm>
            <a:off x="925689" y="914400"/>
            <a:ext cx="7004755" cy="5562600"/>
          </a:xfrm>
        </p:spPr>
      </p:pic>
      <p:sp>
        <p:nvSpPr>
          <p:cNvPr id="89090" name="Rectangle 4"/>
          <p:cNvSpPr>
            <a:spLocks noGrp="1" noChangeArrowheads="1"/>
          </p:cNvSpPr>
          <p:nvPr>
            <p:ph type="title"/>
          </p:nvPr>
        </p:nvSpPr>
        <p:spPr>
          <a:xfrm>
            <a:off x="762000" y="0"/>
            <a:ext cx="7772400" cy="914400"/>
          </a:xfrm>
        </p:spPr>
        <p:txBody>
          <a:bodyPr/>
          <a:lstStyle/>
          <a:p>
            <a:r>
              <a:rPr lang="en-US" dirty="0" smtClean="0">
                <a:ea typeface="ＭＳ Ｐゴシック" pitchFamily="-110" charset="-128"/>
                <a:cs typeface="ＭＳ Ｐゴシック" pitchFamily="-110" charset="-128"/>
              </a:rPr>
              <a:t>EPAC Intensity Error Trends</a:t>
            </a:r>
            <a:endParaRPr lang="en-US" dirty="0">
              <a:ea typeface="ＭＳ Ｐゴシック" pitchFamily="-110" charset="-128"/>
              <a:cs typeface="ＭＳ Ｐゴシック" pitchFamily="-110" charset="-128"/>
            </a:endParaRPr>
          </a:p>
        </p:txBody>
      </p:sp>
      <p:sp>
        <p:nvSpPr>
          <p:cNvPr id="6" name="Text Box 5"/>
          <p:cNvSpPr txBox="1">
            <a:spLocks noChangeArrowheads="1"/>
          </p:cNvSpPr>
          <p:nvPr/>
        </p:nvSpPr>
        <p:spPr bwMode="auto">
          <a:xfrm>
            <a:off x="1981200" y="5029200"/>
            <a:ext cx="3124200"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Errors look pretty flat.</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9" descr="EP_inskl (trend).gif"/>
          <p:cNvPicPr>
            <a:picLocks noGrp="1" noChangeAspect="1"/>
          </p:cNvPicPr>
          <p:nvPr>
            <p:ph idx="1"/>
          </p:nvPr>
        </p:nvPicPr>
        <p:blipFill>
          <a:blip r:embed="rId3"/>
          <a:srcRect l="-302" r="-302"/>
          <a:stretch>
            <a:fillRect/>
          </a:stretch>
        </p:blipFill>
        <p:spPr>
          <a:xfrm>
            <a:off x="1126067" y="990600"/>
            <a:ext cx="6891866" cy="5638800"/>
          </a:xfrm>
        </p:spPr>
      </p:pic>
      <p:sp>
        <p:nvSpPr>
          <p:cNvPr id="91138" name="Rectangle 4"/>
          <p:cNvSpPr>
            <a:spLocks noGrp="1" noChangeArrowheads="1"/>
          </p:cNvSpPr>
          <p:nvPr>
            <p:ph type="title"/>
          </p:nvPr>
        </p:nvSpPr>
        <p:spPr/>
        <p:txBody>
          <a:bodyPr/>
          <a:lstStyle/>
          <a:p>
            <a:r>
              <a:rPr lang="en-US" dirty="0" smtClean="0">
                <a:ea typeface="ＭＳ Ｐゴシック" pitchFamily="-110" charset="-128"/>
                <a:cs typeface="ＭＳ Ｐゴシック" pitchFamily="-110" charset="-128"/>
              </a:rPr>
              <a:t>EPAC Intensity Skill Trends</a:t>
            </a:r>
            <a:endParaRPr lang="en-US" dirty="0">
              <a:ea typeface="ＭＳ Ｐゴシック" pitchFamily="-110" charset="-128"/>
              <a:cs typeface="ＭＳ Ｐゴシック" pitchFamily="-110" charset="-128"/>
            </a:endParaRPr>
          </a:p>
        </p:txBody>
      </p:sp>
      <p:sp>
        <p:nvSpPr>
          <p:cNvPr id="6" name="Text Box 5"/>
          <p:cNvSpPr txBox="1">
            <a:spLocks noChangeArrowheads="1"/>
          </p:cNvSpPr>
          <p:nvPr/>
        </p:nvSpPr>
        <p:spPr bwMode="auto">
          <a:xfrm>
            <a:off x="2819400" y="1676400"/>
            <a:ext cx="3581400"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Skill also seems flat in this decade.</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dirty="0" smtClean="0"/>
              <a:t>2009 Intensity Guidance</a:t>
            </a:r>
            <a:endParaRPr lang="en-US" dirty="0"/>
          </a:p>
        </p:txBody>
      </p:sp>
      <p:sp>
        <p:nvSpPr>
          <p:cNvPr id="5" name="Text Box 21"/>
          <p:cNvSpPr txBox="1">
            <a:spLocks noChangeArrowheads="1"/>
          </p:cNvSpPr>
          <p:nvPr/>
        </p:nvSpPr>
        <p:spPr bwMode="auto">
          <a:xfrm>
            <a:off x="6858000" y="1547604"/>
            <a:ext cx="2286000" cy="429348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Best model at every time period was statistical (DSHP or LGEM).  Dynamical models did not have skill (but still contributed positively to the consensus).  Skill levels much lower than for the Atlantic, but similar to last year.</a:t>
            </a:r>
          </a:p>
          <a:p>
            <a:pPr>
              <a:spcBef>
                <a:spcPct val="50000"/>
              </a:spcBef>
            </a:pPr>
            <a:r>
              <a:rPr lang="en-US" sz="1400" i="1" dirty="0" smtClean="0">
                <a:solidFill>
                  <a:srgbClr val="FF0000"/>
                </a:solidFill>
                <a:latin typeface="Arial" pitchFamily="-110" charset="0"/>
              </a:rPr>
              <a:t>Official forecast offers value over the guidance early, but not so later in the forecast period.  Large high bias at 120 </a:t>
            </a:r>
            <a:r>
              <a:rPr lang="en-US" sz="1400" i="1" dirty="0" err="1" smtClean="0">
                <a:solidFill>
                  <a:srgbClr val="FF0000"/>
                </a:solidFill>
                <a:latin typeface="Arial" pitchFamily="-110" charset="0"/>
              </a:rPr>
              <a:t>h</a:t>
            </a:r>
            <a:r>
              <a:rPr lang="en-US" sz="1400" i="1" dirty="0" smtClean="0">
                <a:solidFill>
                  <a:srgbClr val="FF0000"/>
                </a:solidFill>
                <a:latin typeface="Arial" pitchFamily="-110" charset="0"/>
              </a:rPr>
              <a:t> (last year there was a large low bias).  This is consistent with strong southwest track bias.</a:t>
            </a:r>
            <a:endParaRPr lang="en-US" sz="1400" b="1" i="1" dirty="0">
              <a:solidFill>
                <a:srgbClr val="FF0000"/>
              </a:solidFill>
              <a:latin typeface="Arial" pitchFamily="-110" charset="0"/>
            </a:endParaRPr>
          </a:p>
        </p:txBody>
      </p:sp>
      <p:pic>
        <p:nvPicPr>
          <p:cNvPr id="8" name="Content Placeholder 7" descr="09EP_inskl (early).gif"/>
          <p:cNvPicPr>
            <a:picLocks noGrp="1" noChangeAspect="1"/>
          </p:cNvPicPr>
          <p:nvPr>
            <p:ph idx="1"/>
          </p:nvPr>
        </p:nvPicPr>
        <p:blipFill>
          <a:blip r:embed="rId3"/>
          <a:srcRect l="-181" r="-181"/>
          <a:stretch>
            <a:fillRect/>
          </a:stretch>
        </p:blipFill>
        <p:spPr>
          <a:xfrm>
            <a:off x="381000" y="990600"/>
            <a:ext cx="6519334" cy="5334000"/>
          </a:xfr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dirty="0" smtClean="0"/>
              <a:t>Genesis Forecasts</a:t>
            </a:r>
            <a:endParaRPr lang="en-US" dirty="0"/>
          </a:p>
        </p:txBody>
      </p:sp>
      <p:sp>
        <p:nvSpPr>
          <p:cNvPr id="5" name="Text Box 21"/>
          <p:cNvSpPr txBox="1">
            <a:spLocks noChangeArrowheads="1"/>
          </p:cNvSpPr>
          <p:nvPr/>
        </p:nvSpPr>
        <p:spPr bwMode="auto">
          <a:xfrm>
            <a:off x="6629400" y="1547604"/>
            <a:ext cx="2514600" cy="235449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Forecasts have a pronounced low bias, even though we’ve been aware of it for the past two seasons.</a:t>
            </a:r>
          </a:p>
          <a:p>
            <a:pPr>
              <a:spcBef>
                <a:spcPct val="50000"/>
              </a:spcBef>
            </a:pPr>
            <a:r>
              <a:rPr lang="en-US" sz="1400" i="1" dirty="0" smtClean="0">
                <a:solidFill>
                  <a:srgbClr val="FF0000"/>
                </a:solidFill>
                <a:latin typeface="Arial" pitchFamily="-110" charset="0"/>
              </a:rPr>
              <a:t>Refinement distribution shows a somewhat greater willingness to forecast higher percentages than in the Atlantic, but are certainly not high in confidence.</a:t>
            </a:r>
            <a:endParaRPr lang="en-US" sz="1400" i="1" dirty="0">
              <a:solidFill>
                <a:srgbClr val="FF0000"/>
              </a:solidFill>
              <a:latin typeface="Arial" pitchFamily="-110" charset="0"/>
            </a:endParaRPr>
          </a:p>
        </p:txBody>
      </p:sp>
      <p:pic>
        <p:nvPicPr>
          <p:cNvPr id="7" name="Content Placeholder 6" descr="0709EP_TWO.gif"/>
          <p:cNvPicPr>
            <a:picLocks noGrp="1" noChangeAspect="1"/>
          </p:cNvPicPr>
          <p:nvPr>
            <p:ph idx="1"/>
          </p:nvPr>
        </p:nvPicPr>
        <p:blipFill>
          <a:blip r:embed="rId3"/>
          <a:srcRect l="-418" r="-417"/>
          <a:stretch>
            <a:fillRect/>
          </a:stretch>
        </p:blipFill>
        <p:spPr>
          <a:xfrm>
            <a:off x="762000" y="914400"/>
            <a:ext cx="5715000" cy="5715000"/>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Content Placeholder 8" descr="09AL_tkinerr.gif"/>
          <p:cNvPicPr>
            <a:picLocks noGrp="1" noChangeAspect="1"/>
          </p:cNvPicPr>
          <p:nvPr>
            <p:ph sz="half" idx="2"/>
          </p:nvPr>
        </p:nvPicPr>
        <p:blipFill>
          <a:blip r:embed="rId3"/>
          <a:srcRect t="-21046" b="-21046"/>
          <a:stretch>
            <a:fillRect/>
          </a:stretch>
        </p:blipFill>
        <p:spPr>
          <a:xfrm>
            <a:off x="152400" y="680049"/>
            <a:ext cx="5638800" cy="6330351"/>
          </a:xfrm>
        </p:spPr>
      </p:pic>
      <p:sp>
        <p:nvSpPr>
          <p:cNvPr id="144386" name="Rectangle 2"/>
          <p:cNvSpPr>
            <a:spLocks noGrp="1" noChangeArrowheads="1"/>
          </p:cNvSpPr>
          <p:nvPr>
            <p:ph type="title"/>
          </p:nvPr>
        </p:nvSpPr>
        <p:spPr>
          <a:xfrm>
            <a:off x="457200" y="0"/>
            <a:ext cx="8229600" cy="1066800"/>
          </a:xfrm>
        </p:spPr>
        <p:txBody>
          <a:bodyPr/>
          <a:lstStyle/>
          <a:p>
            <a:pPr eaLnBrk="1" hangingPunct="1">
              <a:defRPr/>
            </a:pPr>
            <a:r>
              <a:rPr lang="en-US" dirty="0" smtClean="0">
                <a:ea typeface="+mj-ea"/>
                <a:cs typeface="+mj-cs"/>
              </a:rPr>
              <a:t>2009 </a:t>
            </a:r>
            <a:r>
              <a:rPr lang="en-US" dirty="0">
                <a:ea typeface="+mj-ea"/>
                <a:cs typeface="+mj-cs"/>
              </a:rPr>
              <a:t>Atlantic Verification</a:t>
            </a:r>
          </a:p>
        </p:txBody>
      </p:sp>
      <p:sp>
        <p:nvSpPr>
          <p:cNvPr id="33796" name="Text Box 4"/>
          <p:cNvSpPr txBox="1">
            <a:spLocks noChangeArrowheads="1"/>
          </p:cNvSpPr>
          <p:nvPr/>
        </p:nvSpPr>
        <p:spPr bwMode="auto">
          <a:xfrm>
            <a:off x="5943600" y="3922455"/>
            <a:ext cx="3200400" cy="255454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a:solidFill>
                  <a:srgbClr val="00FF00"/>
                </a:solidFill>
                <a:latin typeface="Arial" pitchFamily="-110" charset="0"/>
              </a:rPr>
              <a:t>Values in green</a:t>
            </a:r>
            <a:r>
              <a:rPr lang="en-US" sz="1600" dirty="0" smtClean="0">
                <a:solidFill>
                  <a:srgbClr val="00FF00"/>
                </a:solidFill>
                <a:latin typeface="Arial" pitchFamily="-110" charset="0"/>
              </a:rPr>
              <a:t> exceed </a:t>
            </a:r>
            <a:r>
              <a:rPr lang="en-US" sz="1600" dirty="0">
                <a:solidFill>
                  <a:srgbClr val="00FF00"/>
                </a:solidFill>
                <a:latin typeface="Arial" pitchFamily="-110" charset="0"/>
              </a:rPr>
              <a:t>all-time records</a:t>
            </a:r>
            <a:r>
              <a:rPr lang="en-US" sz="1600" dirty="0" smtClean="0">
                <a:solidFill>
                  <a:srgbClr val="00FF00"/>
                </a:solidFill>
                <a:latin typeface="Arial" pitchFamily="-110" charset="0"/>
              </a:rPr>
              <a:t>.</a:t>
            </a:r>
          </a:p>
          <a:p>
            <a:pPr>
              <a:spcBef>
                <a:spcPct val="50000"/>
              </a:spcBef>
              <a:buFontTx/>
              <a:buChar char="•"/>
            </a:pPr>
            <a:r>
              <a:rPr lang="en-US" sz="1600" dirty="0" smtClean="0">
                <a:solidFill>
                  <a:srgbClr val="FF9900"/>
                </a:solidFill>
                <a:latin typeface="Arial" pitchFamily="-110" charset="0"/>
              </a:rPr>
              <a:t>GPRA track measure (48 </a:t>
            </a:r>
            <a:r>
              <a:rPr lang="en-US" sz="1600" dirty="0" err="1">
                <a:solidFill>
                  <a:srgbClr val="FF9900"/>
                </a:solidFill>
                <a:latin typeface="Arial" pitchFamily="-110" charset="0"/>
              </a:rPr>
              <a:t>h</a:t>
            </a:r>
            <a:r>
              <a:rPr lang="en-US" sz="1600" dirty="0" smtClean="0">
                <a:solidFill>
                  <a:srgbClr val="FF9900"/>
                </a:solidFill>
                <a:latin typeface="Arial" pitchFamily="-110" charset="0"/>
              </a:rPr>
              <a:t> error </a:t>
            </a:r>
            <a:r>
              <a:rPr lang="en-US" sz="1600" dirty="0">
                <a:solidFill>
                  <a:srgbClr val="FF9900"/>
                </a:solidFill>
                <a:latin typeface="Arial" pitchFamily="-110" charset="0"/>
              </a:rPr>
              <a:t>for</a:t>
            </a:r>
            <a:r>
              <a:rPr lang="en-US" sz="1600" dirty="0" smtClean="0">
                <a:solidFill>
                  <a:srgbClr val="FF9900"/>
                </a:solidFill>
                <a:latin typeface="Arial" pitchFamily="-110" charset="0"/>
              </a:rPr>
              <a:t> TS/H only) was  70.1 </a:t>
            </a:r>
            <a:r>
              <a:rPr lang="en-US" sz="1600" dirty="0" err="1">
                <a:solidFill>
                  <a:srgbClr val="FF9900"/>
                </a:solidFill>
                <a:latin typeface="Arial" pitchFamily="-110" charset="0"/>
              </a:rPr>
              <a:t>n</a:t>
            </a:r>
            <a:r>
              <a:rPr lang="en-US" sz="1600" dirty="0">
                <a:solidFill>
                  <a:srgbClr val="FF9900"/>
                </a:solidFill>
                <a:latin typeface="Arial" pitchFamily="-110" charset="0"/>
              </a:rPr>
              <a:t> mi,</a:t>
            </a:r>
            <a:r>
              <a:rPr lang="en-US" sz="1600" dirty="0" smtClean="0">
                <a:solidFill>
                  <a:srgbClr val="FF9900"/>
                </a:solidFill>
                <a:latin typeface="Arial" pitchFamily="-110" charset="0"/>
              </a:rPr>
              <a:t> well below previous record of 86.2 and goal of 108 </a:t>
            </a:r>
            <a:r>
              <a:rPr lang="en-US" sz="1600" dirty="0" err="1" smtClean="0">
                <a:solidFill>
                  <a:srgbClr val="FF9900"/>
                </a:solidFill>
                <a:latin typeface="Arial" pitchFamily="-110" charset="0"/>
              </a:rPr>
              <a:t>n</a:t>
            </a:r>
            <a:r>
              <a:rPr lang="en-US" sz="1600" dirty="0" smtClean="0">
                <a:solidFill>
                  <a:srgbClr val="FF9900"/>
                </a:solidFill>
                <a:latin typeface="Arial" pitchFamily="-110" charset="0"/>
              </a:rPr>
              <a:t> mi.</a:t>
            </a:r>
          </a:p>
          <a:p>
            <a:pPr>
              <a:spcBef>
                <a:spcPct val="50000"/>
              </a:spcBef>
              <a:buFontTx/>
              <a:buChar char="•"/>
            </a:pPr>
            <a:r>
              <a:rPr lang="en-US" sz="1600" dirty="0" smtClean="0">
                <a:solidFill>
                  <a:srgbClr val="FF9900"/>
                </a:solidFill>
                <a:latin typeface="Arial" pitchFamily="-110" charset="0"/>
              </a:rPr>
              <a:t>GPRA intensity measure (48 </a:t>
            </a:r>
            <a:r>
              <a:rPr lang="en-US" sz="1600" dirty="0" err="1" smtClean="0">
                <a:solidFill>
                  <a:srgbClr val="FF9900"/>
                </a:solidFill>
                <a:latin typeface="Arial" pitchFamily="-110" charset="0"/>
              </a:rPr>
              <a:t>h</a:t>
            </a:r>
            <a:r>
              <a:rPr lang="en-US" sz="1600" dirty="0" smtClean="0">
                <a:solidFill>
                  <a:srgbClr val="FF9900"/>
                </a:solidFill>
                <a:latin typeface="Arial" pitchFamily="-110" charset="0"/>
              </a:rPr>
              <a:t> error for all </a:t>
            </a:r>
            <a:r>
              <a:rPr lang="en-US" sz="1600" dirty="0" err="1" smtClean="0">
                <a:solidFill>
                  <a:srgbClr val="FF9900"/>
                </a:solidFill>
                <a:latin typeface="Arial" pitchFamily="-110" charset="0"/>
              </a:rPr>
              <a:t>TCs</a:t>
            </a:r>
            <a:r>
              <a:rPr lang="en-US" sz="1600" dirty="0" smtClean="0">
                <a:solidFill>
                  <a:srgbClr val="FF9900"/>
                </a:solidFill>
                <a:latin typeface="Arial" pitchFamily="-110" charset="0"/>
              </a:rPr>
              <a:t>) was 17.5 kt, well above goal of 13 kt.</a:t>
            </a:r>
            <a:endParaRPr lang="en-US" sz="1600" dirty="0">
              <a:solidFill>
                <a:srgbClr val="FF9900"/>
              </a:solidFill>
              <a:latin typeface="Arial" pitchFamily="-110" charset="0"/>
            </a:endParaRPr>
          </a:p>
        </p:txBody>
      </p:sp>
      <p:sp>
        <p:nvSpPr>
          <p:cNvPr id="7" name="Rectangle 3"/>
          <p:cNvSpPr txBox="1">
            <a:spLocks noChangeArrowheads="1"/>
          </p:cNvSpPr>
          <p:nvPr/>
        </p:nvSpPr>
        <p:spPr>
          <a:xfrm>
            <a:off x="5943600" y="1219200"/>
            <a:ext cx="3200400" cy="3505200"/>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pitchFamily="-110"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VT      NT    TRACK     INT</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pitchFamily="-110"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a:t>
            </a:r>
            <a:r>
              <a:rPr kumimoji="0" lang="en-US" sz="1400" b="1" i="0" u="none" strike="noStrike" kern="1200" cap="none" spc="0" normalizeH="0" baseline="0" noProof="0" dirty="0" err="1" smtClean="0">
                <a:ln>
                  <a:noFill/>
                </a:ln>
                <a:solidFill>
                  <a:schemeClr val="tx1"/>
                </a:solidFill>
                <a:effectLst/>
                <a:uLnTx/>
                <a:uFillTx/>
                <a:latin typeface="Courier New" pitchFamily="-110" charset="0"/>
                <a:ea typeface="ＭＳ Ｐゴシック" pitchFamily="-110" charset="-128"/>
                <a:cs typeface="ＭＳ Ｐゴシック" pitchFamily="-110" charset="-128"/>
              </a:rPr>
              <a:t>h</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a:t>
            </a:r>
            <a:r>
              <a:rPr kumimoji="0" lang="en-US" sz="1400" b="1" i="0" u="none" strike="noStrike" kern="1200" cap="none" spc="0" normalizeH="0" baseline="0" noProof="0" dirty="0" err="1" smtClean="0">
                <a:ln>
                  <a:noFill/>
                </a:ln>
                <a:solidFill>
                  <a:schemeClr val="tx1"/>
                </a:solidFill>
                <a:effectLst/>
                <a:uLnTx/>
                <a:uFillTx/>
                <a:latin typeface="Courier New" pitchFamily="-110" charset="0"/>
                <a:ea typeface="ＭＳ Ｐゴシック" pitchFamily="-110" charset="-128"/>
                <a:cs typeface="ＭＳ Ｐゴシック" pitchFamily="-110" charset="-128"/>
              </a:rPr>
              <a:t>n</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mi)    (kt)</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pitchFamily="-110"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000     144     9.6     1.6</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012     120    30.1     6.4</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024      96    </a:t>
            </a:r>
            <a:r>
              <a:rPr kumimoji="0" lang="en-US" sz="1400" b="1" i="0" u="none" strike="noStrike" kern="1200" cap="none" spc="0" normalizeH="0" baseline="0" noProof="0" dirty="0" smtClean="0">
                <a:ln>
                  <a:noFill/>
                </a:ln>
                <a:solidFill>
                  <a:srgbClr val="00FF00"/>
                </a:solidFill>
                <a:effectLst/>
                <a:uLnTx/>
                <a:uFillTx/>
                <a:latin typeface="Courier New" pitchFamily="-110" charset="0"/>
                <a:ea typeface="ＭＳ Ｐゴシック" pitchFamily="-110" charset="-128"/>
                <a:cs typeface="ＭＳ Ｐゴシック" pitchFamily="-110" charset="-128"/>
              </a:rPr>
              <a:t>44.5</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11.4</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036      75    </a:t>
            </a:r>
            <a:r>
              <a:rPr kumimoji="0" lang="en-US" sz="1400" b="1" i="0" u="none" strike="noStrike" kern="1200" cap="none" spc="0" normalizeH="0" baseline="0" noProof="0" dirty="0" smtClean="0">
                <a:ln>
                  <a:noFill/>
                </a:ln>
                <a:solidFill>
                  <a:srgbClr val="00FF00"/>
                </a:solidFill>
                <a:effectLst/>
                <a:uLnTx/>
                <a:uFillTx/>
                <a:latin typeface="Courier New" pitchFamily="-110" charset="0"/>
                <a:ea typeface="ＭＳ Ｐゴシック" pitchFamily="-110" charset="-128"/>
                <a:cs typeface="ＭＳ Ｐゴシック" pitchFamily="-110" charset="-128"/>
              </a:rPr>
              <a:t>61.8</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14.9</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048      61    </a:t>
            </a:r>
            <a:r>
              <a:rPr kumimoji="0" lang="en-US" sz="1400" b="1" i="0" u="none" strike="noStrike" kern="1200" cap="none" spc="0" normalizeH="0" baseline="0" noProof="0" dirty="0" smtClean="0">
                <a:ln>
                  <a:noFill/>
                </a:ln>
                <a:solidFill>
                  <a:srgbClr val="00FF00"/>
                </a:solidFill>
                <a:effectLst/>
                <a:uLnTx/>
                <a:uFillTx/>
                <a:latin typeface="Courier New" pitchFamily="-110" charset="0"/>
                <a:ea typeface="ＭＳ Ｐゴシック" pitchFamily="-110" charset="-128"/>
                <a:cs typeface="ＭＳ Ｐゴシック" pitchFamily="-110" charset="-128"/>
              </a:rPr>
              <a:t>73.2</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17.5</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072      49   </a:t>
            </a:r>
            <a:r>
              <a:rPr kumimoji="0" lang="en-US" sz="1400" b="1" i="0" u="none" strike="noStrike" kern="1200" cap="none" spc="0" normalizeH="0" baseline="0" noProof="0" dirty="0" smtClean="0">
                <a:ln>
                  <a:noFill/>
                </a:ln>
                <a:solidFill>
                  <a:srgbClr val="00FF00"/>
                </a:solidFill>
                <a:effectLst/>
                <a:uLnTx/>
                <a:uFillTx/>
                <a:latin typeface="Courier New" pitchFamily="-110" charset="0"/>
                <a:ea typeface="ＭＳ Ｐゴシック" pitchFamily="-110" charset="-128"/>
                <a:cs typeface="ＭＳ Ｐゴシック" pitchFamily="-110" charset="-128"/>
              </a:rPr>
              <a:t>119.2</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20.6</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096      38   197.9    19.5</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120      22   292.3    </a:t>
            </a:r>
            <a:r>
              <a:rPr kumimoji="0" lang="en-US" sz="1400" b="1" i="0" u="none" strike="noStrike" kern="1200" cap="none" spc="0" normalizeH="0" baseline="0" noProof="0" dirty="0" smtClean="0">
                <a:ln>
                  <a:noFill/>
                </a:ln>
                <a:solidFill>
                  <a:srgbClr val="00FF00"/>
                </a:solidFill>
                <a:effectLst/>
                <a:uLnTx/>
                <a:uFillTx/>
                <a:latin typeface="Courier New" pitchFamily="-110" charset="0"/>
                <a:ea typeface="ＭＳ Ｐゴシック" pitchFamily="-110" charset="-128"/>
                <a:cs typeface="ＭＳ Ｐゴシック" pitchFamily="-110" charset="-128"/>
              </a:rPr>
              <a:t>16.6</a:t>
            </a:r>
            <a:endParaRPr kumimoji="0" lang="en-US" sz="1400" b="1" i="0" u="none" strike="noStrike" kern="1200" cap="none" spc="0" normalizeH="0" baseline="0" noProof="0" dirty="0">
              <a:ln>
                <a:noFill/>
              </a:ln>
              <a:solidFill>
                <a:srgbClr val="00FF00"/>
              </a:solidFill>
              <a:effectLst/>
              <a:uLnTx/>
              <a:uFillTx/>
              <a:latin typeface="Courier New" pitchFamily="-110" charset="0"/>
              <a:ea typeface="ＭＳ Ｐゴシック" pitchFamily="-110" charset="-128"/>
              <a:cs typeface="ＭＳ Ｐゴシック" pitchFamily="-110" charset="-128"/>
            </a:endParaRPr>
          </a:p>
        </p:txBody>
      </p:sp>
      <p:sp>
        <p:nvSpPr>
          <p:cNvPr id="6" name="Text Box 19"/>
          <p:cNvSpPr txBox="1">
            <a:spLocks noChangeArrowheads="1"/>
          </p:cNvSpPr>
          <p:nvPr/>
        </p:nvSpPr>
        <p:spPr bwMode="auto">
          <a:xfrm>
            <a:off x="914400" y="2209800"/>
            <a:ext cx="3505200" cy="95410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Four- and five day track error was almost exclusively along-track (slow).  Sample was very small (last year 346 forecasts), and five-day sample is the smallest ever.</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dirty="0" smtClean="0"/>
              <a:t>Genesis Forecasts</a:t>
            </a:r>
            <a:endParaRPr lang="en-US" dirty="0"/>
          </a:p>
        </p:txBody>
      </p:sp>
      <p:sp>
        <p:nvSpPr>
          <p:cNvPr id="5" name="Text Box 21"/>
          <p:cNvSpPr txBox="1">
            <a:spLocks noChangeArrowheads="1"/>
          </p:cNvSpPr>
          <p:nvPr/>
        </p:nvSpPr>
        <p:spPr bwMode="auto">
          <a:xfrm>
            <a:off x="6629400" y="1547604"/>
            <a:ext cx="2514600" cy="170816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Forecasts had a pronounced low bias.</a:t>
            </a:r>
          </a:p>
          <a:p>
            <a:pPr>
              <a:spcBef>
                <a:spcPct val="50000"/>
              </a:spcBef>
            </a:pPr>
            <a:r>
              <a:rPr lang="en-US" sz="1400" i="1" dirty="0" smtClean="0">
                <a:solidFill>
                  <a:srgbClr val="FF0000"/>
                </a:solidFill>
                <a:latin typeface="Arial" pitchFamily="-110" charset="0"/>
              </a:rPr>
              <a:t>Refinement distribution shows a greater willingness to forecast higher percentages than in the Atlantic, but still not enough.</a:t>
            </a:r>
            <a:endParaRPr lang="en-US" sz="1400" i="1" dirty="0">
              <a:solidFill>
                <a:srgbClr val="FF0000"/>
              </a:solidFill>
              <a:latin typeface="Arial" pitchFamily="-110" charset="0"/>
            </a:endParaRPr>
          </a:p>
        </p:txBody>
      </p:sp>
      <p:pic>
        <p:nvPicPr>
          <p:cNvPr id="8" name="Content Placeholder 7" descr="09EP_TWO.gif"/>
          <p:cNvPicPr>
            <a:picLocks noGrp="1" noChangeAspect="1"/>
          </p:cNvPicPr>
          <p:nvPr>
            <p:ph idx="1"/>
          </p:nvPr>
        </p:nvPicPr>
        <p:blipFill>
          <a:blip r:embed="rId3"/>
          <a:srcRect l="-418" r="-417"/>
          <a:stretch>
            <a:fillRect/>
          </a:stretch>
        </p:blipFill>
        <p:spPr>
          <a:xfrm>
            <a:off x="609600" y="838200"/>
            <a:ext cx="5943600" cy="5943600"/>
          </a:xfr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dirty="0" smtClean="0"/>
              <a:t>RI Forecasts</a:t>
            </a:r>
            <a:endParaRPr lang="en-US" dirty="0"/>
          </a:p>
        </p:txBody>
      </p:sp>
      <p:sp>
        <p:nvSpPr>
          <p:cNvPr id="5" name="Text Box 21"/>
          <p:cNvSpPr txBox="1">
            <a:spLocks noChangeArrowheads="1"/>
          </p:cNvSpPr>
          <p:nvPr/>
        </p:nvSpPr>
        <p:spPr bwMode="auto">
          <a:xfrm>
            <a:off x="6629400" y="1547604"/>
            <a:ext cx="2514600" cy="10618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Forecasts over last two years had high (over-forecast) bias.</a:t>
            </a:r>
          </a:p>
          <a:p>
            <a:pPr>
              <a:spcBef>
                <a:spcPct val="50000"/>
              </a:spcBef>
            </a:pPr>
            <a:r>
              <a:rPr lang="en-US" sz="1400" i="1" dirty="0" smtClean="0">
                <a:solidFill>
                  <a:srgbClr val="FF0000"/>
                </a:solidFill>
                <a:latin typeface="Arial" pitchFamily="-110" charset="0"/>
              </a:rPr>
              <a:t>Performance largely echoes SHIPS RI index.</a:t>
            </a:r>
            <a:endParaRPr lang="en-US" sz="1400" i="1" dirty="0">
              <a:solidFill>
                <a:srgbClr val="FF0000"/>
              </a:solidFill>
              <a:latin typeface="Arial" pitchFamily="-110" charset="0"/>
            </a:endParaRPr>
          </a:p>
        </p:txBody>
      </p:sp>
      <p:pic>
        <p:nvPicPr>
          <p:cNvPr id="8" name="Content Placeholder 7" descr="0809EP_RI.gif"/>
          <p:cNvPicPr>
            <a:picLocks noGrp="1" noChangeAspect="1"/>
          </p:cNvPicPr>
          <p:nvPr>
            <p:ph idx="1"/>
          </p:nvPr>
        </p:nvPicPr>
        <p:blipFill>
          <a:blip r:embed="rId3"/>
          <a:srcRect l="-522" r="-522"/>
          <a:stretch>
            <a:fillRect/>
          </a:stretch>
        </p:blipFill>
        <p:spPr>
          <a:xfrm>
            <a:off x="914400" y="914400"/>
            <a:ext cx="5715000" cy="5715000"/>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09AL_tkerr (stm).gif"/>
          <p:cNvPicPr>
            <a:picLocks noGrp="1" noChangeAspect="1"/>
          </p:cNvPicPr>
          <p:nvPr>
            <p:ph idx="1"/>
          </p:nvPr>
        </p:nvPicPr>
        <p:blipFill>
          <a:blip r:embed="rId3"/>
          <a:srcRect l="-179" r="-179"/>
          <a:stretch>
            <a:fillRect/>
          </a:stretch>
        </p:blipFill>
        <p:spPr>
          <a:xfrm>
            <a:off x="719667" y="838200"/>
            <a:ext cx="7507111" cy="5791200"/>
          </a:xfrm>
        </p:spPr>
      </p:pic>
      <p:sp>
        <p:nvSpPr>
          <p:cNvPr id="35842" name="Rectangle 4"/>
          <p:cNvSpPr>
            <a:spLocks noGrp="1" noChangeArrowheads="1"/>
          </p:cNvSpPr>
          <p:nvPr>
            <p:ph type="title"/>
          </p:nvPr>
        </p:nvSpPr>
        <p:spPr>
          <a:xfrm>
            <a:off x="762000" y="0"/>
            <a:ext cx="7772400" cy="762000"/>
          </a:xfrm>
        </p:spPr>
        <p:txBody>
          <a:bodyPr/>
          <a:lstStyle/>
          <a:p>
            <a:r>
              <a:rPr lang="en-US" dirty="0" smtClean="0">
                <a:ea typeface="ＭＳ Ｐゴシック" pitchFamily="-110" charset="-128"/>
                <a:cs typeface="ＭＳ Ｐゴシック" pitchFamily="-110" charset="-128"/>
              </a:rPr>
              <a:t>Atlantic Track </a:t>
            </a:r>
            <a:r>
              <a:rPr lang="en-US" dirty="0">
                <a:ea typeface="ＭＳ Ｐゴシック" pitchFamily="-110" charset="-128"/>
                <a:cs typeface="ＭＳ Ｐゴシック" pitchFamily="-110" charset="-128"/>
              </a:rPr>
              <a:t>Errors by Storm</a:t>
            </a:r>
          </a:p>
        </p:txBody>
      </p:sp>
      <p:sp>
        <p:nvSpPr>
          <p:cNvPr id="35844" name="Text Box 17"/>
          <p:cNvSpPr txBox="1">
            <a:spLocks noChangeArrowheads="1"/>
          </p:cNvSpPr>
          <p:nvPr/>
        </p:nvSpPr>
        <p:spPr bwMode="auto">
          <a:xfrm>
            <a:off x="1600200" y="1524000"/>
            <a:ext cx="45720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smtClean="0">
                <a:solidFill>
                  <a:srgbClr val="FF0000"/>
                </a:solidFill>
                <a:latin typeface="Arial" pitchFamily="-110" charset="0"/>
              </a:rPr>
              <a:t>Bill and Ida accounted for nearly all of the 120-h forecasts.</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09AL_tkerr (vsCLP&amp;LTM).gif"/>
          <p:cNvPicPr>
            <a:picLocks noChangeAspect="1"/>
          </p:cNvPicPr>
          <p:nvPr/>
        </p:nvPicPr>
        <p:blipFill>
          <a:blip r:embed="rId3"/>
          <a:stretch>
            <a:fillRect/>
          </a:stretch>
        </p:blipFill>
        <p:spPr>
          <a:xfrm>
            <a:off x="838200" y="838200"/>
            <a:ext cx="7315130" cy="5849938"/>
          </a:xfrm>
          <a:prstGeom prst="rect">
            <a:avLst/>
          </a:prstGeom>
        </p:spPr>
      </p:pic>
      <p:sp>
        <p:nvSpPr>
          <p:cNvPr id="37890" name="Rectangle 4"/>
          <p:cNvSpPr>
            <a:spLocks noGrp="1" noChangeArrowheads="1"/>
          </p:cNvSpPr>
          <p:nvPr>
            <p:ph type="title"/>
          </p:nvPr>
        </p:nvSpPr>
        <p:spPr>
          <a:xfrm>
            <a:off x="762000" y="0"/>
            <a:ext cx="7772400" cy="838200"/>
          </a:xfrm>
        </p:spPr>
        <p:txBody>
          <a:bodyPr/>
          <a:lstStyle/>
          <a:p>
            <a:r>
              <a:rPr lang="en-US" sz="3200" dirty="0" smtClean="0">
                <a:ea typeface="ＭＳ Ｐゴシック" pitchFamily="-110" charset="-128"/>
                <a:cs typeface="ＭＳ Ｐゴシック" pitchFamily="-110" charset="-128"/>
              </a:rPr>
              <a:t>Atlantic Track Errors vs</a:t>
            </a:r>
            <a:r>
              <a:rPr lang="en-US" sz="3200" dirty="0">
                <a:ea typeface="ＭＳ Ｐゴシック" pitchFamily="-110" charset="-128"/>
                <a:cs typeface="ＭＳ Ｐゴシック" pitchFamily="-110" charset="-128"/>
              </a:rPr>
              <a:t>. 5-Year Mean</a:t>
            </a:r>
          </a:p>
        </p:txBody>
      </p:sp>
      <p:sp>
        <p:nvSpPr>
          <p:cNvPr id="37892" name="Text Box 19"/>
          <p:cNvSpPr txBox="1">
            <a:spLocks noChangeArrowheads="1"/>
          </p:cNvSpPr>
          <p:nvPr/>
        </p:nvSpPr>
        <p:spPr bwMode="auto">
          <a:xfrm>
            <a:off x="1981200" y="3084493"/>
            <a:ext cx="3124200" cy="954107"/>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a:solidFill>
                  <a:srgbClr val="FF0000"/>
                </a:solidFill>
                <a:latin typeface="Arial" pitchFamily="-110" charset="0"/>
              </a:rPr>
              <a:t>Official forecast was</a:t>
            </a:r>
            <a:r>
              <a:rPr lang="en-US" sz="1400" i="1" dirty="0" smtClean="0">
                <a:solidFill>
                  <a:srgbClr val="FF0000"/>
                </a:solidFill>
                <a:latin typeface="Arial" pitchFamily="-110" charset="0"/>
              </a:rPr>
              <a:t> mostly better than </a:t>
            </a:r>
            <a:r>
              <a:rPr lang="en-US" sz="1400" i="1" dirty="0">
                <a:solidFill>
                  <a:srgbClr val="FF0000"/>
                </a:solidFill>
                <a:latin typeface="Arial" pitchFamily="-110" charset="0"/>
              </a:rPr>
              <a:t>the 5-year mean,</a:t>
            </a:r>
            <a:r>
              <a:rPr lang="en-US" sz="1400" i="1" dirty="0" smtClean="0">
                <a:solidFill>
                  <a:srgbClr val="FF0000"/>
                </a:solidFill>
                <a:latin typeface="Arial" pitchFamily="-110" charset="0"/>
              </a:rPr>
              <a:t> even though the season’s storms were “harder” than normal.</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AL_tkerr (trend).gif"/>
          <p:cNvPicPr>
            <a:picLocks noGrp="1" noChangeAspect="1"/>
          </p:cNvPicPr>
          <p:nvPr>
            <p:ph idx="1"/>
          </p:nvPr>
        </p:nvPicPr>
        <p:blipFill>
          <a:blip r:embed="rId3"/>
          <a:srcRect l="-67" r="-67"/>
          <a:stretch>
            <a:fillRect/>
          </a:stretch>
        </p:blipFill>
        <p:spPr>
          <a:xfrm>
            <a:off x="846667" y="762000"/>
            <a:ext cx="7264400" cy="5943600"/>
          </a:xfrm>
        </p:spPr>
      </p:pic>
      <p:sp>
        <p:nvSpPr>
          <p:cNvPr id="39938" name="Rectangle 4"/>
          <p:cNvSpPr>
            <a:spLocks noGrp="1" noChangeArrowheads="1"/>
          </p:cNvSpPr>
          <p:nvPr>
            <p:ph type="title"/>
          </p:nvPr>
        </p:nvSpPr>
        <p:spPr>
          <a:xfrm>
            <a:off x="990600" y="0"/>
            <a:ext cx="7772400" cy="838200"/>
          </a:xfrm>
        </p:spPr>
        <p:txBody>
          <a:bodyPr/>
          <a:lstStyle/>
          <a:p>
            <a:r>
              <a:rPr lang="en-US" sz="3200" dirty="0" smtClean="0">
                <a:ea typeface="ＭＳ Ｐゴシック" pitchFamily="-110" charset="-128"/>
                <a:cs typeface="ＭＳ Ｐゴシック" pitchFamily="-110" charset="-128"/>
              </a:rPr>
              <a:t>Atlantic Track Error Trends</a:t>
            </a:r>
            <a:endParaRPr lang="en-US" sz="3200" dirty="0">
              <a:ea typeface="ＭＳ Ｐゴシック" pitchFamily="-110" charset="-128"/>
              <a:cs typeface="ＭＳ Ｐゴシック" pitchFamily="-110" charset="-128"/>
            </a:endParaRPr>
          </a:p>
        </p:txBody>
      </p:sp>
      <p:sp>
        <p:nvSpPr>
          <p:cNvPr id="4" name="Text Box 19"/>
          <p:cNvSpPr txBox="1">
            <a:spLocks noChangeArrowheads="1"/>
          </p:cNvSpPr>
          <p:nvPr/>
        </p:nvSpPr>
        <p:spPr bwMode="auto">
          <a:xfrm>
            <a:off x="1828800" y="5181600"/>
            <a:ext cx="4495800" cy="73866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Errors have been cut in half over the past 15 years.  2009 was best year ever at 24-72h.  Smaller samples give more erratic trends at days 4-5.</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AL_tkskl (trend).gif"/>
          <p:cNvPicPr>
            <a:picLocks noGrp="1" noChangeAspect="1"/>
          </p:cNvPicPr>
          <p:nvPr>
            <p:ph idx="1"/>
          </p:nvPr>
        </p:nvPicPr>
        <p:blipFill>
          <a:blip r:embed="rId3"/>
          <a:srcRect l="-302" r="-302"/>
          <a:stretch>
            <a:fillRect/>
          </a:stretch>
        </p:blipFill>
        <p:spPr>
          <a:xfrm>
            <a:off x="939800" y="838200"/>
            <a:ext cx="7213600" cy="5902036"/>
          </a:xfrm>
        </p:spPr>
      </p:pic>
      <p:sp>
        <p:nvSpPr>
          <p:cNvPr id="41986" name="Rectangle 4"/>
          <p:cNvSpPr>
            <a:spLocks noGrp="1" noChangeArrowheads="1"/>
          </p:cNvSpPr>
          <p:nvPr>
            <p:ph type="title"/>
          </p:nvPr>
        </p:nvSpPr>
        <p:spPr>
          <a:xfrm>
            <a:off x="762000" y="0"/>
            <a:ext cx="7772400" cy="914400"/>
          </a:xfrm>
        </p:spPr>
        <p:txBody>
          <a:bodyPr/>
          <a:lstStyle/>
          <a:p>
            <a:r>
              <a:rPr lang="en-US" sz="3200" dirty="0" smtClean="0">
                <a:ea typeface="ＭＳ Ｐゴシック" pitchFamily="-110" charset="-128"/>
                <a:cs typeface="ＭＳ Ｐゴシック" pitchFamily="-110" charset="-128"/>
              </a:rPr>
              <a:t>Atlantic Track Skill Trends</a:t>
            </a:r>
            <a:endParaRPr lang="en-US" sz="3200" dirty="0">
              <a:ea typeface="ＭＳ Ｐゴシック" pitchFamily="-110" charset="-128"/>
              <a:cs typeface="ＭＳ Ｐゴシック" pitchFamily="-110" charset="-128"/>
            </a:endParaRPr>
          </a:p>
        </p:txBody>
      </p:sp>
      <p:sp>
        <p:nvSpPr>
          <p:cNvPr id="4" name="Text Box 19"/>
          <p:cNvSpPr txBox="1">
            <a:spLocks noChangeArrowheads="1"/>
          </p:cNvSpPr>
          <p:nvPr/>
        </p:nvSpPr>
        <p:spPr bwMode="auto">
          <a:xfrm>
            <a:off x="3429000" y="5029200"/>
            <a:ext cx="4267200" cy="73866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2009 set skill records at 24-72 </a:t>
            </a:r>
            <a:r>
              <a:rPr lang="en-US" sz="1400" i="1" dirty="0" err="1" smtClean="0">
                <a:solidFill>
                  <a:srgbClr val="FF0000"/>
                </a:solidFill>
                <a:latin typeface="Arial" pitchFamily="-110" charset="0"/>
              </a:rPr>
              <a:t>h</a:t>
            </a:r>
            <a:r>
              <a:rPr lang="en-US" sz="1400" i="1" dirty="0" smtClean="0">
                <a:solidFill>
                  <a:srgbClr val="FF0000"/>
                </a:solidFill>
                <a:latin typeface="Arial" pitchFamily="-110" charset="0"/>
              </a:rPr>
              <a:t>.  Sharp increase over past two years perhaps due to greater availability of the ECMWF (inclusion in TVCN).</a:t>
            </a:r>
            <a:endParaRPr lang="en-US" sz="1400" i="1" dirty="0">
              <a:solidFill>
                <a:srgbClr val="FF0000"/>
              </a:solidFill>
              <a:latin typeface="Arial" pitchFamily="-110"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09AL_tkskl (early).gif"/>
          <p:cNvPicPr>
            <a:picLocks noGrp="1" noChangeAspect="1"/>
          </p:cNvPicPr>
          <p:nvPr>
            <p:ph idx="1"/>
          </p:nvPr>
        </p:nvPicPr>
        <p:blipFill>
          <a:blip r:embed="rId3"/>
          <a:srcRect l="211" r="-1099"/>
          <a:stretch>
            <a:fillRect/>
          </a:stretch>
        </p:blipFill>
        <p:spPr>
          <a:xfrm>
            <a:off x="1" y="914400"/>
            <a:ext cx="7388578" cy="5181600"/>
          </a:xfrm>
        </p:spPr>
      </p:pic>
      <p:sp>
        <p:nvSpPr>
          <p:cNvPr id="48131" name="Rectangle 2"/>
          <p:cNvSpPr>
            <a:spLocks noGrp="1" noChangeArrowheads="1"/>
          </p:cNvSpPr>
          <p:nvPr>
            <p:ph type="title"/>
          </p:nvPr>
        </p:nvSpPr>
        <p:spPr>
          <a:xfrm>
            <a:off x="685800" y="0"/>
            <a:ext cx="7772400" cy="1066800"/>
          </a:xfrm>
        </p:spPr>
        <p:txBody>
          <a:bodyPr/>
          <a:lstStyle/>
          <a:p>
            <a:r>
              <a:rPr lang="en-US" dirty="0" smtClean="0">
                <a:ea typeface="ＭＳ Ｐゴシック" pitchFamily="-110" charset="-128"/>
                <a:cs typeface="ＭＳ Ｐゴシック" pitchFamily="-110" charset="-128"/>
              </a:rPr>
              <a:t>2009 </a:t>
            </a:r>
            <a:r>
              <a:rPr lang="en-US" dirty="0">
                <a:ea typeface="ＭＳ Ｐゴシック" pitchFamily="-110" charset="-128"/>
                <a:cs typeface="ＭＳ Ｐゴシック" pitchFamily="-110" charset="-128"/>
              </a:rPr>
              <a:t>Track Guidance</a:t>
            </a:r>
          </a:p>
        </p:txBody>
      </p:sp>
      <p:sp>
        <p:nvSpPr>
          <p:cNvPr id="48132" name="Text Box 22"/>
          <p:cNvSpPr txBox="1">
            <a:spLocks noChangeArrowheads="1"/>
          </p:cNvSpPr>
          <p:nvPr/>
        </p:nvSpPr>
        <p:spPr bwMode="auto">
          <a:xfrm>
            <a:off x="7239000" y="1524000"/>
            <a:ext cx="1905000" cy="397031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a:solidFill>
                  <a:srgbClr val="FF0000"/>
                </a:solidFill>
                <a:latin typeface="Arial" pitchFamily="-110" charset="0"/>
              </a:rPr>
              <a:t>Official forecast</a:t>
            </a:r>
            <a:r>
              <a:rPr lang="en-US" sz="1200" i="1" dirty="0" smtClean="0">
                <a:solidFill>
                  <a:srgbClr val="FF0000"/>
                </a:solidFill>
                <a:latin typeface="Arial" pitchFamily="-110" charset="0"/>
              </a:rPr>
              <a:t> performance was very close to the consensus models.  Good year for FSSE.</a:t>
            </a:r>
          </a:p>
          <a:p>
            <a:pPr>
              <a:spcBef>
                <a:spcPct val="50000"/>
              </a:spcBef>
            </a:pPr>
            <a:r>
              <a:rPr lang="en-US" sz="1200" i="1" dirty="0" smtClean="0">
                <a:solidFill>
                  <a:srgbClr val="FF0000"/>
                </a:solidFill>
                <a:latin typeface="Arial" pitchFamily="-110" charset="0"/>
              </a:rPr>
              <a:t>First year of availability for CMCI.   Competitive, and potentially better than that (small sample).</a:t>
            </a:r>
          </a:p>
          <a:p>
            <a:pPr>
              <a:spcBef>
                <a:spcPct val="50000"/>
              </a:spcBef>
            </a:pPr>
            <a:r>
              <a:rPr lang="en-US" sz="1200" i="1" dirty="0">
                <a:solidFill>
                  <a:srgbClr val="FF0000"/>
                </a:solidFill>
                <a:latin typeface="Arial" pitchFamily="-110" charset="0"/>
              </a:rPr>
              <a:t>Best</a:t>
            </a:r>
            <a:r>
              <a:rPr lang="en-US" sz="1200" i="1" dirty="0" smtClean="0">
                <a:solidFill>
                  <a:srgbClr val="FF0000"/>
                </a:solidFill>
                <a:latin typeface="Arial" pitchFamily="-110" charset="0"/>
              </a:rPr>
              <a:t> dynamical models were ECMWF and GFS.  UKMET and NOGAPS have been consistently weaker performers over the past few years.</a:t>
            </a:r>
          </a:p>
          <a:p>
            <a:pPr>
              <a:spcBef>
                <a:spcPct val="50000"/>
              </a:spcBef>
            </a:pPr>
            <a:r>
              <a:rPr lang="en-US" sz="1200" i="1" dirty="0" smtClean="0">
                <a:solidFill>
                  <a:srgbClr val="FF0000"/>
                </a:solidFill>
                <a:latin typeface="Arial" pitchFamily="-110" charset="0"/>
              </a:rPr>
              <a:t>BAMD performed poorly (strong shear).</a:t>
            </a:r>
          </a:p>
          <a:p>
            <a:pPr>
              <a:spcBef>
                <a:spcPct val="50000"/>
              </a:spcBef>
            </a:pPr>
            <a:r>
              <a:rPr lang="en-US" sz="1200" i="1" dirty="0" smtClean="0">
                <a:solidFill>
                  <a:srgbClr val="FF0000"/>
                </a:solidFill>
                <a:latin typeface="Arial" pitchFamily="-110" charset="0"/>
              </a:rPr>
              <a:t>GFNI had insufficient availability.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AL_tkerr (model trend 48).gif"/>
          <p:cNvPicPr>
            <a:picLocks noGrp="1" noChangeAspect="1"/>
          </p:cNvPicPr>
          <p:nvPr>
            <p:ph idx="1"/>
          </p:nvPr>
        </p:nvPicPr>
        <p:blipFill>
          <a:blip r:embed="rId3"/>
          <a:srcRect l="-294" r="-294"/>
          <a:stretch>
            <a:fillRect/>
          </a:stretch>
        </p:blipFill>
        <p:spPr>
          <a:xfrm>
            <a:off x="838200" y="929640"/>
            <a:ext cx="7315200" cy="5643154"/>
          </a:xfrm>
        </p:spPr>
      </p:pic>
      <p:sp>
        <p:nvSpPr>
          <p:cNvPr id="48131" name="Rectangle 2"/>
          <p:cNvSpPr>
            <a:spLocks noGrp="1" noChangeArrowheads="1"/>
          </p:cNvSpPr>
          <p:nvPr>
            <p:ph type="title"/>
          </p:nvPr>
        </p:nvSpPr>
        <p:spPr>
          <a:xfrm>
            <a:off x="685800" y="0"/>
            <a:ext cx="7772400" cy="1066800"/>
          </a:xfrm>
        </p:spPr>
        <p:txBody>
          <a:bodyPr/>
          <a:lstStyle/>
          <a:p>
            <a:r>
              <a:rPr lang="en-US" dirty="0" smtClean="0">
                <a:ea typeface="ＭＳ Ｐゴシック" pitchFamily="-110" charset="-128"/>
                <a:cs typeface="ＭＳ Ｐゴシック" pitchFamily="-110" charset="-128"/>
              </a:rPr>
              <a:t>48-h Model Trends</a:t>
            </a:r>
            <a:endParaRPr lang="en-US" dirty="0">
              <a:ea typeface="ＭＳ Ｐゴシック" pitchFamily="-110" charset="-128"/>
              <a:cs typeface="ＭＳ Ｐゴシック" pitchFamily="-110" charset="-128"/>
            </a:endParaRPr>
          </a:p>
        </p:txBody>
      </p:sp>
      <p:sp>
        <p:nvSpPr>
          <p:cNvPr id="48132" name="Text Box 22"/>
          <p:cNvSpPr txBox="1">
            <a:spLocks noChangeArrowheads="1"/>
          </p:cNvSpPr>
          <p:nvPr/>
        </p:nvSpPr>
        <p:spPr bwMode="auto">
          <a:xfrm>
            <a:off x="2743200" y="1676400"/>
            <a:ext cx="29718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smtClean="0">
                <a:solidFill>
                  <a:srgbClr val="FF0000"/>
                </a:solidFill>
                <a:latin typeface="Arial" pitchFamily="-110" charset="0"/>
              </a:rPr>
              <a:t>UKMET, NOGAPS consistently trail the other models.  Over 2007-9, UKMET helped the TVCN consensus, while NOGAPS degraded it.</a:t>
            </a:r>
          </a:p>
        </p:txBody>
      </p:sp>
    </p:spTree>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19729</TotalTime>
  <Words>1439</Words>
  <Application>Microsoft Macintosh PowerPoint</Application>
  <PresentationFormat>On-screen Show (4:3)</PresentationFormat>
  <Paragraphs>143</Paragraphs>
  <Slides>31</Slides>
  <Notes>30</Notes>
  <HiddenSlides>5</HiddenSlides>
  <MMClips>0</MMClips>
  <ScaleCrop>false</ScaleCrop>
  <HeadingPairs>
    <vt:vector size="4" baseType="variant">
      <vt:variant>
        <vt:lpstr>Design Template</vt:lpstr>
      </vt:variant>
      <vt:variant>
        <vt:i4>4</vt:i4>
      </vt:variant>
      <vt:variant>
        <vt:lpstr>Slide Titles</vt:lpstr>
      </vt:variant>
      <vt:variant>
        <vt:i4>31</vt:i4>
      </vt:variant>
    </vt:vector>
  </HeadingPairs>
  <TitlesOfParts>
    <vt:vector size="35" baseType="lpstr">
      <vt:lpstr>Default Design</vt:lpstr>
      <vt:lpstr>Twilight</vt:lpstr>
      <vt:lpstr>1_Twilight</vt:lpstr>
      <vt:lpstr>1_Default Design</vt:lpstr>
      <vt:lpstr>National Hurricane Center  2009 Forecast Verification</vt:lpstr>
      <vt:lpstr>Verification Rules</vt:lpstr>
      <vt:lpstr>2009 Atlantic Verification</vt:lpstr>
      <vt:lpstr>Atlantic Track Errors by Storm</vt:lpstr>
      <vt:lpstr>Atlantic Track Errors vs. 5-Year Mean</vt:lpstr>
      <vt:lpstr>Atlantic Track Error Trends</vt:lpstr>
      <vt:lpstr>Atlantic Track Skill Trends</vt:lpstr>
      <vt:lpstr>2009 Track Guidance</vt:lpstr>
      <vt:lpstr>48-h Model Trends</vt:lpstr>
      <vt:lpstr>2009 Consensus Guidance</vt:lpstr>
      <vt:lpstr>GFS Ensemble Mean</vt:lpstr>
      <vt:lpstr>Atlantic Intensity Errors vs. 5-Year Mean</vt:lpstr>
      <vt:lpstr>Atlantic Intensity Error Trends</vt:lpstr>
      <vt:lpstr>Atlantic Intensity Skill Trends</vt:lpstr>
      <vt:lpstr>2009 Intensity Guidance</vt:lpstr>
      <vt:lpstr>Genesis Forecasts</vt:lpstr>
      <vt:lpstr>Genesis Forecasts</vt:lpstr>
      <vt:lpstr>RI Forecasts</vt:lpstr>
      <vt:lpstr>2009 East Pacific Verification</vt:lpstr>
      <vt:lpstr>Eastern Pacific Track Errors vs. 5-Year Mean</vt:lpstr>
      <vt:lpstr>EPAC Track Error Trends</vt:lpstr>
      <vt:lpstr>EPAC Track Skill Trends</vt:lpstr>
      <vt:lpstr>2009 Track Guidance</vt:lpstr>
      <vt:lpstr>2009 Consensus Guidance</vt:lpstr>
      <vt:lpstr>EPAC Intensity Errors vs. 5-Year Mean</vt:lpstr>
      <vt:lpstr>EPAC Intensity Error Trends</vt:lpstr>
      <vt:lpstr>EPAC Intensity Skill Trends</vt:lpstr>
      <vt:lpstr>2009 Intensity Guidance</vt:lpstr>
      <vt:lpstr>Genesis Forecasts</vt:lpstr>
      <vt:lpstr>Genesis Forecasts</vt:lpstr>
      <vt:lpstr>RI Forecasts</vt:lpstr>
    </vt:vector>
  </TitlesOfParts>
  <Company>National Hurricane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of Hurricane Guidance Products</dc:title>
  <dc:creator>D. Director</dc:creator>
  <cp:lastModifiedBy>James Franklin</cp:lastModifiedBy>
  <cp:revision>581</cp:revision>
  <cp:lastPrinted>2009-02-24T18:08:57Z</cp:lastPrinted>
  <dcterms:created xsi:type="dcterms:W3CDTF">2010-03-05T17:57:02Z</dcterms:created>
  <dcterms:modified xsi:type="dcterms:W3CDTF">2010-03-05T17:57:51Z</dcterms:modified>
</cp:coreProperties>
</file>