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316" r:id="rId5"/>
    <p:sldId id="303" r:id="rId6"/>
    <p:sldId id="266" r:id="rId7"/>
    <p:sldId id="311" r:id="rId8"/>
    <p:sldId id="292" r:id="rId9"/>
    <p:sldId id="346" r:id="rId10"/>
    <p:sldId id="312" r:id="rId11"/>
    <p:sldId id="307" r:id="rId12"/>
    <p:sldId id="318" r:id="rId13"/>
    <p:sldId id="267" r:id="rId14"/>
    <p:sldId id="281" r:id="rId15"/>
    <p:sldId id="274" r:id="rId16"/>
    <p:sldId id="282" r:id="rId17"/>
    <p:sldId id="290" r:id="rId18"/>
    <p:sldId id="275" r:id="rId19"/>
    <p:sldId id="283" r:id="rId20"/>
    <p:sldId id="284" r:id="rId21"/>
    <p:sldId id="285" r:id="rId22"/>
    <p:sldId id="276" r:id="rId23"/>
    <p:sldId id="286" r:id="rId24"/>
    <p:sldId id="269" r:id="rId25"/>
    <p:sldId id="304" r:id="rId26"/>
    <p:sldId id="264" r:id="rId27"/>
    <p:sldId id="323" r:id="rId28"/>
    <p:sldId id="324" r:id="rId29"/>
    <p:sldId id="349" r:id="rId30"/>
    <p:sldId id="350" r:id="rId31"/>
    <p:sldId id="326" r:id="rId32"/>
    <p:sldId id="327" r:id="rId33"/>
    <p:sldId id="348" r:id="rId34"/>
    <p:sldId id="332" r:id="rId35"/>
    <p:sldId id="333" r:id="rId36"/>
    <p:sldId id="335" r:id="rId37"/>
    <p:sldId id="336" r:id="rId38"/>
    <p:sldId id="337" r:id="rId39"/>
    <p:sldId id="341" r:id="rId40"/>
    <p:sldId id="342" r:id="rId41"/>
    <p:sldId id="343" r:id="rId42"/>
    <p:sldId id="345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F2ACB8"/>
    <a:srgbClr val="0000CC"/>
    <a:srgbClr val="003399"/>
    <a:srgbClr val="000099"/>
    <a:srgbClr val="333399"/>
    <a:srgbClr val="00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6" autoAdjust="0"/>
    <p:restoredTop sz="93051" autoAdjust="0"/>
  </p:normalViewPr>
  <p:slideViewPr>
    <p:cSldViewPr snapToGrid="0">
      <p:cViewPr>
        <p:scale>
          <a:sx n="100" d="100"/>
          <a:sy n="100" d="100"/>
        </p:scale>
        <p:origin x="-72" y="216"/>
      </p:cViewPr>
      <p:guideLst>
        <p:guide orient="horz" pos="2092"/>
        <p:guide pos="28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0E9C8-DCC8-46AC-BD4A-94A382CAC79D}" type="datetimeFigureOut">
              <a:rPr lang="en-US"/>
              <a:pPr>
                <a:defRPr/>
              </a:pPr>
              <a:t>3/1/2010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25764-D131-4A47-8D98-6AB0529A6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5E733-C87E-49A9-997D-D60AB4DF76EB}" type="datetimeFigureOut">
              <a:rPr lang="en-US"/>
              <a:pPr>
                <a:defRPr/>
              </a:pPr>
              <a:t>3/1/2010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B3126-C0BD-4161-813A-17DF25D73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EBF78-2AAF-4AFE-954B-A90074ED9CBE}" type="datetimeFigureOut">
              <a:rPr lang="en-US"/>
              <a:pPr>
                <a:defRPr/>
              </a:pPr>
              <a:t>3/1/2010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10373-3F71-4A62-8733-581975AD5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1785ED-DE5A-4BE8-8BBC-0B9FB480D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E70EAE-CDCD-4081-9E25-804DE68638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43F63C0-C379-4E00-BC83-F6186C645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82C4A9-A786-47E6-B531-233E5B5B02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1CE15A-8426-4FEA-8C29-B8578C274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AA648BC-4D29-48D5-BA93-4F54C6BDBE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872D539-B407-4762-A929-A089266C0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FDBAA8-50E8-4C87-9237-06AF33F880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E943A-BA5A-46E0-9118-9D0BED6D5676}" type="datetimeFigureOut">
              <a:rPr lang="en-US"/>
              <a:pPr>
                <a:defRPr/>
              </a:pPr>
              <a:t>3/1/2010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902FD-1517-4562-B05D-ADDF74513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546F2DB-BD85-44C2-8302-526F64F1A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7A11C0-7E71-410C-B6E7-49F1B5E86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B5F7EA3-77D8-4527-BD10-7247C9FF4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F823C-36AB-4F71-B0C5-39378B21F3C7}" type="datetimeFigureOut">
              <a:rPr lang="en-US"/>
              <a:pPr>
                <a:defRPr/>
              </a:pPr>
              <a:t>3/1/2010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FC7F2-04C7-4F53-B7DA-9C66AEAC9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1CF92-F467-4742-8DBD-59FA00A40A3B}" type="datetimeFigureOut">
              <a:rPr lang="en-US"/>
              <a:pPr>
                <a:defRPr/>
              </a:pPr>
              <a:t>3/1/2010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49281-ED85-4314-A289-9A582B6AD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40B5E-043E-46D5-B69C-278A4627440B}" type="datetimeFigureOut">
              <a:rPr lang="en-US"/>
              <a:pPr>
                <a:defRPr/>
              </a:pPr>
              <a:t>3/1/2010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974E8-46B3-475E-8D83-1401624E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87342-FF12-47E6-A72E-1D57F94E7C97}" type="datetimeFigureOut">
              <a:rPr lang="en-US"/>
              <a:pPr>
                <a:defRPr/>
              </a:pPr>
              <a:t>3/1/2010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AF94E-3FF4-48B1-BA7B-88AF417D2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F7E32-5021-41D2-887D-DE60A479478E}" type="datetimeFigureOut">
              <a:rPr lang="en-US"/>
              <a:pPr>
                <a:defRPr/>
              </a:pPr>
              <a:t>3/1/2010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B4424-FCC8-40F0-B3E2-D2ACA4EF59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392CC-49C4-44C3-AE06-0795DE5A6424}" type="datetimeFigureOut">
              <a:rPr lang="en-US"/>
              <a:pPr>
                <a:defRPr/>
              </a:pPr>
              <a:t>3/1/2010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0C258-A2AD-4A2C-ADD5-19E84F44C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E33C0-F845-46C6-9CFA-EB862B1B6500}" type="datetimeFigureOut">
              <a:rPr lang="en-US"/>
              <a:pPr>
                <a:defRPr/>
              </a:pPr>
              <a:t>3/1/2010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3C184-CDCB-42E2-9CB3-FA2ACC5CA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99"/>
            </a:gs>
            <a:gs pos="100000">
              <a:srgbClr val="0000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239000" cy="79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43000"/>
            <a:ext cx="8229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8D5754FB-461E-4E06-9986-C3ED27CE7AE6}" type="datetimeFigureOut">
              <a:rPr lang="en-US"/>
              <a:pPr>
                <a:defRPr/>
              </a:pPr>
              <a:t>3/1/2010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04BC7B44-75AF-43C1-A86E-8B02C403F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9" descr="WSFO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625" y="47625"/>
            <a:ext cx="8667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0" descr="NOAA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05800" y="762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1" r:id="rId2"/>
    <p:sldLayoutId id="2147483680" r:id="rId3"/>
    <p:sldLayoutId id="2147483679" r:id="rId4"/>
    <p:sldLayoutId id="2147483678" r:id="rId5"/>
    <p:sldLayoutId id="2147483677" r:id="rId6"/>
    <p:sldLayoutId id="2147483676" r:id="rId7"/>
    <p:sldLayoutId id="2147483675" r:id="rId8"/>
    <p:sldLayoutId id="2147483674" r:id="rId9"/>
    <p:sldLayoutId id="2147483673" r:id="rId10"/>
    <p:sldLayoutId id="21474836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2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2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DED977ED-7326-4336-92A4-AED346E4B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All%20Users\Documents\IHC10\Presentations\Session00-Opening%20Session\jimena_ir_loop.av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All%20Users\Documents\IHC10\Presentations\Session00-Opening%20Session\rick_ir_loop.avi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Documents%20and%20Settings\All%20Users\Documents\IHC10\Presentations\Session00-Opening%20Session\2009_epac_loop.avi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0"/>
            <a:ext cx="8305800" cy="990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/>
              <a:t>2009 East Pacific Hurricane Season</a:t>
            </a:r>
            <a:endParaRPr lang="en-US" sz="4000" dirty="0"/>
          </a:p>
        </p:txBody>
      </p:sp>
      <p:sp>
        <p:nvSpPr>
          <p:cNvPr id="25602" name="Subtitle 2"/>
          <p:cNvSpPr>
            <a:spLocks noGrp="1"/>
          </p:cNvSpPr>
          <p:nvPr>
            <p:ph type="subTitle" idx="1"/>
          </p:nvPr>
        </p:nvSpPr>
        <p:spPr>
          <a:xfrm>
            <a:off x="838200" y="4572000"/>
            <a:ext cx="7620000" cy="2133600"/>
          </a:xfrm>
        </p:spPr>
        <p:txBody>
          <a:bodyPr/>
          <a:lstStyle/>
          <a:p>
            <a:r>
              <a:rPr lang="en-US" sz="2800" smtClean="0"/>
              <a:t>Todd B. Kimberlain and Michael J. Brennan</a:t>
            </a:r>
          </a:p>
          <a:p>
            <a:r>
              <a:rPr lang="en-US" sz="2800" smtClean="0"/>
              <a:t>National Hurricane Center</a:t>
            </a:r>
          </a:p>
          <a:p>
            <a:r>
              <a:rPr lang="en-US" sz="2000" smtClean="0"/>
              <a:t>March 2010</a:t>
            </a:r>
          </a:p>
          <a:p>
            <a:endParaRPr lang="en-US" smtClean="0"/>
          </a:p>
        </p:txBody>
      </p:sp>
      <p:pic>
        <p:nvPicPr>
          <p:cNvPr id="7" name="Picture 6" descr="jimena_peak_vis.png"/>
          <p:cNvPicPr>
            <a:picLocks noChangeAspect="1"/>
          </p:cNvPicPr>
          <p:nvPr/>
        </p:nvPicPr>
        <p:blipFill>
          <a:blip r:embed="rId2" cstate="print"/>
          <a:srcRect l="18438" t="14902" r="21994" b="8102"/>
          <a:stretch>
            <a:fillRect/>
          </a:stretch>
        </p:blipFill>
        <p:spPr>
          <a:xfrm>
            <a:off x="63500" y="990600"/>
            <a:ext cx="4645025" cy="342900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 descr="rick_peak_ir.gif"/>
          <p:cNvPicPr>
            <a:picLocks noChangeAspect="1"/>
          </p:cNvPicPr>
          <p:nvPr/>
        </p:nvPicPr>
        <p:blipFill>
          <a:blip r:embed="rId3" cstate="print"/>
          <a:srcRect l="20833" t="10851" r="25833" b="12057"/>
          <a:stretch>
            <a:fillRect/>
          </a:stretch>
        </p:blipFill>
        <p:spPr>
          <a:xfrm>
            <a:off x="4852988" y="990600"/>
            <a:ext cx="4154487" cy="342900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Verification of NOAA’s 2009 Eastern Pacific Hurricane Outlook</a:t>
            </a:r>
            <a:endParaRPr lang="en-US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685800" y="1371600"/>
            <a:ext cx="7848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FF00"/>
                </a:solidFill>
                <a:latin typeface="Times New Roman" pitchFamily="18" charset="0"/>
              </a:rPr>
              <a:t>       Season and 					     Climatological </a:t>
            </a:r>
          </a:p>
          <a:p>
            <a:r>
              <a:rPr lang="en-US" sz="2000" b="1">
                <a:solidFill>
                  <a:srgbClr val="FFFF00"/>
                </a:solidFill>
                <a:latin typeface="Times New Roman" pitchFamily="18" charset="0"/>
              </a:rPr>
              <a:t>     </a:t>
            </a:r>
            <a:r>
              <a:rPr lang="en-US" sz="2000" b="1" u="sng">
                <a:solidFill>
                  <a:srgbClr val="FFFF00"/>
                </a:solidFill>
                <a:latin typeface="Times New Roman" pitchFamily="18" charset="0"/>
              </a:rPr>
              <a:t>Activity Type               Outlook          Observed                Mean</a:t>
            </a:r>
            <a:endParaRPr lang="en-US" sz="2000" b="1" u="sng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685800" y="2286000"/>
            <a:ext cx="78486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Chance Above Normal  	    20%      		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	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33%</a:t>
            </a:r>
          </a:p>
          <a:p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Chance Near Normal  	    40% 	      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</a:rPr>
              <a:t>Near Normal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	</a:t>
            </a:r>
            <a:r>
              <a:rPr lang="en-US" sz="2000" b="1" dirty="0">
                <a:solidFill>
                  <a:srgbClr val="00FF00"/>
                </a:solidFill>
                <a:latin typeface="Times New Roman" pitchFamily="18" charset="0"/>
              </a:rPr>
              <a:t>	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33%</a:t>
            </a:r>
          </a:p>
          <a:p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Chance Below Normal  	    40%        </a:t>
            </a:r>
            <a:r>
              <a:rPr lang="en-US" sz="2000" b="1" dirty="0">
                <a:solidFill>
                  <a:srgbClr val="FF00FF"/>
                </a:solidFill>
                <a:latin typeface="Times New Roman" pitchFamily="18" charset="0"/>
              </a:rPr>
              <a:t>		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	33%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                                                 </a:t>
            </a:r>
          </a:p>
          <a:p>
            <a:endParaRPr lang="en-US" sz="2000" b="1" dirty="0">
              <a:solidFill>
                <a:srgbClr val="FFFFFF"/>
              </a:solidFill>
              <a:latin typeface="Times New Roman" pitchFamily="18" charset="0"/>
            </a:endParaRPr>
          </a:p>
          <a:p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Tropical Storms                   13-18                 17                  	 15</a:t>
            </a:r>
          </a:p>
          <a:p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Hurricanes                              6-10                  7                 	  9</a:t>
            </a:r>
          </a:p>
          <a:p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Major Hurricanes                  2-5                    4                	  4</a:t>
            </a:r>
          </a:p>
          <a:p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ACE % of Median               70-130               </a:t>
            </a:r>
            <a:r>
              <a:rPr lang="en-US" sz="2000" b="1" dirty="0" smtClean="0">
                <a:solidFill>
                  <a:srgbClr val="FFFFFF"/>
                </a:solidFill>
                <a:latin typeface="Times New Roman" pitchFamily="18" charset="0"/>
              </a:rPr>
              <a:t>93                      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</a:rPr>
              <a:t>~100</a:t>
            </a:r>
          </a:p>
          <a:p>
            <a:endParaRPr lang="en-US" sz="20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239000" cy="7921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Hurricane Andres</a:t>
            </a:r>
            <a:endParaRPr lang="en-US" dirty="0"/>
          </a:p>
        </p:txBody>
      </p:sp>
      <p:pic>
        <p:nvPicPr>
          <p:cNvPr id="35842" name="Content Placeholder 5" descr="EP022009_And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7065963"/>
          </a:xfrm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87363" y="2909888"/>
            <a:ext cx="2895600" cy="2743200"/>
            <a:chOff x="0" y="0"/>
            <a:chExt cx="2895600" cy="2743200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b="5263"/>
            <a:stretch>
              <a:fillRect/>
            </a:stretch>
          </p:blipFill>
          <p:spPr bwMode="auto">
            <a:xfrm>
              <a:off x="0" y="0"/>
              <a:ext cx="2895600" cy="2743200"/>
            </a:xfrm>
            <a:prstGeom prst="rect">
              <a:avLst/>
            </a:prstGeom>
            <a:ln w="285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5848" name="TextBox 7"/>
            <p:cNvSpPr txBox="1">
              <a:spLocks noChangeArrowheads="1"/>
            </p:cNvSpPr>
            <p:nvPr/>
          </p:nvSpPr>
          <p:spPr bwMode="auto">
            <a:xfrm>
              <a:off x="0" y="0"/>
              <a:ext cx="28956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>
                  <a:latin typeface="Calibri" pitchFamily="34" charset="0"/>
                </a:rPr>
                <a:t>SSMIS 91-GHz color composite – 0154 UTC 23 June – Courtesy FNMOC TC Webpage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5568950" y="273050"/>
            <a:ext cx="3219450" cy="2884488"/>
            <a:chOff x="5462624" y="308759"/>
            <a:chExt cx="3219651" cy="2883805"/>
          </a:xfrm>
        </p:grpSpPr>
        <p:pic>
          <p:nvPicPr>
            <p:cNvPr id="4" name="Picture 2" descr="C:\Documents and Settings\michael.brennan\My Documents\2009 TC Images\EP\ep02_andres_09062320z_vis.jpg"/>
            <p:cNvPicPr>
              <a:picLocks noChangeAspect="1" noChangeArrowheads="1"/>
            </p:cNvPicPr>
            <p:nvPr/>
          </p:nvPicPr>
          <p:blipFill>
            <a:blip r:embed="rId4" cstate="print"/>
            <a:srcRect l="16216" t="14961" r="23435" b="10235"/>
            <a:stretch>
              <a:fillRect/>
            </a:stretch>
          </p:blipFill>
          <p:spPr bwMode="auto">
            <a:xfrm>
              <a:off x="5462624" y="308759"/>
              <a:ext cx="3219651" cy="2883805"/>
            </a:xfrm>
            <a:prstGeom prst="rect">
              <a:avLst/>
            </a:prstGeom>
            <a:ln w="285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5846" name="TextBox 8"/>
            <p:cNvSpPr txBox="1">
              <a:spLocks noChangeArrowheads="1"/>
            </p:cNvSpPr>
            <p:nvPr/>
          </p:nvSpPr>
          <p:spPr bwMode="auto">
            <a:xfrm>
              <a:off x="5472249" y="308759"/>
              <a:ext cx="3200400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i="1">
                  <a:latin typeface="Calibri" pitchFamily="34" charset="0"/>
                </a:rPr>
                <a:t>GOES-11</a:t>
              </a:r>
              <a:r>
                <a:rPr lang="en-US" sz="1400">
                  <a:latin typeface="Calibri" pitchFamily="34" charset="0"/>
                </a:rPr>
                <a:t> VIS 2000 UTC 23 June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38600"/>
            <a:ext cx="3800475" cy="252412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3950" y="933450"/>
            <a:ext cx="3800475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0" y="990600"/>
            <a:ext cx="3810000" cy="2606675"/>
            <a:chOff x="2743200" y="2438400"/>
            <a:chExt cx="3810000" cy="2607370"/>
          </a:xfrm>
        </p:grpSpPr>
        <p:pic>
          <p:nvPicPr>
            <p:cNvPr id="121863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43200" y="2438400"/>
              <a:ext cx="3810000" cy="2590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6871" name="Rectangle 10"/>
            <p:cNvSpPr>
              <a:spLocks noChangeArrowheads="1"/>
            </p:cNvSpPr>
            <p:nvPr/>
          </p:nvSpPr>
          <p:spPr bwMode="auto">
            <a:xfrm>
              <a:off x="2744788" y="4737993"/>
              <a:ext cx="242938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Calibri" pitchFamily="34" charset="0"/>
                </a:rPr>
                <a:t>Acapulco - Reuters/Jesus Trigo 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990600" y="76200"/>
            <a:ext cx="7239000" cy="792163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Hurricane Andres</a:t>
            </a:r>
          </a:p>
        </p:txBody>
      </p:sp>
      <p:sp>
        <p:nvSpPr>
          <p:cNvPr id="36869" name="TextBox 15"/>
          <p:cNvSpPr txBox="1">
            <a:spLocks noChangeArrowheads="1"/>
          </p:cNvSpPr>
          <p:nvPr/>
        </p:nvSpPr>
        <p:spPr bwMode="auto">
          <a:xfrm>
            <a:off x="4295775" y="3876675"/>
            <a:ext cx="4591050" cy="2616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 b="1">
                <a:latin typeface="Calibri" pitchFamily="34" charset="0"/>
                <a:sym typeface="Wingdings" pitchFamily="2" charset="2"/>
              </a:rPr>
              <a:t>M</a:t>
            </a:r>
            <a:r>
              <a:rPr lang="en-US" sz="1600" b="1">
                <a:latin typeface="Calibri" pitchFamily="34" charset="0"/>
              </a:rPr>
              <a:t>an drowned fishing in rough seas between Acapulco and Zihuatanejo 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 b="1">
                <a:latin typeface="Calibri" pitchFamily="34" charset="0"/>
              </a:rPr>
              <a:t>Damage along southwestern coast of Mexico was minimal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 b="1">
                <a:latin typeface="Calibri" pitchFamily="34" charset="0"/>
              </a:rPr>
              <a:t>Heavy rainfall from Andres and its precursor disturbance flooded homes in a portion of Acapulco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 b="1">
                <a:latin typeface="Calibri" pitchFamily="34" charset="0"/>
              </a:rPr>
              <a:t>Resulted in evacuation of about 200 people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 b="1">
                <a:latin typeface="Calibri" pitchFamily="34" charset="0"/>
              </a:rPr>
              <a:t>Reports of a few trees were blown down along the coast</a:t>
            </a: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Tropical Storm Blanca</a:t>
            </a:r>
            <a:endParaRPr lang="en-US" dirty="0"/>
          </a:p>
        </p:txBody>
      </p:sp>
      <p:pic>
        <p:nvPicPr>
          <p:cNvPr id="37890" name="Content Placeholder 3" descr="EP032009_Blanc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7938" y="-57150"/>
            <a:ext cx="9144001" cy="7064375"/>
          </a:xfrm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010150" y="257175"/>
            <a:ext cx="3733800" cy="2997200"/>
            <a:chOff x="4724400" y="334060"/>
            <a:chExt cx="3733800" cy="2997694"/>
          </a:xfrm>
        </p:grpSpPr>
        <p:pic>
          <p:nvPicPr>
            <p:cNvPr id="5" name="Picture 4" descr="blanca_peak_vis.gif"/>
            <p:cNvPicPr>
              <a:picLocks noChangeAspect="1"/>
            </p:cNvPicPr>
            <p:nvPr/>
          </p:nvPicPr>
          <p:blipFill>
            <a:blip r:embed="rId3" cstate="print"/>
            <a:srcRect l="20000" r="23333" b="20813"/>
            <a:stretch>
              <a:fillRect/>
            </a:stretch>
          </p:blipFill>
          <p:spPr>
            <a:xfrm>
              <a:off x="4724400" y="351526"/>
              <a:ext cx="3733800" cy="2980228"/>
            </a:xfrm>
            <a:prstGeom prst="rect">
              <a:avLst/>
            </a:prstGeom>
            <a:ln w="28575"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7893" name="TextBox 5"/>
            <p:cNvSpPr txBox="1">
              <a:spLocks noChangeArrowheads="1"/>
            </p:cNvSpPr>
            <p:nvPr/>
          </p:nvSpPr>
          <p:spPr bwMode="auto">
            <a:xfrm>
              <a:off x="5852770" y="334060"/>
              <a:ext cx="2590800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i="1">
                  <a:latin typeface="Calibri" pitchFamily="34" charset="0"/>
                </a:rPr>
                <a:t>GOES-11</a:t>
              </a:r>
              <a:r>
                <a:rPr lang="en-US" sz="1400">
                  <a:latin typeface="Calibri" pitchFamily="34" charset="0"/>
                </a:rPr>
                <a:t>  VIS  1800 UTC 6 July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7" descr="EP042009_Carlo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6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5573713" y="290513"/>
            <a:ext cx="3200400" cy="3011487"/>
            <a:chOff x="5943600" y="0"/>
            <a:chExt cx="3200400" cy="3011885"/>
          </a:xfrm>
        </p:grpSpPr>
        <p:pic>
          <p:nvPicPr>
            <p:cNvPr id="5" name="Picture 4" descr="carlos_peak_ir.gif"/>
            <p:cNvPicPr>
              <a:picLocks noChangeAspect="1"/>
            </p:cNvPicPr>
            <p:nvPr/>
          </p:nvPicPr>
          <p:blipFill>
            <a:blip r:embed="rId3" cstate="print"/>
            <a:srcRect l="31667" t="17894" r="29167" b="17894"/>
            <a:stretch>
              <a:fillRect/>
            </a:stretch>
          </p:blipFill>
          <p:spPr>
            <a:xfrm>
              <a:off x="5943600" y="15877"/>
              <a:ext cx="3200400" cy="2996008"/>
            </a:xfrm>
            <a:prstGeom prst="rect">
              <a:avLst/>
            </a:prstGeom>
            <a:ln w="1905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8919" name="TextBox 5"/>
            <p:cNvSpPr txBox="1">
              <a:spLocks noChangeArrowheads="1"/>
            </p:cNvSpPr>
            <p:nvPr/>
          </p:nvSpPr>
          <p:spPr bwMode="auto">
            <a:xfrm>
              <a:off x="6705600" y="0"/>
              <a:ext cx="2438400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i="1">
                  <a:latin typeface="Calibri" pitchFamily="34" charset="0"/>
                </a:rPr>
                <a:t>GOES-11</a:t>
              </a:r>
              <a:r>
                <a:rPr lang="en-US" sz="1400">
                  <a:latin typeface="Calibri" pitchFamily="34" charset="0"/>
                </a:rPr>
                <a:t> IR 0000 UTC 15 July</a:t>
              </a: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404813" y="290513"/>
            <a:ext cx="3200400" cy="2971800"/>
            <a:chOff x="582922" y="425449"/>
            <a:chExt cx="3200400" cy="297180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b="7143"/>
            <a:stretch>
              <a:fillRect/>
            </a:stretch>
          </p:blipFill>
          <p:spPr bwMode="auto">
            <a:xfrm>
              <a:off x="582922" y="425449"/>
              <a:ext cx="3200400" cy="2971801"/>
            </a:xfrm>
            <a:prstGeom prst="rect">
              <a:avLst/>
            </a:prstGeom>
            <a:ln w="285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8917" name="TextBox 6"/>
            <p:cNvSpPr txBox="1">
              <a:spLocks noChangeArrowheads="1"/>
            </p:cNvSpPr>
            <p:nvPr/>
          </p:nvSpPr>
          <p:spPr bwMode="auto">
            <a:xfrm>
              <a:off x="594695" y="427995"/>
              <a:ext cx="3176855" cy="5232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Calibri" pitchFamily="34" charset="0"/>
                </a:rPr>
                <a:t>TRMM 85GHz color composite – 0039Z 15 July Courtesy FNMOC TC Webpage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7239000" cy="7921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Tropical Storm Dolores</a:t>
            </a:r>
            <a:endParaRPr lang="en-US" dirty="0"/>
          </a:p>
        </p:txBody>
      </p:sp>
      <p:pic>
        <p:nvPicPr>
          <p:cNvPr id="39938" name="Content Placeholder 8" descr="EP052009_Dolo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7069"/>
          <a:stretch>
            <a:fillRect/>
          </a:stretch>
        </p:blipFill>
        <p:spPr>
          <a:xfrm>
            <a:off x="0" y="0"/>
            <a:ext cx="9131300" cy="6858000"/>
          </a:xfrm>
        </p:spPr>
      </p:pic>
      <p:pic>
        <p:nvPicPr>
          <p:cNvPr id="39939" name="Content Placeholder 8" descr="EP052009_Dolores.jpg"/>
          <p:cNvPicPr>
            <a:picLocks noChangeAspect="1"/>
          </p:cNvPicPr>
          <p:nvPr/>
        </p:nvPicPr>
        <p:blipFill>
          <a:blip r:embed="rId2" cstate="print"/>
          <a:srcRect b="95976"/>
          <a:stretch>
            <a:fillRect/>
          </a:stretch>
        </p:blipFill>
        <p:spPr bwMode="auto">
          <a:xfrm>
            <a:off x="0" y="0"/>
            <a:ext cx="91313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584700" y="315913"/>
            <a:ext cx="4154488" cy="2944812"/>
            <a:chOff x="4584700" y="452746"/>
            <a:chExt cx="4153854" cy="2944504"/>
          </a:xfrm>
        </p:grpSpPr>
        <p:pic>
          <p:nvPicPr>
            <p:cNvPr id="5" name="Picture 4" descr="dolores_peak_vis.gif"/>
            <p:cNvPicPr>
              <a:picLocks noChangeAspect="1"/>
            </p:cNvPicPr>
            <p:nvPr/>
          </p:nvPicPr>
          <p:blipFill>
            <a:blip r:embed="rId3" cstate="print"/>
            <a:srcRect l="18333" t="4760" r="15833" b="13516"/>
            <a:stretch>
              <a:fillRect/>
            </a:stretch>
          </p:blipFill>
          <p:spPr>
            <a:xfrm>
              <a:off x="4584700" y="452746"/>
              <a:ext cx="4153854" cy="2944504"/>
            </a:xfrm>
            <a:prstGeom prst="rect">
              <a:avLst/>
            </a:prstGeom>
            <a:ln w="285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9942" name="TextBox 5"/>
            <p:cNvSpPr txBox="1">
              <a:spLocks noChangeArrowheads="1"/>
            </p:cNvSpPr>
            <p:nvPr/>
          </p:nvSpPr>
          <p:spPr bwMode="auto">
            <a:xfrm>
              <a:off x="5290027" y="455409"/>
              <a:ext cx="2743200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i="1">
                  <a:latin typeface="Calibri" pitchFamily="34" charset="0"/>
                </a:rPr>
                <a:t>GOES-11</a:t>
              </a:r>
              <a:r>
                <a:rPr lang="en-US" sz="1400">
                  <a:latin typeface="Calibri" pitchFamily="34" charset="0"/>
                </a:rPr>
                <a:t> VIS 0000 UTC 16 July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Tropical Storm Lana</a:t>
            </a:r>
            <a:endParaRPr lang="en-US" dirty="0"/>
          </a:p>
        </p:txBody>
      </p:sp>
      <p:pic>
        <p:nvPicPr>
          <p:cNvPr id="40962" name="Content Placeholder 9" descr="EP062009_La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002213" y="314325"/>
            <a:ext cx="3733800" cy="3000375"/>
            <a:chOff x="5029200" y="287691"/>
            <a:chExt cx="3733800" cy="3000375"/>
          </a:xfrm>
        </p:grpSpPr>
        <p:pic>
          <p:nvPicPr>
            <p:cNvPr id="5" name="Picture 4" descr="lana_peak_vis.gif"/>
            <p:cNvPicPr>
              <a:picLocks noChangeAspect="1"/>
            </p:cNvPicPr>
            <p:nvPr/>
          </p:nvPicPr>
          <p:blipFill>
            <a:blip r:embed="rId3" cstate="print"/>
            <a:srcRect l="26667" t="25191" r="26666" b="9138"/>
            <a:stretch>
              <a:fillRect/>
            </a:stretch>
          </p:blipFill>
          <p:spPr>
            <a:xfrm>
              <a:off x="5029200" y="287691"/>
              <a:ext cx="3733800" cy="3000375"/>
            </a:xfrm>
            <a:prstGeom prst="rect">
              <a:avLst/>
            </a:prstGeom>
            <a:ln w="285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0966" name="TextBox 5"/>
            <p:cNvSpPr txBox="1">
              <a:spLocks noChangeArrowheads="1"/>
            </p:cNvSpPr>
            <p:nvPr/>
          </p:nvSpPr>
          <p:spPr bwMode="auto">
            <a:xfrm>
              <a:off x="5524500" y="287691"/>
              <a:ext cx="2743200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i="1">
                  <a:latin typeface="Calibri" pitchFamily="34" charset="0"/>
                </a:rPr>
                <a:t>GOES-11</a:t>
              </a:r>
              <a:r>
                <a:rPr lang="en-US" sz="1400">
                  <a:latin typeface="Calibri" pitchFamily="34" charset="0"/>
                </a:rPr>
                <a:t> VIS  1800 UTC 31 July</a:t>
              </a:r>
            </a:p>
          </p:txBody>
        </p:sp>
      </p:grpSp>
      <p:sp>
        <p:nvSpPr>
          <p:cNvPr id="40964" name="TextBox 8"/>
          <p:cNvSpPr txBox="1">
            <a:spLocks noChangeArrowheads="1"/>
          </p:cNvSpPr>
          <p:nvPr/>
        </p:nvSpPr>
        <p:spPr bwMode="auto">
          <a:xfrm>
            <a:off x="4940300" y="5448300"/>
            <a:ext cx="3657600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TD6-E crossed 140°W before reaching TS status and was given a name from the Central Pacific list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Tropical Storm Enrique</a:t>
            </a:r>
            <a:endParaRPr lang="en-US" dirty="0"/>
          </a:p>
        </p:txBody>
      </p:sp>
      <p:pic>
        <p:nvPicPr>
          <p:cNvPr id="41986" name="Content Placeholder 5" descr="EP072009_Enriqu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4763" y="0"/>
            <a:ext cx="9144001" cy="7065963"/>
          </a:xfrm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762500" y="314325"/>
            <a:ext cx="3981450" cy="3352800"/>
            <a:chOff x="4398275" y="532262"/>
            <a:chExt cx="3981450" cy="3352800"/>
          </a:xfrm>
        </p:grpSpPr>
        <p:pic>
          <p:nvPicPr>
            <p:cNvPr id="4" name="Picture 3" descr="enrique_peak_ir.gif"/>
            <p:cNvPicPr>
              <a:picLocks noChangeAspect="1"/>
            </p:cNvPicPr>
            <p:nvPr/>
          </p:nvPicPr>
          <p:blipFill>
            <a:blip r:embed="rId3" cstate="print"/>
            <a:srcRect l="30833" t="14975" r="21667" b="14976"/>
            <a:stretch>
              <a:fillRect/>
            </a:stretch>
          </p:blipFill>
          <p:spPr>
            <a:xfrm>
              <a:off x="4398275" y="532262"/>
              <a:ext cx="3981450" cy="3352800"/>
            </a:xfrm>
            <a:prstGeom prst="rect">
              <a:avLst/>
            </a:prstGeom>
            <a:ln w="285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1989" name="TextBox 4"/>
            <p:cNvSpPr txBox="1">
              <a:spLocks noChangeArrowheads="1"/>
            </p:cNvSpPr>
            <p:nvPr/>
          </p:nvSpPr>
          <p:spPr bwMode="auto">
            <a:xfrm>
              <a:off x="5131700" y="532262"/>
              <a:ext cx="2514600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i="1">
                  <a:latin typeface="Calibri" pitchFamily="34" charset="0"/>
                </a:rPr>
                <a:t>GOES-11</a:t>
              </a:r>
              <a:r>
                <a:rPr lang="en-US" sz="1400">
                  <a:latin typeface="Calibri" pitchFamily="34" charset="0"/>
                </a:rPr>
                <a:t> IR  1200 UTC 4 Aug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Content Placeholder 10" descr="EP082009_Felic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403850" y="287338"/>
            <a:ext cx="3344863" cy="2828925"/>
            <a:chOff x="5800298" y="0"/>
            <a:chExt cx="3343701" cy="2829286"/>
          </a:xfrm>
        </p:grpSpPr>
        <p:pic>
          <p:nvPicPr>
            <p:cNvPr id="8" name="Picture 7" descr="felicia_peak_vis.gif"/>
            <p:cNvPicPr>
              <a:picLocks noChangeAspect="1"/>
            </p:cNvPicPr>
            <p:nvPr/>
          </p:nvPicPr>
          <p:blipFill>
            <a:blip r:embed="rId3" cstate="print"/>
            <a:srcRect l="17322" r="21263" b="8995"/>
            <a:stretch>
              <a:fillRect/>
            </a:stretch>
          </p:blipFill>
          <p:spPr>
            <a:xfrm>
              <a:off x="5800298" y="0"/>
              <a:ext cx="3343701" cy="2829286"/>
            </a:xfrm>
            <a:prstGeom prst="rect">
              <a:avLst/>
            </a:prstGeom>
            <a:ln w="285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3016" name="TextBox 8"/>
            <p:cNvSpPr txBox="1">
              <a:spLocks noChangeArrowheads="1"/>
            </p:cNvSpPr>
            <p:nvPr/>
          </p:nvSpPr>
          <p:spPr bwMode="auto">
            <a:xfrm>
              <a:off x="6367248" y="0"/>
              <a:ext cx="2209800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i="1">
                  <a:latin typeface="Calibri" pitchFamily="34" charset="0"/>
                </a:rPr>
                <a:t>GOES-11</a:t>
              </a:r>
              <a:r>
                <a:rPr lang="en-US" sz="1200">
                  <a:latin typeface="Calibri" pitchFamily="34" charset="0"/>
                </a:rPr>
                <a:t> VIS 0000 UTC 6 Aug </a:t>
              </a:r>
            </a:p>
          </p:txBody>
        </p:sp>
      </p:grpSp>
      <p:grpSp>
        <p:nvGrpSpPr>
          <p:cNvPr id="43011" name="Group 11"/>
          <p:cNvGrpSpPr>
            <a:grpSpLocks/>
          </p:cNvGrpSpPr>
          <p:nvPr/>
        </p:nvGrpSpPr>
        <p:grpSpPr bwMode="auto">
          <a:xfrm>
            <a:off x="395288" y="3794125"/>
            <a:ext cx="3419475" cy="2790825"/>
            <a:chOff x="342900" y="228600"/>
            <a:chExt cx="2989997" cy="243920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b="5128"/>
            <a:stretch>
              <a:fillRect/>
            </a:stretch>
          </p:blipFill>
          <p:spPr bwMode="auto">
            <a:xfrm>
              <a:off x="342900" y="228600"/>
              <a:ext cx="2989997" cy="2439207"/>
            </a:xfrm>
            <a:prstGeom prst="rect">
              <a:avLst/>
            </a:prstGeom>
            <a:ln w="285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3014" name="TextBox 6"/>
            <p:cNvSpPr txBox="1">
              <a:spLocks noChangeArrowheads="1"/>
            </p:cNvSpPr>
            <p:nvPr/>
          </p:nvSpPr>
          <p:spPr bwMode="auto">
            <a:xfrm>
              <a:off x="351998" y="228600"/>
              <a:ext cx="29718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>
                  <a:latin typeface="Calibri" pitchFamily="34" charset="0"/>
                </a:rPr>
                <a:t>AMSR-E 89GHz color composite 2203Z 5 Aug Courtesy FNMOC TC Webpage</a:t>
              </a:r>
            </a:p>
          </p:txBody>
        </p:sp>
      </p:grpSp>
      <p:pic>
        <p:nvPicPr>
          <p:cNvPr id="43012" name="Content Placeholder 10" descr="EP082009_Felicia.jpg"/>
          <p:cNvPicPr>
            <a:picLocks noChangeAspect="1"/>
          </p:cNvPicPr>
          <p:nvPr/>
        </p:nvPicPr>
        <p:blipFill>
          <a:blip r:embed="rId5" cstate="print"/>
          <a:srcRect l="4453" t="78773" r="61218" b="5109"/>
          <a:stretch>
            <a:fillRect/>
          </a:stretch>
        </p:blipFill>
        <p:spPr bwMode="auto">
          <a:xfrm>
            <a:off x="1104900" y="996950"/>
            <a:ext cx="314007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Content Placeholder 9" descr="EP102009_Guillerm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349875" y="269875"/>
            <a:ext cx="3425825" cy="2698750"/>
            <a:chOff x="5295331" y="228600"/>
            <a:chExt cx="3425722" cy="2699300"/>
          </a:xfrm>
        </p:grpSpPr>
        <p:pic>
          <p:nvPicPr>
            <p:cNvPr id="8" name="Picture 7" descr="guillermo_peak_vis_001.gif"/>
            <p:cNvPicPr>
              <a:picLocks noChangeAspect="1"/>
            </p:cNvPicPr>
            <p:nvPr/>
          </p:nvPicPr>
          <p:blipFill>
            <a:blip r:embed="rId3" cstate="print"/>
            <a:srcRect l="20833" t="16435" r="22500" b="6220"/>
            <a:stretch>
              <a:fillRect/>
            </a:stretch>
          </p:blipFill>
          <p:spPr>
            <a:xfrm>
              <a:off x="5295331" y="257181"/>
              <a:ext cx="3425722" cy="2670719"/>
            </a:xfrm>
            <a:prstGeom prst="rect">
              <a:avLst/>
            </a:prstGeom>
            <a:ln w="285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4039" name="TextBox 8"/>
            <p:cNvSpPr txBox="1">
              <a:spLocks noChangeArrowheads="1"/>
            </p:cNvSpPr>
            <p:nvPr/>
          </p:nvSpPr>
          <p:spPr bwMode="auto">
            <a:xfrm>
              <a:off x="5979492" y="228600"/>
              <a:ext cx="2057400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i="1">
                  <a:latin typeface="Calibri" pitchFamily="34" charset="0"/>
                </a:rPr>
                <a:t>GOES-11</a:t>
              </a:r>
              <a:r>
                <a:rPr lang="en-US" sz="1200">
                  <a:latin typeface="Calibri" pitchFamily="34" charset="0"/>
                </a:rPr>
                <a:t> VIS 0000 UTC 15 Aug 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222500" y="269875"/>
            <a:ext cx="2832100" cy="2697163"/>
            <a:chOff x="1880548" y="283192"/>
            <a:chExt cx="2832354" cy="269748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b="4762"/>
            <a:stretch>
              <a:fillRect/>
            </a:stretch>
          </p:blipFill>
          <p:spPr bwMode="auto">
            <a:xfrm>
              <a:off x="1880548" y="283192"/>
              <a:ext cx="2832354" cy="2697480"/>
            </a:xfrm>
            <a:prstGeom prst="rect">
              <a:avLst/>
            </a:prstGeom>
            <a:ln w="285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4037" name="TextBox 4"/>
            <p:cNvSpPr txBox="1">
              <a:spLocks noChangeArrowheads="1"/>
            </p:cNvSpPr>
            <p:nvPr/>
          </p:nvSpPr>
          <p:spPr bwMode="auto">
            <a:xfrm>
              <a:off x="1887025" y="283192"/>
              <a:ext cx="2819400" cy="457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>
                  <a:latin typeface="Calibri" pitchFamily="34" charset="0"/>
                </a:rPr>
                <a:t>AMSR-E 89GHz color composite 2158Z 14 Aug Courtesy FNMOC TC Webpage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/>
              <a:t>Summary Table (1/2)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400" y="1219200"/>
          <a:ext cx="8229600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524000"/>
                <a:gridCol w="1828800"/>
                <a:gridCol w="1676400"/>
                <a:gridCol w="1524000"/>
              </a:tblGrid>
              <a:tr h="43375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Name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Dates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Min Pressure (</a:t>
                      </a:r>
                      <a:r>
                        <a:rPr lang="en-US" sz="2000" dirty="0" err="1" smtClean="0"/>
                        <a:t>mb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Max Winds (kt)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Direct</a:t>
                      </a:r>
                      <a:r>
                        <a:rPr lang="en-US" sz="2000" baseline="0" dirty="0" smtClean="0"/>
                        <a:t> Deaths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H Andres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21-24 Jun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984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70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00B050"/>
                          </a:solidFill>
                        </a:rPr>
                        <a:t>TS</a:t>
                      </a:r>
                      <a:r>
                        <a:rPr lang="en-US" sz="2000" b="1" i="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000" b="1" i="0" dirty="0" smtClean="0">
                          <a:solidFill>
                            <a:srgbClr val="00B050"/>
                          </a:solidFill>
                        </a:rPr>
                        <a:t>Blanca</a:t>
                      </a:r>
                      <a:endParaRPr lang="en-US" sz="2000" b="1" i="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6-9 Jul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998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45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0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H Carlos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10-16 Jul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971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90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00B050"/>
                          </a:solidFill>
                        </a:rPr>
                        <a:t>TS</a:t>
                      </a:r>
                      <a:r>
                        <a:rPr lang="en-US" sz="2000" b="1" i="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000" b="1" i="0" dirty="0" smtClean="0">
                          <a:solidFill>
                            <a:srgbClr val="00B050"/>
                          </a:solidFill>
                        </a:rPr>
                        <a:t>Dolores</a:t>
                      </a:r>
                      <a:endParaRPr lang="en-US" sz="2000" b="1" i="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15-16 Jul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997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50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0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00B050"/>
                          </a:solidFill>
                        </a:rPr>
                        <a:t>TS Lana*</a:t>
                      </a:r>
                      <a:endParaRPr lang="en-US" sz="2000" b="1" i="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30 Jul-2 Aug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995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55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0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TS Enrique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3-7 Aug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994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55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FF00FF"/>
                          </a:solidFill>
                        </a:rPr>
                        <a:t>MH Felicia</a:t>
                      </a:r>
                      <a:endParaRPr lang="en-US" sz="2000" b="1" i="0" dirty="0">
                        <a:solidFill>
                          <a:srgbClr val="FF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3-11 Aug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935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125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0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FF00FF"/>
                          </a:solidFill>
                        </a:rPr>
                        <a:t>MH Guillermo</a:t>
                      </a:r>
                      <a:endParaRPr lang="en-US" sz="2000" b="1" i="0" dirty="0">
                        <a:solidFill>
                          <a:srgbClr val="FF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12-19 Aug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954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110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0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00B050"/>
                          </a:solidFill>
                        </a:rPr>
                        <a:t>TS Hilda</a:t>
                      </a:r>
                      <a:endParaRPr lang="en-US" sz="2000" b="1" i="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22-28 Aug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995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55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0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26700" name="TextBox 4"/>
          <p:cNvSpPr txBox="1">
            <a:spLocks noChangeArrowheads="1"/>
          </p:cNvSpPr>
          <p:nvPr/>
        </p:nvSpPr>
        <p:spPr bwMode="auto">
          <a:xfrm>
            <a:off x="457200" y="6526213"/>
            <a:ext cx="8229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alibri" pitchFamily="34" charset="0"/>
              </a:rPr>
              <a:t>*Lana formed in the East Pacific as TD Six-E and was named in the Central Pacific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Group 12"/>
          <p:cNvGrpSpPr>
            <a:grpSpLocks/>
          </p:cNvGrpSpPr>
          <p:nvPr/>
        </p:nvGrpSpPr>
        <p:grpSpPr bwMode="auto">
          <a:xfrm>
            <a:off x="0" y="0"/>
            <a:ext cx="9144000" cy="7761288"/>
            <a:chOff x="-1" y="0"/>
            <a:chExt cx="9144000" cy="7761587"/>
          </a:xfrm>
        </p:grpSpPr>
        <p:pic>
          <p:nvPicPr>
            <p:cNvPr id="45061" name="Picture 5" descr="EP112009_Hilda.jpg"/>
            <p:cNvPicPr>
              <a:picLocks noChangeAspect="1"/>
            </p:cNvPicPr>
            <p:nvPr/>
          </p:nvPicPr>
          <p:blipFill>
            <a:blip r:embed="rId2" cstate="print"/>
            <a:srcRect l="8965"/>
            <a:stretch>
              <a:fillRect/>
            </a:stretch>
          </p:blipFill>
          <p:spPr bwMode="auto">
            <a:xfrm>
              <a:off x="-1" y="0"/>
              <a:ext cx="9144000" cy="776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2" name="Picture 10" descr="EP112009_Hilda.jpg"/>
            <p:cNvPicPr>
              <a:picLocks noChangeAspect="1"/>
            </p:cNvPicPr>
            <p:nvPr/>
          </p:nvPicPr>
          <p:blipFill>
            <a:blip r:embed="rId2" cstate="print"/>
            <a:srcRect l="96309" t="2823" r="89" b="3789"/>
            <a:stretch>
              <a:fillRect/>
            </a:stretch>
          </p:blipFill>
          <p:spPr bwMode="auto">
            <a:xfrm>
              <a:off x="0" y="219075"/>
              <a:ext cx="361950" cy="7248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-1" y="7328182"/>
              <a:ext cx="355600" cy="192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735513" y="341313"/>
            <a:ext cx="3957637" cy="2703512"/>
            <a:chOff x="4584700" y="382137"/>
            <a:chExt cx="3958231" cy="2703182"/>
          </a:xfrm>
        </p:grpSpPr>
        <p:pic>
          <p:nvPicPr>
            <p:cNvPr id="4" name="Picture 3" descr="hilda_peak_vis.gif"/>
            <p:cNvPicPr>
              <a:picLocks noChangeAspect="1"/>
            </p:cNvPicPr>
            <p:nvPr/>
          </p:nvPicPr>
          <p:blipFill>
            <a:blip r:embed="rId3" cstate="print"/>
            <a:srcRect l="19167" t="14976" r="20833" b="3301"/>
            <a:stretch>
              <a:fillRect/>
            </a:stretch>
          </p:blipFill>
          <p:spPr>
            <a:xfrm>
              <a:off x="4584700" y="382137"/>
              <a:ext cx="3958231" cy="2703182"/>
            </a:xfrm>
            <a:prstGeom prst="rect">
              <a:avLst/>
            </a:prstGeom>
            <a:ln w="285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5060" name="TextBox 4"/>
            <p:cNvSpPr txBox="1">
              <a:spLocks noChangeArrowheads="1"/>
            </p:cNvSpPr>
            <p:nvPr/>
          </p:nvSpPr>
          <p:spPr bwMode="auto">
            <a:xfrm>
              <a:off x="5497015" y="382137"/>
              <a:ext cx="2133600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i="1">
                  <a:latin typeface="Calibri" pitchFamily="34" charset="0"/>
                </a:rPr>
                <a:t>GOES-11</a:t>
              </a:r>
              <a:r>
                <a:rPr lang="en-US" sz="1200">
                  <a:latin typeface="Calibri" pitchFamily="34" charset="0"/>
                </a:rPr>
                <a:t> VIS 1800 UTC 24 Aug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Tropical Storm Ignacio</a:t>
            </a:r>
            <a:endParaRPr lang="en-US" dirty="0"/>
          </a:p>
        </p:txBody>
      </p:sp>
      <p:pic>
        <p:nvPicPr>
          <p:cNvPr id="46082" name="Content Placeholder 3" descr="EP122009_Ignaci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7064375"/>
          </a:xfrm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295900" y="300038"/>
            <a:ext cx="3438525" cy="3159125"/>
            <a:chOff x="5172500" y="382144"/>
            <a:chExt cx="3439227" cy="315847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8163"/>
            <a:stretch>
              <a:fillRect/>
            </a:stretch>
          </p:blipFill>
          <p:spPr bwMode="auto">
            <a:xfrm>
              <a:off x="5172500" y="382144"/>
              <a:ext cx="3439227" cy="3158474"/>
            </a:xfrm>
            <a:prstGeom prst="rect">
              <a:avLst/>
            </a:prstGeom>
            <a:ln w="285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6086" name="TextBox 4"/>
            <p:cNvSpPr txBox="1">
              <a:spLocks noChangeArrowheads="1"/>
            </p:cNvSpPr>
            <p:nvPr/>
          </p:nvSpPr>
          <p:spPr bwMode="auto">
            <a:xfrm>
              <a:off x="5520513" y="382144"/>
              <a:ext cx="2743200" cy="46166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i="1">
                  <a:latin typeface="Calibri" pitchFamily="34" charset="0"/>
                </a:rPr>
                <a:t>GOES-12</a:t>
              </a:r>
              <a:r>
                <a:rPr lang="en-US" sz="1200">
                  <a:latin typeface="Calibri" pitchFamily="34" charset="0"/>
                </a:rPr>
                <a:t> VIS 2045 UTC 25 Aug 2009</a:t>
              </a:r>
            </a:p>
            <a:p>
              <a:pPr algn="ctr"/>
              <a:r>
                <a:rPr lang="en-US" sz="1200">
                  <a:latin typeface="Calibri" pitchFamily="34" charset="0"/>
                </a:rPr>
                <a:t>Courtesy FNMOC TC Webpage</a:t>
              </a:r>
            </a:p>
          </p:txBody>
        </p:sp>
      </p:grpSp>
      <p:pic>
        <p:nvPicPr>
          <p:cNvPr id="46084" name="Content Placeholder 3" descr="EP122009_Ignacio.jpg"/>
          <p:cNvPicPr>
            <a:picLocks noChangeAspect="1"/>
          </p:cNvPicPr>
          <p:nvPr/>
        </p:nvPicPr>
        <p:blipFill>
          <a:blip r:embed="rId2" cstate="print"/>
          <a:srcRect b="96555"/>
          <a:stretch>
            <a:fillRect/>
          </a:stretch>
        </p:blipFill>
        <p:spPr bwMode="auto">
          <a:xfrm>
            <a:off x="12700" y="0"/>
            <a:ext cx="9144000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Hurricane Jimena</a:t>
            </a:r>
            <a:endParaRPr lang="en-US" dirty="0"/>
          </a:p>
        </p:txBody>
      </p:sp>
      <p:pic>
        <p:nvPicPr>
          <p:cNvPr id="47106" name="Content Placeholder 8" descr="EP132009_Jime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586413" y="285750"/>
            <a:ext cx="3200400" cy="2743200"/>
            <a:chOff x="7743114" y="654050"/>
            <a:chExt cx="3200400" cy="27432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6667"/>
            <a:stretch>
              <a:fillRect/>
            </a:stretch>
          </p:blipFill>
          <p:spPr bwMode="auto">
            <a:xfrm>
              <a:off x="7743114" y="654050"/>
              <a:ext cx="3200400" cy="2743200"/>
            </a:xfrm>
            <a:prstGeom prst="rect">
              <a:avLst/>
            </a:prstGeom>
            <a:ln w="285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7114" name="TextBox 6"/>
            <p:cNvSpPr txBox="1">
              <a:spLocks noChangeArrowheads="1"/>
            </p:cNvSpPr>
            <p:nvPr/>
          </p:nvSpPr>
          <p:spPr bwMode="auto">
            <a:xfrm>
              <a:off x="7754771" y="654050"/>
              <a:ext cx="3177086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i="1">
                  <a:latin typeface="Calibri" pitchFamily="34" charset="0"/>
                </a:rPr>
                <a:t>GOES-12</a:t>
              </a:r>
              <a:r>
                <a:rPr lang="en-US" sz="1200">
                  <a:latin typeface="Calibri" pitchFamily="34" charset="0"/>
                </a:rPr>
                <a:t> VIS 1815 UTC 31 Aug </a:t>
              </a:r>
              <a:br>
                <a:rPr lang="en-US" sz="1200">
                  <a:latin typeface="Calibri" pitchFamily="34" charset="0"/>
                </a:rPr>
              </a:br>
              <a:r>
                <a:rPr lang="en-US" sz="1200">
                  <a:latin typeface="Calibri" pitchFamily="34" charset="0"/>
                </a:rPr>
                <a:t>Courtesy FNMOC TC Webpage</a:t>
              </a:r>
            </a:p>
          </p:txBody>
        </p:sp>
      </p:grpSp>
      <p:pic>
        <p:nvPicPr>
          <p:cNvPr id="47108" name="Content Placeholder 8" descr="EP132009_Jimena.jpg"/>
          <p:cNvPicPr>
            <a:picLocks noChangeAspect="1"/>
          </p:cNvPicPr>
          <p:nvPr/>
        </p:nvPicPr>
        <p:blipFill>
          <a:blip r:embed="rId4" cstate="print"/>
          <a:srcRect l="4303" t="78972" r="61369" b="4312"/>
          <a:stretch>
            <a:fillRect/>
          </a:stretch>
        </p:blipFill>
        <p:spPr bwMode="auto">
          <a:xfrm>
            <a:off x="5868988" y="5586413"/>
            <a:ext cx="2824162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Content Placeholder 8" descr="EP132009_Jimena.jpg"/>
          <p:cNvPicPr>
            <a:picLocks noChangeAspect="1"/>
          </p:cNvPicPr>
          <p:nvPr/>
        </p:nvPicPr>
        <p:blipFill>
          <a:blip r:embed="rId5" cstate="print"/>
          <a:srcRect l="39378" t="74594" r="51527" b="5904"/>
          <a:stretch>
            <a:fillRect/>
          </a:stretch>
        </p:blipFill>
        <p:spPr bwMode="auto">
          <a:xfrm>
            <a:off x="3084513" y="5227638"/>
            <a:ext cx="83185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409575" y="5410200"/>
            <a:ext cx="2667000" cy="1133475"/>
          </a:xfrm>
          <a:prstGeom prst="rect">
            <a:avLst/>
          </a:prstGeom>
          <a:solidFill>
            <a:srgbClr val="000066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0" name="Group 10"/>
          <p:cNvGrpSpPr>
            <a:grpSpLocks/>
          </p:cNvGrpSpPr>
          <p:nvPr/>
        </p:nvGrpSpPr>
        <p:grpSpPr bwMode="auto">
          <a:xfrm>
            <a:off x="401638" y="3895725"/>
            <a:ext cx="2595562" cy="2654300"/>
            <a:chOff x="3656462" y="4726579"/>
            <a:chExt cx="2900615" cy="2808027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b="7500"/>
            <a:stretch>
              <a:fillRect/>
            </a:stretch>
          </p:blipFill>
          <p:spPr bwMode="auto">
            <a:xfrm>
              <a:off x="3656462" y="4726579"/>
              <a:ext cx="2893519" cy="2808027"/>
            </a:xfrm>
            <a:prstGeom prst="rect">
              <a:avLst/>
            </a:prstGeom>
            <a:ln w="285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7112" name="TextBox 5"/>
            <p:cNvSpPr txBox="1">
              <a:spLocks noChangeArrowheads="1"/>
            </p:cNvSpPr>
            <p:nvPr/>
          </p:nvSpPr>
          <p:spPr bwMode="auto">
            <a:xfrm>
              <a:off x="3675977" y="4740015"/>
              <a:ext cx="2881100" cy="70704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>
                  <a:latin typeface="Calibri" pitchFamily="34" charset="0"/>
                </a:rPr>
                <a:t>AMSR-E 89-GHz color composite </a:t>
              </a:r>
              <a:br>
                <a:rPr lang="en-US" sz="1200">
                  <a:latin typeface="Calibri" pitchFamily="34" charset="0"/>
                </a:rPr>
              </a:br>
              <a:r>
                <a:rPr lang="en-US" sz="1200">
                  <a:latin typeface="Calibri" pitchFamily="34" charset="0"/>
                </a:rPr>
                <a:t>2102 UTC 31 Aug –  Courtesy FNMOC TC Webpage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Hurricane Jimena</a:t>
            </a:r>
            <a:endParaRPr lang="en-US" dirty="0"/>
          </a:p>
        </p:txBody>
      </p:sp>
      <p:pic>
        <p:nvPicPr>
          <p:cNvPr id="6" name="jimena_ir_loop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4592" y="1031545"/>
            <a:ext cx="9052560" cy="565785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4775"/>
            <a:ext cx="7239000" cy="7921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Hurricane Jimena – Impacts</a:t>
            </a:r>
            <a:endParaRPr lang="en-US" dirty="0"/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5181600" y="941388"/>
            <a:ext cx="2911475" cy="2686050"/>
            <a:chOff x="5810250" y="986761"/>
            <a:chExt cx="3333750" cy="3209925"/>
          </a:xfrm>
        </p:grpSpPr>
        <p:pic>
          <p:nvPicPr>
            <p:cNvPr id="4916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10250" y="986761"/>
              <a:ext cx="3333750" cy="3209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65" name="Rectangle 8"/>
            <p:cNvSpPr>
              <a:spLocks noChangeArrowheads="1"/>
            </p:cNvSpPr>
            <p:nvPr/>
          </p:nvSpPr>
          <p:spPr bwMode="auto">
            <a:xfrm>
              <a:off x="6502553" y="3673466"/>
              <a:ext cx="1962485" cy="5149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100">
                  <a:latin typeface="Calibri" pitchFamily="34" charset="0"/>
                </a:rPr>
                <a:t>La Paz, Baja California Sur  </a:t>
              </a:r>
              <a:br>
                <a:rPr lang="en-US" sz="1100">
                  <a:latin typeface="Calibri" pitchFamily="34" charset="0"/>
                </a:rPr>
              </a:br>
              <a:r>
                <a:rPr lang="pl-PL" sz="1100">
                  <a:latin typeface="Calibri" pitchFamily="34" charset="0"/>
                </a:rPr>
                <a:t>Photo by Nico De Schuyter</a:t>
              </a: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187325" y="811213"/>
            <a:ext cx="4343400" cy="2879725"/>
            <a:chOff x="188025" y="878775"/>
            <a:chExt cx="4343400" cy="2881122"/>
          </a:xfrm>
        </p:grpSpPr>
        <p:pic>
          <p:nvPicPr>
            <p:cNvPr id="4916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8025" y="878775"/>
              <a:ext cx="4343400" cy="2881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63" name="Rectangle 10"/>
            <p:cNvSpPr>
              <a:spLocks noChangeArrowheads="1"/>
            </p:cNvSpPr>
            <p:nvPr/>
          </p:nvSpPr>
          <p:spPr bwMode="auto">
            <a:xfrm>
              <a:off x="1241946" y="3276600"/>
              <a:ext cx="3016155" cy="4308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100">
                  <a:latin typeface="Calibri" pitchFamily="34" charset="0"/>
                </a:rPr>
                <a:t>Puerto San Carlos, Baja California Sur </a:t>
              </a:r>
              <a:br>
                <a:rPr lang="en-US" sz="1100">
                  <a:latin typeface="Calibri" pitchFamily="34" charset="0"/>
                </a:rPr>
              </a:br>
              <a:r>
                <a:rPr lang="en-US" sz="1100">
                  <a:latin typeface="Calibri" pitchFamily="34" charset="0"/>
                </a:rPr>
                <a:t>AFP/Getty Images photo by Ronaldo Schemidt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304800" y="3741738"/>
            <a:ext cx="3886200" cy="2914650"/>
            <a:chOff x="1371600" y="3810000"/>
            <a:chExt cx="3886200" cy="2914650"/>
          </a:xfrm>
        </p:grpSpPr>
        <p:pic>
          <p:nvPicPr>
            <p:cNvPr id="4916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3810000"/>
              <a:ext cx="3886200" cy="291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61" name="Rectangle 11"/>
            <p:cNvSpPr>
              <a:spLocks noChangeArrowheads="1"/>
            </p:cNvSpPr>
            <p:nvPr/>
          </p:nvSpPr>
          <p:spPr bwMode="auto">
            <a:xfrm>
              <a:off x="1873159" y="3810000"/>
              <a:ext cx="2742063" cy="4308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100">
                  <a:latin typeface="Calibri" pitchFamily="34" charset="0"/>
                </a:rPr>
                <a:t>Mulege, Baja California Sur</a:t>
              </a:r>
            </a:p>
            <a:p>
              <a:pPr algn="ctr"/>
              <a:r>
                <a:rPr lang="en-US" sz="1100">
                  <a:latin typeface="Calibri" pitchFamily="34" charset="0"/>
                </a:rPr>
                <a:t>Photo by Carlos Milton, LasEcomujeres.com</a:t>
              </a: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584700" y="4003675"/>
            <a:ext cx="4197350" cy="2598738"/>
            <a:chOff x="9144000" y="3098042"/>
            <a:chExt cx="4674957" cy="2895600"/>
          </a:xfrm>
        </p:grpSpPr>
        <p:pic>
          <p:nvPicPr>
            <p:cNvPr id="4915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00" y="3098042"/>
              <a:ext cx="4674957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59" name="Rectangle 18"/>
            <p:cNvSpPr>
              <a:spLocks noChangeArrowheads="1"/>
            </p:cNvSpPr>
            <p:nvPr/>
          </p:nvSpPr>
          <p:spPr bwMode="auto">
            <a:xfrm>
              <a:off x="9932758" y="3098042"/>
              <a:ext cx="2657901" cy="47992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100">
                  <a:latin typeface="Calibri" pitchFamily="34" charset="0"/>
                </a:rPr>
                <a:t>Ciudad Constitución, Baja California Sur Jorge Nuñez / EPA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4775"/>
            <a:ext cx="7239000" cy="7921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Hurricane Jimena – Impacts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8553450" cy="53340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200" dirty="0" smtClean="0"/>
              <a:t>Extensive damage from wind and rain in central </a:t>
            </a:r>
            <a:br>
              <a:rPr lang="en-US" sz="3200" dirty="0" smtClean="0"/>
            </a:br>
            <a:r>
              <a:rPr lang="en-US" sz="3200" dirty="0" smtClean="0"/>
              <a:t>Baja California, especially in </a:t>
            </a:r>
            <a:r>
              <a:rPr lang="en-US" sz="3200" smtClean="0"/>
              <a:t>Constitución</a:t>
            </a:r>
            <a:r>
              <a:rPr lang="en-US" sz="3200" dirty="0" smtClean="0"/>
              <a:t> </a:t>
            </a:r>
            <a:r>
              <a:rPr lang="en-US" sz="3200" dirty="0" smtClean="0"/>
              <a:t>and </a:t>
            </a:r>
            <a:r>
              <a:rPr lang="en-US" sz="3200" dirty="0" err="1" smtClean="0"/>
              <a:t>Mulege</a:t>
            </a:r>
            <a:endParaRPr lang="en-US" sz="3200" dirty="0" smtClean="0"/>
          </a:p>
          <a:p>
            <a:pPr fontAlgn="auto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200" dirty="0" smtClean="0"/>
              <a:t>1 fatality in </a:t>
            </a:r>
            <a:r>
              <a:rPr lang="en-US" sz="3200" dirty="0" err="1" smtClean="0"/>
              <a:t>Mulege</a:t>
            </a:r>
            <a:r>
              <a:rPr lang="en-US" sz="3200" dirty="0" smtClean="0"/>
              <a:t> –drowning due to freshwater flooding</a:t>
            </a:r>
          </a:p>
          <a:p>
            <a:pPr fontAlgn="auto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200" dirty="0" smtClean="0"/>
              <a:t>Damage in Sonora due to freshwater flooding </a:t>
            </a:r>
            <a:br>
              <a:rPr lang="en-US" sz="3200" dirty="0" smtClean="0"/>
            </a:br>
            <a:r>
              <a:rPr lang="en-US" sz="3200" dirty="0" smtClean="0"/>
              <a:t>in and around </a:t>
            </a:r>
            <a:r>
              <a:rPr lang="en-US" sz="3200" dirty="0" err="1" smtClean="0"/>
              <a:t>Guaymas</a:t>
            </a:r>
            <a:endParaRPr lang="en-US" sz="3200" dirty="0" smtClean="0"/>
          </a:p>
          <a:p>
            <a:pPr fontAlgn="auto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3200" dirty="0" smtClean="0"/>
              <a:t>Number of buildings damaged or destroyed in the tens of thousands</a:t>
            </a:r>
            <a:br>
              <a:rPr lang="en-US" sz="3200" dirty="0" smtClean="0"/>
            </a:b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9" descr="Jimena_DSH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60888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10" descr="Jimena_GFD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92475"/>
            <a:ext cx="457200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11" descr="Jimena_HWR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00413"/>
            <a:ext cx="4560888" cy="355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1204" name="AutoShape 12"/>
          <p:cNvCxnSpPr>
            <a:cxnSpLocks noChangeShapeType="1"/>
          </p:cNvCxnSpPr>
          <p:nvPr/>
        </p:nvCxnSpPr>
        <p:spPr bwMode="auto">
          <a:xfrm>
            <a:off x="0" y="3308350"/>
            <a:ext cx="91440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sp>
        <p:nvSpPr>
          <p:cNvPr id="51205" name="Line 13"/>
          <p:cNvSpPr>
            <a:spLocks noChangeShapeType="1"/>
          </p:cNvSpPr>
          <p:nvPr/>
        </p:nvSpPr>
        <p:spPr bwMode="auto">
          <a:xfrm>
            <a:off x="4614863" y="0"/>
            <a:ext cx="0" cy="6858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 rot="1439229">
            <a:off x="5562600" y="4495800"/>
            <a:ext cx="685800" cy="1752600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207" name="TextBox 9"/>
          <p:cNvSpPr txBox="1">
            <a:spLocks noChangeArrowheads="1"/>
          </p:cNvSpPr>
          <p:nvPr/>
        </p:nvSpPr>
        <p:spPr bwMode="auto">
          <a:xfrm>
            <a:off x="0" y="0"/>
            <a:ext cx="4495800" cy="3232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Jimena underwent rapid intensification from 45 kt </a:t>
            </a:r>
            <a:r>
              <a:rPr lang="en-US">
                <a:latin typeface="Calibri" pitchFamily="34" charset="0"/>
                <a:sym typeface="Wingdings" pitchFamily="2" charset="2"/>
              </a:rPr>
              <a:t> 105 kt </a:t>
            </a:r>
            <a:r>
              <a:rPr lang="en-US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(+60 kt) </a:t>
            </a:r>
            <a:r>
              <a:rPr lang="en-US">
                <a:latin typeface="Calibri" pitchFamily="34" charset="0"/>
                <a:sym typeface="Wingdings" pitchFamily="2" charset="2"/>
              </a:rPr>
              <a:t>in 24-h ending 06Z 8/30</a:t>
            </a:r>
            <a:endParaRPr lang="en-US">
              <a:latin typeface="Calibri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HWRF did best job of showing potential for RI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GFDL badly underforecast initial strengthening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>
                <a:latin typeface="Calibri" pitchFamily="34" charset="0"/>
              </a:rPr>
              <a:t>SHIPS 30-kt RI index increased from 44% to 95% between 00Z and 12Z 29 August</a:t>
            </a:r>
          </a:p>
        </p:txBody>
      </p:sp>
      <p:sp>
        <p:nvSpPr>
          <p:cNvPr id="11" name="Oval 10"/>
          <p:cNvSpPr/>
          <p:nvPr/>
        </p:nvSpPr>
        <p:spPr>
          <a:xfrm rot="2393293">
            <a:off x="996950" y="4468813"/>
            <a:ext cx="1501775" cy="1752600"/>
          </a:xfrm>
          <a:prstGeom prst="ellipse">
            <a:avLst/>
          </a:prstGeom>
          <a:noFill/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14400" y="152400"/>
            <a:ext cx="7467600" cy="792163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Hurricane Jimena –Forecast Issues</a:t>
            </a:r>
            <a:b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Track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2226" name="Picture 2" descr="jimena_ofcl.gif"/>
          <p:cNvPicPr>
            <a:picLocks noChangeAspect="1"/>
          </p:cNvPicPr>
          <p:nvPr/>
        </p:nvPicPr>
        <p:blipFill>
          <a:blip r:embed="rId2" cstate="print"/>
          <a:srcRect l="9033" t="2850" r="17366" b="2557"/>
          <a:stretch>
            <a:fillRect/>
          </a:stretch>
        </p:blipFill>
        <p:spPr bwMode="auto">
          <a:xfrm>
            <a:off x="1828800" y="1066800"/>
            <a:ext cx="7315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400" y="1447800"/>
            <a:ext cx="2362200" cy="5016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NHC official forecasts had a persistent left of track bias early in Jimena’s life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Later forecasts were better with only a slight right of track bias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However, official forecast took Jimena’s center too far north/west from Baja where it dissipated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057400" y="2438400"/>
            <a:ext cx="19050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286000" y="3657600"/>
            <a:ext cx="26670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352800" y="1676400"/>
            <a:ext cx="2286000" cy="1524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5" descr="Jimena_2009_loop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8" y="757238"/>
            <a:ext cx="7742237" cy="593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1275"/>
            <a:ext cx="7239000" cy="7159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/>
              <a:t>Hurricane Jimena – Track Guidance</a:t>
            </a:r>
            <a:endParaRPr lang="en-US" sz="3600" dirty="0"/>
          </a:p>
        </p:txBody>
      </p:sp>
      <p:sp>
        <p:nvSpPr>
          <p:cNvPr id="53251" name="TextBox 4"/>
          <p:cNvSpPr txBox="1">
            <a:spLocks noChangeArrowheads="1"/>
          </p:cNvSpPr>
          <p:nvPr/>
        </p:nvSpPr>
        <p:spPr bwMode="auto">
          <a:xfrm>
            <a:off x="749300" y="757238"/>
            <a:ext cx="2867025" cy="2774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Most global models had a significant west (left) bias early in Jimena’s life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HWRF and GFDL picked up on threat to Baja much sooner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Most guidance took Jimena too far north into Gulf California and mainland Mexico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Great example of the power of consensus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990600" y="41275"/>
            <a:ext cx="7239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Hurricane Jimena – Track Guidance</a:t>
            </a:r>
          </a:p>
        </p:txBody>
      </p:sp>
      <p:sp>
        <p:nvSpPr>
          <p:cNvPr id="54274" name="TextBox 4"/>
          <p:cNvSpPr txBox="1">
            <a:spLocks noChangeArrowheads="1"/>
          </p:cNvSpPr>
          <p:nvPr/>
        </p:nvSpPr>
        <p:spPr bwMode="auto">
          <a:xfrm>
            <a:off x="762000" y="765175"/>
            <a:ext cx="3124200" cy="2774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Most global models had a significant west (left) bias early in Jimena’s life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HWRF and GFDL picked up on threat to Baja much sooner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Most guidance took Jimena too far north into Gulf California and mainland Mexico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Great example of the power of consensus</a:t>
            </a:r>
          </a:p>
        </p:txBody>
      </p:sp>
      <p:pic>
        <p:nvPicPr>
          <p:cNvPr id="54275" name="Picture 7" descr="jimena_0829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8" y="757238"/>
            <a:ext cx="7742237" cy="593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Oval 9"/>
          <p:cNvSpPr>
            <a:spLocks noChangeArrowheads="1"/>
          </p:cNvSpPr>
          <p:nvPr/>
        </p:nvSpPr>
        <p:spPr bwMode="auto">
          <a:xfrm>
            <a:off x="4791075" y="2743200"/>
            <a:ext cx="609600" cy="2286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4277" name="Oval 10"/>
          <p:cNvSpPr>
            <a:spLocks noChangeArrowheads="1"/>
          </p:cNvSpPr>
          <p:nvPr/>
        </p:nvSpPr>
        <p:spPr bwMode="auto">
          <a:xfrm>
            <a:off x="4467225" y="3733800"/>
            <a:ext cx="609600" cy="228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4278" name="Oval 11"/>
          <p:cNvSpPr>
            <a:spLocks noChangeArrowheads="1"/>
          </p:cNvSpPr>
          <p:nvPr/>
        </p:nvSpPr>
        <p:spPr bwMode="auto">
          <a:xfrm>
            <a:off x="3543300" y="5486400"/>
            <a:ext cx="609600" cy="2286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4279" name="Oval 12"/>
          <p:cNvSpPr>
            <a:spLocks noChangeArrowheads="1"/>
          </p:cNvSpPr>
          <p:nvPr/>
        </p:nvSpPr>
        <p:spPr bwMode="auto">
          <a:xfrm>
            <a:off x="3000375" y="4552950"/>
            <a:ext cx="609600" cy="228600"/>
          </a:xfrm>
          <a:prstGeom prst="ellips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4280" name="Oval 13"/>
          <p:cNvSpPr>
            <a:spLocks noChangeArrowheads="1"/>
          </p:cNvSpPr>
          <p:nvPr/>
        </p:nvSpPr>
        <p:spPr bwMode="auto">
          <a:xfrm>
            <a:off x="6296025" y="2314575"/>
            <a:ext cx="609600" cy="2286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4281" name="Oval 14"/>
          <p:cNvSpPr>
            <a:spLocks noChangeArrowheads="1"/>
          </p:cNvSpPr>
          <p:nvPr/>
        </p:nvSpPr>
        <p:spPr bwMode="auto">
          <a:xfrm>
            <a:off x="4086225" y="3857625"/>
            <a:ext cx="609600" cy="228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54282" name="Picture 15" descr="hurrsym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3925" y="3238500"/>
            <a:ext cx="190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3" name="TextBox 4"/>
          <p:cNvSpPr txBox="1">
            <a:spLocks noChangeArrowheads="1"/>
          </p:cNvSpPr>
          <p:nvPr/>
        </p:nvSpPr>
        <p:spPr bwMode="auto">
          <a:xfrm>
            <a:off x="749300" y="757238"/>
            <a:ext cx="2867025" cy="2774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Most global models had a significant west (left) bias early in Jimena’s life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HWRF and GFDL picked up on threat to Baja much sooner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Most guidance took Jimena too far north into Gulf California and mainland Mexico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Great example of the power of consensus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400" y="1219200"/>
          <a:ext cx="8229600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600200"/>
                <a:gridCol w="1905000"/>
                <a:gridCol w="1676400"/>
                <a:gridCol w="1524000"/>
              </a:tblGrid>
              <a:tr h="42789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Name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Dates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Min Pressure (</a:t>
                      </a:r>
                      <a:r>
                        <a:rPr lang="en-US" sz="2000" dirty="0" err="1" smtClean="0"/>
                        <a:t>mb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Max Winds (kt)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Direct</a:t>
                      </a:r>
                      <a:r>
                        <a:rPr lang="en-US" sz="2000" baseline="0" dirty="0" smtClean="0"/>
                        <a:t> Deaths</a:t>
                      </a:r>
                      <a:endParaRPr lang="en-US" sz="20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00B050"/>
                          </a:solidFill>
                        </a:rPr>
                        <a:t>TS Ignacio</a:t>
                      </a:r>
                      <a:endParaRPr lang="en-US" sz="2000" b="1" i="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24-27 Aug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999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45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0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FF00FF"/>
                          </a:solidFill>
                        </a:rPr>
                        <a:t>MH Jimena</a:t>
                      </a:r>
                      <a:endParaRPr lang="en-US" sz="2000" b="1" i="0" dirty="0">
                        <a:solidFill>
                          <a:srgbClr val="FF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28 Aug-4</a:t>
                      </a:r>
                      <a:r>
                        <a:rPr lang="en-US" sz="2000" b="1" i="0" baseline="0" dirty="0" smtClean="0"/>
                        <a:t> Sep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931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135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1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TS Kevin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29 Aug-1 Sep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1000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45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</a:t>
                      </a:r>
                      <a:endParaRPr lang="en-U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FF0000"/>
                          </a:solidFill>
                        </a:rPr>
                        <a:t>H Linda</a:t>
                      </a:r>
                      <a:endParaRPr lang="en-US" sz="2000" b="1" i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7-11 Sep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985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70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0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00B050"/>
                          </a:solidFill>
                        </a:rPr>
                        <a:t>TS Marty</a:t>
                      </a:r>
                      <a:endParaRPr lang="en-US" sz="2000" b="1" i="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16-19</a:t>
                      </a:r>
                      <a:r>
                        <a:rPr lang="en-US" sz="2000" b="1" i="0" baseline="0" dirty="0" smtClean="0"/>
                        <a:t> Sep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1002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40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0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00B050"/>
                          </a:solidFill>
                        </a:rPr>
                        <a:t>TS</a:t>
                      </a:r>
                      <a:r>
                        <a:rPr lang="en-US" sz="2000" b="1" i="0" baseline="0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000" b="1" i="0" dirty="0" smtClean="0">
                          <a:solidFill>
                            <a:srgbClr val="00B050"/>
                          </a:solidFill>
                        </a:rPr>
                        <a:t>Nora</a:t>
                      </a:r>
                      <a:endParaRPr lang="en-US" sz="2000" b="1" i="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23-25</a:t>
                      </a:r>
                      <a:r>
                        <a:rPr lang="en-US" sz="2000" b="1" i="0" baseline="0" dirty="0" smtClean="0"/>
                        <a:t> Sep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997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50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0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00B050"/>
                          </a:solidFill>
                        </a:rPr>
                        <a:t>TS Olaf</a:t>
                      </a:r>
                      <a:endParaRPr lang="en-US" sz="2000" b="1" i="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1-3 Oct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996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40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0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00B050"/>
                          </a:solidFill>
                        </a:rPr>
                        <a:t>TS Patricia</a:t>
                      </a:r>
                      <a:endParaRPr lang="en-US" sz="2000" b="1" i="0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11-14 Oct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996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50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0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FF00FF"/>
                          </a:solidFill>
                        </a:rPr>
                        <a:t>MH Rick</a:t>
                      </a:r>
                      <a:endParaRPr lang="en-US" sz="2000" b="1" i="0" dirty="0">
                        <a:solidFill>
                          <a:srgbClr val="FF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15-21</a:t>
                      </a:r>
                      <a:r>
                        <a:rPr lang="en-US" sz="2000" b="1" i="0" baseline="0" dirty="0" smtClean="0"/>
                        <a:t> Oct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906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155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/>
                        <a:t>2</a:t>
                      </a:r>
                      <a:endParaRPr lang="en-US" sz="2000" b="1" i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57200" y="76200"/>
            <a:ext cx="8229600" cy="762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Summary Table (2/2)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Tropical Storm Kevin</a:t>
            </a:r>
            <a:endParaRPr lang="en-US" dirty="0"/>
          </a:p>
        </p:txBody>
      </p:sp>
      <p:pic>
        <p:nvPicPr>
          <p:cNvPr id="55298" name="Content Placeholder 7" descr="EP142009_Kev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940"/>
          <a:stretch>
            <a:fillRect/>
          </a:stretch>
        </p:blipFill>
        <p:spPr>
          <a:xfrm>
            <a:off x="0" y="0"/>
            <a:ext cx="9144000" cy="6858000"/>
          </a:xfrm>
        </p:spPr>
      </p:pic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5434013" y="268288"/>
            <a:ext cx="3316287" cy="3005137"/>
            <a:chOff x="2923954" y="0"/>
            <a:chExt cx="3317358" cy="3004399"/>
          </a:xfrm>
        </p:grpSpPr>
        <p:pic>
          <p:nvPicPr>
            <p:cNvPr id="5" name="Picture 4" descr="kevin_peak_ir.gif"/>
            <p:cNvPicPr>
              <a:picLocks noChangeAspect="1"/>
            </p:cNvPicPr>
            <p:nvPr/>
          </p:nvPicPr>
          <p:blipFill>
            <a:blip r:embed="rId3" cstate="print"/>
            <a:srcRect l="27500" t="14976" r="28333" b="14976"/>
            <a:stretch>
              <a:fillRect/>
            </a:stretch>
          </p:blipFill>
          <p:spPr>
            <a:xfrm>
              <a:off x="2923954" y="0"/>
              <a:ext cx="3317358" cy="3004399"/>
            </a:xfrm>
            <a:prstGeom prst="rect">
              <a:avLst/>
            </a:prstGeom>
            <a:ln w="285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5302" name="TextBox 5"/>
            <p:cNvSpPr txBox="1">
              <a:spLocks noChangeArrowheads="1"/>
            </p:cNvSpPr>
            <p:nvPr/>
          </p:nvSpPr>
          <p:spPr bwMode="auto">
            <a:xfrm>
              <a:off x="3581400" y="0"/>
              <a:ext cx="1981200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i="1">
                  <a:latin typeface="Calibri" pitchFamily="34" charset="0"/>
                </a:rPr>
                <a:t>GOES-11</a:t>
              </a:r>
              <a:r>
                <a:rPr lang="en-US" sz="1200">
                  <a:latin typeface="Calibri" pitchFamily="34" charset="0"/>
                </a:rPr>
                <a:t> IR 1200 UTC 30 Aug </a:t>
              </a:r>
            </a:p>
          </p:txBody>
        </p:sp>
      </p:grpSp>
      <p:pic>
        <p:nvPicPr>
          <p:cNvPr id="55300" name="Content Placeholder 7" descr="EP142009_Kevin.jpg"/>
          <p:cNvPicPr>
            <a:picLocks noChangeAspect="1"/>
          </p:cNvPicPr>
          <p:nvPr/>
        </p:nvPicPr>
        <p:blipFill>
          <a:blip r:embed="rId2" cstate="print"/>
          <a:srcRect b="96275"/>
          <a:stretch>
            <a:fillRect/>
          </a:stretch>
        </p:blipFill>
        <p:spPr bwMode="auto">
          <a:xfrm>
            <a:off x="0" y="0"/>
            <a:ext cx="91440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Hurricane Linda</a:t>
            </a:r>
            <a:endParaRPr lang="en-US" dirty="0"/>
          </a:p>
        </p:txBody>
      </p:sp>
      <p:pic>
        <p:nvPicPr>
          <p:cNvPr id="56322" name="Content Placeholder 3" descr="EP152009_Lind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3025" y="0"/>
            <a:ext cx="9032875" cy="6978650"/>
          </a:xfrm>
        </p:spPr>
      </p:pic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427538" y="273050"/>
            <a:ext cx="4279900" cy="3302000"/>
            <a:chOff x="4427296" y="273133"/>
            <a:chExt cx="4279516" cy="3301341"/>
          </a:xfrm>
        </p:grpSpPr>
        <p:pic>
          <p:nvPicPr>
            <p:cNvPr id="5" name="Picture 4" descr="linda_peak_vis.gif"/>
            <p:cNvPicPr>
              <a:picLocks noChangeAspect="1"/>
            </p:cNvPicPr>
            <p:nvPr/>
          </p:nvPicPr>
          <p:blipFill>
            <a:blip r:embed="rId3" cstate="print"/>
            <a:srcRect l="20834" t="13516" r="20833" b="7679"/>
            <a:stretch>
              <a:fillRect/>
            </a:stretch>
          </p:blipFill>
          <p:spPr>
            <a:xfrm>
              <a:off x="4427296" y="273133"/>
              <a:ext cx="4279516" cy="3301341"/>
            </a:xfrm>
            <a:prstGeom prst="rect">
              <a:avLst/>
            </a:prstGeom>
            <a:ln w="285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6325" name="TextBox 5"/>
            <p:cNvSpPr txBox="1">
              <a:spLocks noChangeArrowheads="1"/>
            </p:cNvSpPr>
            <p:nvPr/>
          </p:nvSpPr>
          <p:spPr bwMode="auto">
            <a:xfrm>
              <a:off x="5500254" y="273133"/>
              <a:ext cx="2133600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i="1">
                  <a:latin typeface="Calibri" pitchFamily="34" charset="0"/>
                </a:rPr>
                <a:t>GOES-11</a:t>
              </a:r>
              <a:r>
                <a:rPr lang="en-US" sz="1200">
                  <a:latin typeface="Calibri" pitchFamily="34" charset="0"/>
                </a:rPr>
                <a:t> VIS 1930 UTC 9 Aug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Tropical Storm Marty</a:t>
            </a:r>
            <a:endParaRPr lang="en-US" dirty="0"/>
          </a:p>
        </p:txBody>
      </p:sp>
      <p:pic>
        <p:nvPicPr>
          <p:cNvPr id="57346" name="Content Placeholder 3" descr="EP162009_Mart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911"/>
          <a:stretch>
            <a:fillRect/>
          </a:stretch>
        </p:blipFill>
        <p:spPr>
          <a:xfrm>
            <a:off x="0" y="0"/>
            <a:ext cx="4562475" cy="3438525"/>
          </a:xfrm>
        </p:spPr>
      </p:pic>
      <p:pic>
        <p:nvPicPr>
          <p:cNvPr id="57347" name="Content Placeholder 3" descr="EP162009_Marty.jpg"/>
          <p:cNvPicPr>
            <a:picLocks noChangeAspect="1"/>
          </p:cNvPicPr>
          <p:nvPr/>
        </p:nvPicPr>
        <p:blipFill>
          <a:blip r:embed="rId3" cstate="print"/>
          <a:srcRect b="96272"/>
          <a:stretch>
            <a:fillRect/>
          </a:stretch>
        </p:blipFill>
        <p:spPr bwMode="auto">
          <a:xfrm>
            <a:off x="0" y="0"/>
            <a:ext cx="914400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marty_peak_vis.gif"/>
          <p:cNvPicPr>
            <a:picLocks noChangeAspect="1"/>
          </p:cNvPicPr>
          <p:nvPr/>
        </p:nvPicPr>
        <p:blipFill>
          <a:blip r:embed="rId4" cstate="print"/>
          <a:srcRect l="20000" t="12057" r="27500" b="10598"/>
          <a:stretch>
            <a:fillRect/>
          </a:stretch>
        </p:blipFill>
        <p:spPr>
          <a:xfrm>
            <a:off x="2882900" y="266700"/>
            <a:ext cx="1508125" cy="1257300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7349" name="Content Placeholder 3" descr="EP172009_Nor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2475" y="0"/>
            <a:ext cx="4581525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nora_peak_vis.gif"/>
          <p:cNvPicPr>
            <a:picLocks noChangeAspect="1"/>
          </p:cNvPicPr>
          <p:nvPr/>
        </p:nvPicPr>
        <p:blipFill>
          <a:blip r:embed="rId6" cstate="print"/>
          <a:srcRect l="21667" t="5837" r="26667" b="18276"/>
          <a:stretch>
            <a:fillRect/>
          </a:stretch>
        </p:blipFill>
        <p:spPr>
          <a:xfrm>
            <a:off x="7458075" y="142875"/>
            <a:ext cx="1504950" cy="1266825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7351" name="Content Placeholder 3" descr="EP182009_Olaf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438525"/>
            <a:ext cx="460057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olaf_peak_ir.gif"/>
          <p:cNvPicPr>
            <a:picLocks noChangeAspect="1"/>
          </p:cNvPicPr>
          <p:nvPr/>
        </p:nvPicPr>
        <p:blipFill>
          <a:blip r:embed="rId8" cstate="print"/>
          <a:srcRect l="16667" t="3301" r="21667" b="12057"/>
          <a:stretch>
            <a:fillRect/>
          </a:stretch>
        </p:blipFill>
        <p:spPr>
          <a:xfrm>
            <a:off x="2609850" y="5332413"/>
            <a:ext cx="1781175" cy="1354137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7353" name="Content Placeholder 3" descr="EP192009_Patricia.jpg"/>
          <p:cNvPicPr>
            <a:picLocks noChangeAspect="1"/>
          </p:cNvPicPr>
          <p:nvPr/>
        </p:nvPicPr>
        <p:blipFill>
          <a:blip r:embed="rId9" cstate="print"/>
          <a:srcRect b="2911"/>
          <a:stretch>
            <a:fillRect/>
          </a:stretch>
        </p:blipFill>
        <p:spPr bwMode="auto">
          <a:xfrm>
            <a:off x="4552950" y="3448050"/>
            <a:ext cx="45910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patricia_peak_vis.gif"/>
          <p:cNvPicPr>
            <a:picLocks noChangeAspect="1"/>
          </p:cNvPicPr>
          <p:nvPr/>
        </p:nvPicPr>
        <p:blipFill>
          <a:blip r:embed="rId10" cstate="print"/>
          <a:srcRect l="22500" t="9138" r="23333" b="12057"/>
          <a:stretch>
            <a:fillRect/>
          </a:stretch>
        </p:blipFill>
        <p:spPr>
          <a:xfrm>
            <a:off x="7467600" y="3589338"/>
            <a:ext cx="1485900" cy="1325562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Content Placeholder 11" descr="EP202009_Ric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465763" y="296863"/>
            <a:ext cx="3214687" cy="3049587"/>
            <a:chOff x="7543800" y="4102357"/>
            <a:chExt cx="3200400" cy="303471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5177"/>
            <a:stretch>
              <a:fillRect/>
            </a:stretch>
          </p:blipFill>
          <p:spPr bwMode="auto">
            <a:xfrm>
              <a:off x="7543800" y="4102357"/>
              <a:ext cx="3200400" cy="3034713"/>
            </a:xfrm>
            <a:prstGeom prst="rect">
              <a:avLst/>
            </a:prstGeom>
            <a:ln w="285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8375" name="TextBox 7"/>
            <p:cNvSpPr txBox="1">
              <a:spLocks noChangeArrowheads="1"/>
            </p:cNvSpPr>
            <p:nvPr/>
          </p:nvSpPr>
          <p:spPr bwMode="auto">
            <a:xfrm>
              <a:off x="7543800" y="4102357"/>
              <a:ext cx="3200400" cy="4616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>
                  <a:latin typeface="Calibri" pitchFamily="34" charset="0"/>
                </a:rPr>
                <a:t>SSMIS 91-GHz color composite – 0231 UTC </a:t>
              </a:r>
              <a:br>
                <a:rPr lang="en-US" sz="1200">
                  <a:latin typeface="Calibri" pitchFamily="34" charset="0"/>
                </a:rPr>
              </a:br>
              <a:r>
                <a:rPr lang="en-US" sz="1200">
                  <a:latin typeface="Calibri" pitchFamily="34" charset="0"/>
                </a:rPr>
                <a:t>18 Oct - Courtesy FNMOC TC Webpage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404813" y="296863"/>
            <a:ext cx="2540000" cy="2570162"/>
            <a:chOff x="-1709551" y="-700644"/>
            <a:chExt cx="2674916" cy="2704530"/>
          </a:xfrm>
        </p:grpSpPr>
        <p:pic>
          <p:nvPicPr>
            <p:cNvPr id="9" name="Picture 8" descr="rick_peak_ir.gif"/>
            <p:cNvPicPr>
              <a:picLocks noChangeAspect="1"/>
            </p:cNvPicPr>
            <p:nvPr/>
          </p:nvPicPr>
          <p:blipFill>
            <a:blip r:embed="rId4" cstate="print"/>
            <a:srcRect l="20833" t="10851" r="35627" b="12057"/>
            <a:stretch>
              <a:fillRect/>
            </a:stretch>
          </p:blipFill>
          <p:spPr>
            <a:xfrm>
              <a:off x="-1709551" y="-700644"/>
              <a:ext cx="2674916" cy="2704530"/>
            </a:xfrm>
            <a:prstGeom prst="rect">
              <a:avLst/>
            </a:prstGeom>
            <a:ln w="285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8373" name="TextBox 9"/>
            <p:cNvSpPr txBox="1">
              <a:spLocks noChangeArrowheads="1"/>
            </p:cNvSpPr>
            <p:nvPr/>
          </p:nvSpPr>
          <p:spPr bwMode="auto">
            <a:xfrm>
              <a:off x="-1629393" y="-700644"/>
              <a:ext cx="2514600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i="1">
                  <a:latin typeface="Calibri" pitchFamily="34" charset="0"/>
                </a:rPr>
                <a:t>GOES-11</a:t>
              </a:r>
              <a:r>
                <a:rPr lang="en-US" sz="1200">
                  <a:latin typeface="Calibri" pitchFamily="34" charset="0"/>
                </a:rPr>
                <a:t> IR image – 0130 UTC 18 Oct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Hurricane Rick</a:t>
            </a:r>
            <a:endParaRPr lang="en-US" dirty="0"/>
          </a:p>
        </p:txBody>
      </p:sp>
      <p:pic>
        <p:nvPicPr>
          <p:cNvPr id="4" name="rick_ir_loop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2005" y="1057350"/>
            <a:ext cx="9052560" cy="565785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Hurricane Rick – Impacts</a:t>
            </a:r>
            <a:endParaRPr lang="en-US" dirty="0"/>
          </a:p>
        </p:txBody>
      </p:sp>
      <p:sp>
        <p:nvSpPr>
          <p:cNvPr id="60418" name="Rectangle 7"/>
          <p:cNvSpPr>
            <a:spLocks noChangeArrowheads="1"/>
          </p:cNvSpPr>
          <p:nvPr/>
        </p:nvSpPr>
        <p:spPr bwMode="auto">
          <a:xfrm>
            <a:off x="5391150" y="6615113"/>
            <a:ext cx="37528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Calibri" pitchFamily="34" charset="0"/>
              </a:rPr>
              <a:t>Mazatlán, Mexico   AP Photos by Guillermo Arias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33550" y="835025"/>
            <a:ext cx="5997575" cy="495300"/>
          </a:xfrm>
        </p:spPr>
        <p:txBody>
          <a:bodyPr rtlCol="0">
            <a:normAutofit fontScale="92500" lnSpcReduction="20000"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2 deaths due to large waves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76213" y="3484563"/>
            <a:ext cx="8863012" cy="3124200"/>
            <a:chOff x="176624" y="3484418"/>
            <a:chExt cx="8862230" cy="31242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6624" y="3484418"/>
              <a:ext cx="4750968" cy="3124200"/>
            </a:xfrm>
            <a:prstGeom prst="rect">
              <a:avLst/>
            </a:prstGeom>
            <a:ln w="285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60425" name="TextBox 8"/>
            <p:cNvSpPr txBox="1">
              <a:spLocks noChangeArrowheads="1"/>
            </p:cNvSpPr>
            <p:nvPr/>
          </p:nvSpPr>
          <p:spPr bwMode="auto">
            <a:xfrm>
              <a:off x="4916379" y="5035138"/>
              <a:ext cx="412247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1"/>
              <a:r>
                <a:rPr lang="en-US" sz="2400">
                  <a:solidFill>
                    <a:schemeClr val="bg1"/>
                  </a:solidFill>
                  <a:latin typeface="Calibri" pitchFamily="34" charset="0"/>
                  <a:sym typeface="Wingdings" pitchFamily="2" charset="2"/>
                </a:rPr>
                <a:t>Boy drowned in Cabo San Lucas</a:t>
              </a:r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-379413" y="1379538"/>
            <a:ext cx="9364663" cy="3124200"/>
            <a:chOff x="-380000" y="1378940"/>
            <a:chExt cx="9365858" cy="31242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52917" y="1378940"/>
              <a:ext cx="4732941" cy="3124200"/>
            </a:xfrm>
            <a:prstGeom prst="rect">
              <a:avLst/>
            </a:prstGeom>
            <a:ln w="285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60423" name="TextBox 6"/>
            <p:cNvSpPr txBox="1">
              <a:spLocks noChangeArrowheads="1"/>
            </p:cNvSpPr>
            <p:nvPr/>
          </p:nvSpPr>
          <p:spPr bwMode="auto">
            <a:xfrm>
              <a:off x="-380000" y="1852544"/>
              <a:ext cx="4695709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vl="1"/>
              <a:r>
                <a:rPr lang="en-US" sz="2400">
                  <a:solidFill>
                    <a:schemeClr val="bg1"/>
                  </a:solidFill>
                  <a:latin typeface="Calibri" pitchFamily="34" charset="0"/>
                  <a:sym typeface="Wingdings" pitchFamily="2" charset="2"/>
                </a:rPr>
                <a:t>Man swept out to sea from  a </a:t>
              </a:r>
            </a:p>
            <a:p>
              <a:pPr lvl="1"/>
              <a:r>
                <a:rPr lang="en-US" sz="2400">
                  <a:solidFill>
                    <a:schemeClr val="bg1"/>
                  </a:solidFill>
                  <a:latin typeface="Calibri" pitchFamily="34" charset="0"/>
                  <a:sym typeface="Wingdings" pitchFamily="2" charset="2"/>
                </a:rPr>
                <a:t>rocky  point in San José del Cabo</a:t>
              </a:r>
            </a:p>
            <a:p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Hurricane Rick - Forecast Issues</a:t>
            </a:r>
            <a:br>
              <a:rPr lang="en-US" dirty="0" smtClean="0"/>
            </a:br>
            <a:r>
              <a:rPr lang="en-US" sz="3100" dirty="0" smtClean="0"/>
              <a:t>Rapid Intensification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4038600" cy="3657600"/>
          </a:xfrm>
        </p:spPr>
        <p:txBody>
          <a:bodyPr/>
          <a:lstStyle/>
          <a:p>
            <a:r>
              <a:rPr lang="en-US" sz="2800" smtClean="0"/>
              <a:t>Rick intensified at a remarkable rate</a:t>
            </a:r>
          </a:p>
          <a:p>
            <a:pPr lvl="1"/>
            <a:r>
              <a:rPr lang="en-US" sz="2400" smtClean="0"/>
              <a:t>30 kt </a:t>
            </a:r>
            <a:r>
              <a:rPr lang="en-US" sz="2400" smtClean="0">
                <a:sym typeface="Wingdings" pitchFamily="2" charset="2"/>
              </a:rPr>
              <a:t> 70 kt </a:t>
            </a:r>
            <a:r>
              <a:rPr lang="en-US" sz="2400" smtClean="0">
                <a:solidFill>
                  <a:srgbClr val="FF0000"/>
                </a:solidFill>
                <a:sym typeface="Wingdings" pitchFamily="2" charset="2"/>
              </a:rPr>
              <a:t>(+40 kt) </a:t>
            </a:r>
            <a:br>
              <a:rPr lang="en-US" sz="2400" smtClean="0">
                <a:solidFill>
                  <a:srgbClr val="FF0000"/>
                </a:solidFill>
                <a:sym typeface="Wingdings" pitchFamily="2" charset="2"/>
              </a:rPr>
            </a:br>
            <a:r>
              <a:rPr lang="en-US" sz="2400" smtClean="0">
                <a:sym typeface="Wingdings" pitchFamily="2" charset="2"/>
              </a:rPr>
              <a:t>in 24-h ending 18Z 10/16</a:t>
            </a:r>
          </a:p>
          <a:p>
            <a:pPr lvl="1"/>
            <a:r>
              <a:rPr lang="en-US" sz="2400" smtClean="0">
                <a:sym typeface="Wingdings" pitchFamily="2" charset="2"/>
              </a:rPr>
              <a:t>60 kt  120 kt </a:t>
            </a:r>
            <a:r>
              <a:rPr lang="en-US" sz="2400" smtClean="0">
                <a:solidFill>
                  <a:srgbClr val="FF0000"/>
                </a:solidFill>
                <a:sym typeface="Wingdings" pitchFamily="2" charset="2"/>
              </a:rPr>
              <a:t>(+60 kt) </a:t>
            </a:r>
            <a:r>
              <a:rPr lang="en-US" sz="2400" smtClean="0">
                <a:sym typeface="Wingdings" pitchFamily="2" charset="2"/>
              </a:rPr>
              <a:t>in 24-h ending 12Z 10/17</a:t>
            </a:r>
          </a:p>
          <a:p>
            <a:pPr lvl="1"/>
            <a:r>
              <a:rPr lang="en-US" sz="2400" smtClean="0">
                <a:sym typeface="Wingdings" pitchFamily="2" charset="2"/>
              </a:rPr>
              <a:t>90 kt  155 </a:t>
            </a:r>
            <a:r>
              <a:rPr lang="en-US" sz="2400" smtClean="0">
                <a:solidFill>
                  <a:srgbClr val="FF0000"/>
                </a:solidFill>
                <a:sym typeface="Wingdings" pitchFamily="2" charset="2"/>
              </a:rPr>
              <a:t>(+65 kt) </a:t>
            </a:r>
            <a:r>
              <a:rPr lang="en-US" sz="2400" smtClean="0">
                <a:sym typeface="Wingdings" pitchFamily="2" charset="2"/>
              </a:rPr>
              <a:t>kt in 24-h ending 06Z 10/18</a:t>
            </a:r>
          </a:p>
        </p:txBody>
      </p:sp>
      <p:pic>
        <p:nvPicPr>
          <p:cNvPr id="61443" name="Picture 10" descr="Rick_OFC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2275" y="1066800"/>
            <a:ext cx="476726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5257800" y="2971800"/>
            <a:ext cx="457200" cy="304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791200" y="2133600"/>
            <a:ext cx="392113" cy="2809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148388" y="1576388"/>
            <a:ext cx="457200" cy="228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52400" y="4724400"/>
            <a:ext cx="8763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First round of RI (intensification to Cat 1 hurricane) was relatively well anticipated in official NHC forecasts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Second more extreme instance of RI was not well forecast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Rapid weakening after peak intensity was not forecast well either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8" descr="Rick_GFD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17888"/>
            <a:ext cx="4579938" cy="344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9" descr="Rick_HWR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4063" y="3417888"/>
            <a:ext cx="4579937" cy="344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11" descr="Rick_DSH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9938" cy="344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Line 12"/>
          <p:cNvSpPr>
            <a:spLocks noChangeShapeType="1"/>
          </p:cNvSpPr>
          <p:nvPr/>
        </p:nvSpPr>
        <p:spPr bwMode="auto">
          <a:xfrm>
            <a:off x="4572000" y="0"/>
            <a:ext cx="0" cy="6858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62469" name="AutoShape 13"/>
          <p:cNvCxnSpPr>
            <a:cxnSpLocks noChangeShapeType="1"/>
          </p:cNvCxnSpPr>
          <p:nvPr/>
        </p:nvCxnSpPr>
        <p:spPr bwMode="auto">
          <a:xfrm>
            <a:off x="0" y="3429000"/>
            <a:ext cx="91440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sp>
        <p:nvSpPr>
          <p:cNvPr id="62470" name="TextBox 7"/>
          <p:cNvSpPr txBox="1">
            <a:spLocks noChangeArrowheads="1"/>
          </p:cNvSpPr>
          <p:nvPr/>
        </p:nvSpPr>
        <p:spPr bwMode="auto">
          <a:xfrm>
            <a:off x="0" y="25400"/>
            <a:ext cx="4572000" cy="324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HWRF and SHIPS showed some signal for first period of RI but badly under-forecast later intensification to cat 4/5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GFDL suffered from low bias throughout Rick’s life cycle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SHIPS RI Index (30-kt threshold):</a:t>
            </a:r>
          </a:p>
          <a:p>
            <a:pPr lvl="1"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18Z 10/15: 59%</a:t>
            </a:r>
          </a:p>
          <a:p>
            <a:pPr lvl="1"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12Z 10/16: 74%</a:t>
            </a:r>
          </a:p>
          <a:p>
            <a:pPr lvl="1"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06Z 10/17: 60%</a:t>
            </a:r>
          </a:p>
        </p:txBody>
      </p:sp>
      <p:sp>
        <p:nvSpPr>
          <p:cNvPr id="9" name="Oval 8"/>
          <p:cNvSpPr/>
          <p:nvPr/>
        </p:nvSpPr>
        <p:spPr>
          <a:xfrm rot="2545889">
            <a:off x="5651500" y="1641475"/>
            <a:ext cx="762000" cy="1238250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 rot="2545889">
            <a:off x="5697538" y="4954588"/>
            <a:ext cx="762000" cy="1371600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 rot="2545889">
            <a:off x="1463675" y="4235450"/>
            <a:ext cx="847725" cy="2408238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 rot="4107287">
            <a:off x="6642100" y="1085850"/>
            <a:ext cx="762000" cy="1238250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 rot="3550208">
            <a:off x="6565900" y="4286250"/>
            <a:ext cx="762000" cy="1238250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 descr="RICK_OFCL.gif"/>
          <p:cNvPicPr>
            <a:picLocks noChangeAspect="1"/>
          </p:cNvPicPr>
          <p:nvPr/>
        </p:nvPicPr>
        <p:blipFill>
          <a:blip r:embed="rId2" cstate="print"/>
          <a:srcRect l="15833" t="7437" r="9167" b="3789"/>
          <a:stretch>
            <a:fillRect/>
          </a:stretch>
        </p:blipFill>
        <p:spPr bwMode="auto">
          <a:xfrm>
            <a:off x="782638" y="1123950"/>
            <a:ext cx="760412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84700" y="3552825"/>
            <a:ext cx="3228975" cy="101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Official NHC forecasts were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biased left of track and slow,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particularly early on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Hurricane Rick - Forecast Issues</a:t>
            </a:r>
            <a:br>
              <a:rPr lang="en-US" dirty="0" smtClean="0"/>
            </a:br>
            <a:r>
              <a:rPr lang="en-US" sz="3100" dirty="0" smtClean="0"/>
              <a:t>Track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19175" y="1362075"/>
            <a:ext cx="2714625" cy="7080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Threat to southern Baja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</a:rPr>
              <a:t>that did not materialize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Hurricane Rick – Track Guidance</a:t>
            </a:r>
            <a:endParaRPr lang="en-US" dirty="0"/>
          </a:p>
        </p:txBody>
      </p:sp>
      <p:pic>
        <p:nvPicPr>
          <p:cNvPr id="64514" name="Picture 2" descr="C:\Documents and Settings\lavila\My Documents\2009_PP\Rick_allmodel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47650" y="209550"/>
            <a:ext cx="3305175" cy="1320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+mn-lt"/>
              </a:rPr>
              <a:t>Most guidance was biased left of track (west/north) through much of Rick’s life cycle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1100" y="6324600"/>
            <a:ext cx="7115175" cy="406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latin typeface="+mn-lt"/>
              </a:rPr>
              <a:t>Rick’s </a:t>
            </a:r>
            <a:r>
              <a:rPr lang="en-US" sz="2000" dirty="0" err="1">
                <a:latin typeface="+mn-lt"/>
              </a:rPr>
              <a:t>recurvature</a:t>
            </a:r>
            <a:r>
              <a:rPr lang="en-US" sz="2000" dirty="0">
                <a:latin typeface="+mn-lt"/>
              </a:rPr>
              <a:t> was much sharper than most models indicated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Seasonal IR Loop</a:t>
            </a:r>
            <a:endParaRPr lang="en-US" dirty="0"/>
          </a:p>
        </p:txBody>
      </p:sp>
      <p:pic>
        <p:nvPicPr>
          <p:cNvPr id="4" name="2009_epac_loop.avi">
            <a:hlinkClick r:id="" action="ppaction://media"/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938" y="990600"/>
            <a:ext cx="9144000" cy="5715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588" y="52388"/>
            <a:ext cx="7467600" cy="79216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/>
              <a:t>Notable Forecast Issues – Rapid Weakening</a:t>
            </a:r>
            <a:endParaRPr lang="en-US" sz="3200" dirty="0"/>
          </a:p>
        </p:txBody>
      </p:sp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4800600" cy="5486400"/>
          </a:xfrm>
        </p:spPr>
        <p:txBody>
          <a:bodyPr/>
          <a:lstStyle/>
          <a:p>
            <a:r>
              <a:rPr lang="en-US" sz="2800" smtClean="0"/>
              <a:t>Rapid Weakening</a:t>
            </a:r>
          </a:p>
          <a:p>
            <a:pPr lvl="1"/>
            <a:r>
              <a:rPr lang="en-US" sz="2400" smtClean="0"/>
              <a:t>Jimena: 130 kt </a:t>
            </a:r>
            <a:r>
              <a:rPr lang="en-US" sz="2400" smtClean="0">
                <a:sym typeface="Wingdings" pitchFamily="2" charset="2"/>
              </a:rPr>
              <a:t> 90 kt </a:t>
            </a:r>
            <a:br>
              <a:rPr lang="en-US" sz="2400" smtClean="0">
                <a:sym typeface="Wingdings" pitchFamily="2" charset="2"/>
              </a:rPr>
            </a:br>
            <a:r>
              <a:rPr lang="en-US" sz="2400" smtClean="0">
                <a:solidFill>
                  <a:srgbClr val="FFFF00"/>
                </a:solidFill>
                <a:sym typeface="Wingdings" pitchFamily="2" charset="2"/>
              </a:rPr>
              <a:t>(-40 kt) </a:t>
            </a:r>
            <a:r>
              <a:rPr lang="en-US" sz="2400" smtClean="0">
                <a:sym typeface="Wingdings" pitchFamily="2" charset="2"/>
              </a:rPr>
              <a:t>in 24 h ending 12Z 9/2</a:t>
            </a:r>
            <a:endParaRPr lang="en-US" sz="2400" smtClean="0"/>
          </a:p>
          <a:p>
            <a:pPr lvl="1"/>
            <a:r>
              <a:rPr lang="en-US" sz="2400" smtClean="0"/>
              <a:t>Rick: 130 kt </a:t>
            </a:r>
            <a:r>
              <a:rPr lang="en-US" sz="2400" smtClean="0">
                <a:sym typeface="Wingdings" pitchFamily="2" charset="2"/>
              </a:rPr>
              <a:t> </a:t>
            </a:r>
            <a:r>
              <a:rPr lang="en-US" sz="2400" smtClean="0"/>
              <a:t>65 kt </a:t>
            </a:r>
            <a:br>
              <a:rPr lang="en-US" sz="2400" smtClean="0"/>
            </a:br>
            <a:r>
              <a:rPr lang="en-US" sz="2400" smtClean="0">
                <a:solidFill>
                  <a:srgbClr val="FFFF00"/>
                </a:solidFill>
              </a:rPr>
              <a:t>(-65 kt) </a:t>
            </a:r>
            <a:r>
              <a:rPr lang="en-US" sz="2400" smtClean="0"/>
              <a:t>in 24 h ending 06Z 10/20</a:t>
            </a:r>
          </a:p>
          <a:p>
            <a:pPr lvl="1"/>
            <a:r>
              <a:rPr lang="en-US" sz="2400" smtClean="0"/>
              <a:t>Both systems weakened  very quickly from peak intensity</a:t>
            </a:r>
          </a:p>
          <a:p>
            <a:r>
              <a:rPr lang="en-US" sz="2600" smtClean="0"/>
              <a:t>Official forecasts and intensity guidance captured this weakening much better for Jimena than for Rick</a:t>
            </a:r>
          </a:p>
        </p:txBody>
      </p:sp>
      <p:pic>
        <p:nvPicPr>
          <p:cNvPr id="65539" name="Picture 8" descr="Jimena_OFC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838200"/>
            <a:ext cx="406082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10" descr="Rick_OFC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849688"/>
            <a:ext cx="4038600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Ethan Gibney of IMSG/NCDC provided the seasonal track map</a:t>
            </a:r>
          </a:p>
          <a:p>
            <a:r>
              <a:rPr lang="en-US" smtClean="0"/>
              <a:t>Hurricane Specialists Unit</a:t>
            </a:r>
          </a:p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33350"/>
            <a:ext cx="7239000" cy="85725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/>
              <a:t>2009 East Pacific Track Map (1/2)</a:t>
            </a:r>
            <a:endParaRPr lang="en-US" sz="4000" dirty="0"/>
          </a:p>
        </p:txBody>
      </p:sp>
      <p:pic>
        <p:nvPicPr>
          <p:cNvPr id="29698" name="Picture 3" descr="2009epa_a_final.jpg"/>
          <p:cNvPicPr>
            <a:picLocks noChangeAspect="1"/>
          </p:cNvPicPr>
          <p:nvPr/>
        </p:nvPicPr>
        <p:blipFill>
          <a:blip r:embed="rId2" cstate="print"/>
          <a:srcRect t="11111" b="11111"/>
          <a:stretch>
            <a:fillRect/>
          </a:stretch>
        </p:blipFill>
        <p:spPr bwMode="auto">
          <a:xfrm>
            <a:off x="0" y="1143000"/>
            <a:ext cx="914400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33350"/>
            <a:ext cx="7239000" cy="85725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/>
              <a:t>2009 East Pacific Track Map (2/2)</a:t>
            </a:r>
            <a:endParaRPr lang="en-US" sz="4000" dirty="0"/>
          </a:p>
        </p:txBody>
      </p:sp>
      <p:pic>
        <p:nvPicPr>
          <p:cNvPr id="30722" name="Picture 4" descr="2009epa_b_final.jpg"/>
          <p:cNvPicPr>
            <a:picLocks noChangeAspect="1"/>
          </p:cNvPicPr>
          <p:nvPr/>
        </p:nvPicPr>
        <p:blipFill>
          <a:blip r:embed="rId2" cstate="print"/>
          <a:srcRect t="11111" b="11111"/>
          <a:stretch>
            <a:fillRect/>
          </a:stretch>
        </p:blipFill>
        <p:spPr bwMode="auto">
          <a:xfrm>
            <a:off x="0" y="1143000"/>
            <a:ext cx="914400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Content Placeholder 6" descr="2009_epac_tsgenesis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43000"/>
            <a:ext cx="9144000" cy="522128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/>
              <a:t>2009 East Pacific Genesis (TS) Locations</a:t>
            </a:r>
            <a:endParaRPr lang="en-US" sz="3600" dirty="0"/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52400" y="1219200"/>
            <a:ext cx="3505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alibri" pitchFamily="34" charset="0"/>
              </a:rPr>
              <a:t>76.4% of TS genesis points occurred west of 110°W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SST Anomalies</a:t>
            </a:r>
            <a:endParaRPr lang="en-US" dirty="0"/>
          </a:p>
        </p:txBody>
      </p:sp>
      <p:pic>
        <p:nvPicPr>
          <p:cNvPr id="32770" name="Content Placeholder 3" descr="ssta_epac_julsep.g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9483" t="11926" r="6940" b="7927"/>
          <a:stretch>
            <a:fillRect/>
          </a:stretch>
        </p:blipFill>
        <p:spPr>
          <a:xfrm>
            <a:off x="457200" y="2263775"/>
            <a:ext cx="4038600" cy="2994025"/>
          </a:xfrm>
        </p:spPr>
      </p:pic>
      <p:sp>
        <p:nvSpPr>
          <p:cNvPr id="6" name="Oval 5"/>
          <p:cNvSpPr/>
          <p:nvPr/>
        </p:nvSpPr>
        <p:spPr>
          <a:xfrm>
            <a:off x="2457450" y="3133725"/>
            <a:ext cx="1857375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2773" name="Content Placeholder 3" descr="ssta_epac_composite_elnino.png"/>
          <p:cNvPicPr>
            <a:picLocks noChangeAspect="1"/>
          </p:cNvPicPr>
          <p:nvPr/>
        </p:nvPicPr>
        <p:blipFill>
          <a:blip r:embed="rId3" cstate="print"/>
          <a:srcRect l="8604" t="83014" r="5057" b="9779"/>
          <a:stretch>
            <a:fillRect/>
          </a:stretch>
        </p:blipFill>
        <p:spPr bwMode="auto">
          <a:xfrm>
            <a:off x="1776413" y="5634038"/>
            <a:ext cx="57689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90725" y="1524000"/>
            <a:ext cx="1017588" cy="603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2009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62525" y="1571625"/>
            <a:ext cx="3781425" cy="5794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2002, 2006, and 2009</a:t>
            </a:r>
          </a:p>
        </p:txBody>
      </p:sp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4" cstate="print"/>
          <a:srcRect l="11235" t="23299" r="6984" b="24214"/>
          <a:stretch>
            <a:fillRect/>
          </a:stretch>
        </p:blipFill>
        <p:spPr bwMode="auto">
          <a:xfrm>
            <a:off x="4633913" y="2695575"/>
            <a:ext cx="4395787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239000" cy="7921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Season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10600" cy="5715000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9600" dirty="0" smtClean="0"/>
              <a:t>Number of named storms (17) above average, number of hurricanes (7) slightly below average, number of major hurricanes (4) average 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9600" dirty="0" smtClean="0"/>
              <a:t>Two unnamed depressions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9600" dirty="0" smtClean="0"/>
              <a:t>Accumulated Cyclone Energy (ACE) for the season was 93, in the “near normal” range of activity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9600" dirty="0" smtClean="0"/>
              <a:t>Eight storms had peak intensity ≤ 50 </a:t>
            </a:r>
            <a:r>
              <a:rPr lang="en-US" sz="9600" dirty="0" err="1" smtClean="0"/>
              <a:t>kt</a:t>
            </a:r>
            <a:endParaRPr lang="en-US" sz="9600" dirty="0" smtClean="0"/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9600" dirty="0" smtClean="0"/>
              <a:t>Rick (155 </a:t>
            </a:r>
            <a:r>
              <a:rPr lang="en-US" sz="9600" dirty="0" err="1" smtClean="0"/>
              <a:t>kt</a:t>
            </a:r>
            <a:r>
              <a:rPr lang="en-US" sz="9600" dirty="0" smtClean="0"/>
              <a:t>) became second-strongest east Pacific hurricane since reliable records began in 1971</a:t>
            </a:r>
          </a:p>
          <a:p>
            <a:pPr lvl="1" fontAlgn="auto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–"/>
              <a:defRPr/>
            </a:pPr>
            <a:r>
              <a:rPr lang="en-US" sz="9600" dirty="0" smtClean="0"/>
              <a:t>Only Linda (1997) was stronger (160 </a:t>
            </a:r>
            <a:r>
              <a:rPr lang="en-US" sz="9600" dirty="0" err="1" smtClean="0"/>
              <a:t>kt</a:t>
            </a:r>
            <a:r>
              <a:rPr lang="en-US" sz="9600" dirty="0" smtClean="0"/>
              <a:t>)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9600" dirty="0" smtClean="0"/>
              <a:t>2 landfalls (1 TS and 1 H), 4 direct deaths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9600" dirty="0" smtClean="0"/>
              <a:t>Three major hurricanes and seven named storms formed in August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endParaRPr lang="en-US" sz="2800" dirty="0" smtClean="0"/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2800" dirty="0" smtClean="0"/>
              <a:t>  </a:t>
            </a:r>
            <a:endParaRPr lang="en-US" sz="2800" dirty="0"/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3053</TotalTime>
  <Words>1157</Words>
  <Application>Microsoft Office PowerPoint</Application>
  <PresentationFormat>On-screen Show (4:3)</PresentationFormat>
  <Paragraphs>250</Paragraphs>
  <Slides>41</Slides>
  <Notes>0</Notes>
  <HiddenSlides>3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1_Default Design</vt:lpstr>
      <vt:lpstr>2009 East Pacific Hurricane Season</vt:lpstr>
      <vt:lpstr>Summary Table (1/2)</vt:lpstr>
      <vt:lpstr>Slide 3</vt:lpstr>
      <vt:lpstr>Seasonal IR Loop</vt:lpstr>
      <vt:lpstr>2009 East Pacific Track Map (1/2)</vt:lpstr>
      <vt:lpstr>2009 East Pacific Track Map (2/2)</vt:lpstr>
      <vt:lpstr>2009 East Pacific Genesis (TS) Locations</vt:lpstr>
      <vt:lpstr>SST Anomalies</vt:lpstr>
      <vt:lpstr>Season Summary</vt:lpstr>
      <vt:lpstr>Verification of NOAA’s 2009 Eastern Pacific Hurricane Outlook</vt:lpstr>
      <vt:lpstr>Hurricane Andres</vt:lpstr>
      <vt:lpstr>Slide 12</vt:lpstr>
      <vt:lpstr>Tropical Storm Blanca</vt:lpstr>
      <vt:lpstr>Slide 14</vt:lpstr>
      <vt:lpstr>Tropical Storm Dolores</vt:lpstr>
      <vt:lpstr>Tropical Storm Lana</vt:lpstr>
      <vt:lpstr>Tropical Storm Enrique</vt:lpstr>
      <vt:lpstr>Slide 18</vt:lpstr>
      <vt:lpstr>Slide 19</vt:lpstr>
      <vt:lpstr>Slide 20</vt:lpstr>
      <vt:lpstr>Tropical Storm Ignacio</vt:lpstr>
      <vt:lpstr>Hurricane Jimena</vt:lpstr>
      <vt:lpstr>Hurricane Jimena</vt:lpstr>
      <vt:lpstr>Hurricane Jimena – Impacts</vt:lpstr>
      <vt:lpstr>Hurricane Jimena – Impacts</vt:lpstr>
      <vt:lpstr>Slide 26</vt:lpstr>
      <vt:lpstr>Slide 27</vt:lpstr>
      <vt:lpstr>Hurricane Jimena – Track Guidance</vt:lpstr>
      <vt:lpstr>Slide 29</vt:lpstr>
      <vt:lpstr>Tropical Storm Kevin</vt:lpstr>
      <vt:lpstr>Hurricane Linda</vt:lpstr>
      <vt:lpstr>Tropical Storm Marty</vt:lpstr>
      <vt:lpstr>Slide 33</vt:lpstr>
      <vt:lpstr>Hurricane Rick</vt:lpstr>
      <vt:lpstr>Hurricane Rick – Impacts</vt:lpstr>
      <vt:lpstr>Hurricane Rick - Forecast Issues Rapid Intensification</vt:lpstr>
      <vt:lpstr>Slide 37</vt:lpstr>
      <vt:lpstr>Hurricane Rick - Forecast Issues Track</vt:lpstr>
      <vt:lpstr>Hurricane Rick – Track Guidance</vt:lpstr>
      <vt:lpstr>Notable Forecast Issues – Rapid Weakening</vt:lpstr>
      <vt:lpstr>Acknowledgements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2009 East Pacific Hurricane Season</dc:title>
  <dc:creator>Michael J. Brennan</dc:creator>
  <cp:lastModifiedBy>Administrator</cp:lastModifiedBy>
  <cp:revision>357</cp:revision>
  <dcterms:created xsi:type="dcterms:W3CDTF">2009-10-24T12:01:31Z</dcterms:created>
  <dcterms:modified xsi:type="dcterms:W3CDTF">2010-03-01T16:56:48Z</dcterms:modified>
</cp:coreProperties>
</file>