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401" r:id="rId3"/>
    <p:sldId id="262" r:id="rId4"/>
    <p:sldId id="263" r:id="rId5"/>
    <p:sldId id="463" r:id="rId6"/>
    <p:sldId id="257" r:id="rId7"/>
    <p:sldId id="455" r:id="rId8"/>
    <p:sldId id="451" r:id="rId9"/>
    <p:sldId id="454" r:id="rId10"/>
    <p:sldId id="456" r:id="rId11"/>
    <p:sldId id="266" r:id="rId12"/>
    <p:sldId id="402" r:id="rId13"/>
    <p:sldId id="403" r:id="rId14"/>
    <p:sldId id="405" r:id="rId15"/>
    <p:sldId id="473" r:id="rId16"/>
    <p:sldId id="448" r:id="rId17"/>
    <p:sldId id="464" r:id="rId18"/>
    <p:sldId id="449" r:id="rId19"/>
    <p:sldId id="431" r:id="rId20"/>
    <p:sldId id="459" r:id="rId21"/>
    <p:sldId id="465" r:id="rId22"/>
    <p:sldId id="432" r:id="rId23"/>
    <p:sldId id="466" r:id="rId24"/>
    <p:sldId id="433" r:id="rId25"/>
    <p:sldId id="434" r:id="rId26"/>
    <p:sldId id="425" r:id="rId27"/>
    <p:sldId id="474" r:id="rId28"/>
    <p:sldId id="475" r:id="rId29"/>
    <p:sldId id="436" r:id="rId30"/>
    <p:sldId id="450" r:id="rId31"/>
    <p:sldId id="435" r:id="rId32"/>
    <p:sldId id="420" r:id="rId33"/>
    <p:sldId id="468" r:id="rId34"/>
    <p:sldId id="467" r:id="rId35"/>
    <p:sldId id="470" r:id="rId36"/>
    <p:sldId id="457" r:id="rId37"/>
    <p:sldId id="471" r:id="rId38"/>
    <p:sldId id="472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CC0000"/>
    <a:srgbClr val="FF3300"/>
    <a:srgbClr val="33CCFF"/>
    <a:srgbClr val="CC00FF"/>
    <a:srgbClr val="008000"/>
    <a:srgbClr val="CC00CC"/>
    <a:srgbClr val="00FF00"/>
    <a:srgbClr val="00FFCC"/>
    <a:srgbClr val="FF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7" autoAdjust="0"/>
    <p:restoredTop sz="94660"/>
  </p:normalViewPr>
  <p:slideViewPr>
    <p:cSldViewPr showGuides="1">
      <p:cViewPr varScale="1">
        <p:scale>
          <a:sx n="103" d="100"/>
          <a:sy n="103" d="100"/>
        </p:scale>
        <p:origin x="-12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C6609-622C-41BF-AA66-C88E931DC74A}" type="datetimeFigureOut">
              <a:rPr lang="en-US" smtClean="0"/>
              <a:pPr/>
              <a:t>2/24/2010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513F1-F29A-40CF-99F4-03FA2356E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D70493-871D-4DF4-A9AE-E9A2D911BE9E}" type="slidenum">
              <a:rPr lang="en-US"/>
              <a:pPr/>
              <a:t>4</a:t>
            </a:fld>
            <a:endParaRPr lang="en-US"/>
          </a:p>
        </p:txBody>
      </p:sp>
      <p:sp>
        <p:nvSpPr>
          <p:cNvPr id="9218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5" tIns="45707" rIns="91415" bIns="45707" anchor="b"/>
          <a:lstStyle/>
          <a:p>
            <a:pPr algn="r"/>
            <a:fld id="{921A1103-A25F-49B5-9E1C-DAC0A677EC44}" type="slidenum">
              <a:rPr lang="en-US" sz="1200">
                <a:ea typeface="ＭＳ Ｐゴシック" pitchFamily="-110" charset="-128"/>
              </a:rPr>
              <a:pPr algn="r"/>
              <a:t>4</a:t>
            </a:fld>
            <a:endParaRPr lang="en-US" sz="1200">
              <a:ea typeface="ＭＳ Ｐゴシック" pitchFamily="-110" charset="-128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</p:spPr>
        <p:txBody>
          <a:bodyPr lIns="91415" tIns="45707" rIns="91415" bIns="45707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44B9BF-B81E-45C0-B9F6-C9AF36AF65EE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Track chart of Tropical Depression Sixteen.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098-6371-4C22-A886-CF4D8FA7149F}" type="datetimeFigureOut">
              <a:rPr lang="en-US" smtClean="0"/>
              <a:pPr/>
              <a:t>2/24/2010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098-6371-4C22-A886-CF4D8FA7149F}" type="datetimeFigureOut">
              <a:rPr lang="en-US" smtClean="0"/>
              <a:pPr/>
              <a:t>2/24/2010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098-6371-4C22-A886-CF4D8FA7149F}" type="datetimeFigureOut">
              <a:rPr lang="en-US" smtClean="0"/>
              <a:pPr/>
              <a:t>2/24/2010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098-6371-4C22-A886-CF4D8FA7149F}" type="datetimeFigureOut">
              <a:rPr lang="en-US" smtClean="0"/>
              <a:pPr/>
              <a:t>2/24/2010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098-6371-4C22-A886-CF4D8FA7149F}" type="datetimeFigureOut">
              <a:rPr lang="en-US" smtClean="0"/>
              <a:pPr/>
              <a:t>2/24/2010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098-6371-4C22-A886-CF4D8FA7149F}" type="datetimeFigureOut">
              <a:rPr lang="en-US" smtClean="0"/>
              <a:pPr/>
              <a:t>2/24/2010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098-6371-4C22-A886-CF4D8FA7149F}" type="datetimeFigureOut">
              <a:rPr lang="en-US" smtClean="0"/>
              <a:pPr/>
              <a:t>2/24/2010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098-6371-4C22-A886-CF4D8FA7149F}" type="datetimeFigureOut">
              <a:rPr lang="en-US" smtClean="0"/>
              <a:pPr/>
              <a:t>2/24/2010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098-6371-4C22-A886-CF4D8FA7149F}" type="datetimeFigureOut">
              <a:rPr lang="en-US" smtClean="0"/>
              <a:pPr/>
              <a:t>2/24/2010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098-6371-4C22-A886-CF4D8FA7149F}" type="datetimeFigureOut">
              <a:rPr lang="en-US" smtClean="0"/>
              <a:pPr/>
              <a:t>2/24/2010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8098-6371-4C22-A886-CF4D8FA7149F}" type="datetimeFigureOut">
              <a:rPr lang="en-US" smtClean="0"/>
              <a:pPr/>
              <a:t>2/24/2010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D8098-6371-4C22-A886-CF4D8FA7149F}" type="datetimeFigureOut">
              <a:rPr lang="en-US" smtClean="0"/>
              <a:pPr/>
              <a:t>2/24/2010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EBFA5-F91C-4A51-A880-3757611D3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rberg\Desktop\Robbie%20PC\Powerpoint\2010%20IHC%20-%20Savannah\s01-01berg-bill1.avi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rberg\Desktop\Robbie%20PC\Powerpoint\2010%20IHC%20-%20Savannah\s01-01berg-grace1.m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rberg\Desktop\Robbie%20PC\Powerpoint\2010%20IHC%20-%20Savannah\s01-01berg-grace2.avi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W:\Robbie\AMS\background_AMS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04800" y="1524000"/>
            <a:ext cx="8610600" cy="1295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5000"/>
              </a:prstClr>
            </a:outerShdw>
          </a:effectLst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The Quietest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Year in More Than a Decade:  An Overview of the 2009 Atlantic Hurricane Season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838200" y="3124200"/>
            <a:ext cx="7391400" cy="2438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6000"/>
              </a:prstClr>
            </a:outerShdw>
          </a:effectLst>
        </p:spPr>
        <p:txBody>
          <a:bodyPr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strike="noStrike" kern="1200" cap="none" spc="0" normalizeH="0" baseline="0" noProof="0" dirty="0" smtClean="0">
                <a:ln>
                  <a:noFill/>
                </a:ln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Robbie Berg and </a:t>
            </a:r>
            <a:r>
              <a:rPr kumimoji="0" lang="en-US" sz="4000" b="1" strike="noStrike" kern="1200" cap="none" spc="0" normalizeH="0" baseline="0" noProof="0" dirty="0" err="1" smtClean="0">
                <a:ln>
                  <a:noFill/>
                </a:ln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Lixion</a:t>
            </a:r>
            <a:r>
              <a:rPr kumimoji="0" lang="en-US" sz="4000" b="1" strike="noStrike" kern="1200" cap="none" spc="0" normalizeH="0" baseline="0" noProof="0" dirty="0" smtClean="0">
                <a:ln>
                  <a:noFill/>
                </a:ln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Avila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strike="noStrike" kern="1200" cap="none" spc="0" normalizeH="0" baseline="0" noProof="0" dirty="0" smtClean="0">
                <a:ln>
                  <a:noFill/>
                </a:ln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National Hurricane Center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1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2010 Interdepartmental Hurricane Conference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Savannah, Georgia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1 March 2010</a:t>
            </a:r>
          </a:p>
        </p:txBody>
      </p:sp>
      <p:pic>
        <p:nvPicPr>
          <p:cNvPr id="4" name="Picture 8" descr="NO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914400" cy="914400"/>
          </a:xfrm>
          <a:prstGeom prst="rect">
            <a:avLst/>
          </a:prstGeom>
          <a:noFill/>
        </p:spPr>
      </p:pic>
      <p:pic>
        <p:nvPicPr>
          <p:cNvPr id="5" name="Picture 4" descr="WSFO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152400"/>
            <a:ext cx="92784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304800"/>
            <a:ext cx="9144000" cy="533400"/>
          </a:xfrm>
          <a:prstGeom prst="rect">
            <a:avLst/>
          </a:prstGeom>
          <a:effectLst>
            <a:outerShdw dist="35921" dir="2700000" algn="ctr" rotWithShape="0">
              <a:schemeClr val="tx1">
                <a:alpha val="74997"/>
              </a:schemeClr>
            </a:outerShdw>
          </a:effectLst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Operational Challenges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85800" y="1066800"/>
            <a:ext cx="8458200" cy="59436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Sheared systems, some with marginally-defined centers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(Ana, Danny, Erika, Henri)</a:t>
            </a:r>
          </a:p>
          <a:p>
            <a:pPr marL="457200" lvl="0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b="1" noProof="0" dirty="0" smtClean="0">
                <a:solidFill>
                  <a:schemeClr val="bg1"/>
                </a:solidFill>
              </a:rPr>
              <a:t>Unanticipated tropical </a:t>
            </a:r>
            <a:r>
              <a:rPr lang="en-US" sz="2400" b="1" noProof="0" dirty="0" err="1" smtClean="0">
                <a:solidFill>
                  <a:schemeClr val="bg1"/>
                </a:solidFill>
              </a:rPr>
              <a:t>cyclogenesis</a:t>
            </a:r>
            <a:r>
              <a:rPr lang="en-US" sz="2400" b="1" noProof="0" dirty="0" smtClean="0">
                <a:solidFill>
                  <a:schemeClr val="bg1"/>
                </a:solidFill>
              </a:rPr>
              <a:t/>
            </a:r>
            <a:br>
              <a:rPr lang="en-US" sz="2400" b="1" noProof="0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(Claudette, Grace, Henri)</a:t>
            </a:r>
            <a:endParaRPr lang="en-US" sz="2000" b="1" noProof="0" dirty="0" smtClean="0">
              <a:solidFill>
                <a:schemeClr val="bg1"/>
              </a:solidFill>
            </a:endParaRPr>
          </a:p>
          <a:p>
            <a:pPr marL="457200" lvl="0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Cyclone classification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(Danny, Grace, early season Gulf low, New Jersey low, central Atlantic low)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457200" lvl="0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b="1" noProof="0" dirty="0" smtClean="0">
                <a:solidFill>
                  <a:schemeClr val="bg1"/>
                </a:solidFill>
              </a:rPr>
              <a:t>Along-track (speed) forecast errors</a:t>
            </a:r>
            <a:br>
              <a:rPr lang="en-US" sz="2400" b="1" noProof="0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(Bill, Grace, Ida)</a:t>
            </a:r>
            <a:endParaRPr lang="en-US" sz="2000" b="1" noProof="0" dirty="0" smtClean="0">
              <a:solidFill>
                <a:schemeClr val="bg1"/>
              </a:solidFill>
            </a:endParaRPr>
          </a:p>
          <a:p>
            <a:pPr marL="457200" lvl="0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Interpretation and accuracy of SFMR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(Bill, Ida)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High model intensity bias (esp. HWRF) in high-shear environments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(Bill, Erika, Fred)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8" descr="NOA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</p:spPr>
      </p:pic>
      <p:pic>
        <p:nvPicPr>
          <p:cNvPr id="5" name="Picture 4" descr="WSFO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152400"/>
            <a:ext cx="4639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:\TCR_Graphics\GIS_Track_Maps\2009 NOAA Maps\AL012009_TD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200400"/>
            <a:ext cx="2667000" cy="200025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4" name="Picture 8" descr="NO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3400" y="457200"/>
            <a:ext cx="457200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W:\TCR_Graphics\GIS_Track_Maps\2009 NOAA Maps\AL022009_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533400"/>
            <a:ext cx="314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Picture 8" descr="NO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3400" y="457200"/>
            <a:ext cx="457200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W:\TCR_Graphics\GIS_Track_Maps\2009 NOAA Maps\AL032009_Bi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733800"/>
            <a:ext cx="2031556" cy="266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 useBgFill="1">
        <p:nvSpPr>
          <p:cNvPr id="4" name="Rectangle 3"/>
          <p:cNvSpPr/>
          <p:nvPr/>
        </p:nvSpPr>
        <p:spPr>
          <a:xfrm>
            <a:off x="3810000" y="2514600"/>
            <a:ext cx="4572000" cy="14711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Large swells affected the U.S. East Coast, severe beach erosion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One death in Acadia Nat’l Park, ME; one in FL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Heavy rainfall in Eastern Massachusetts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Minor damage in Bermuda and Atlantic Canada</a:t>
            </a:r>
          </a:p>
        </p:txBody>
      </p:sp>
      <p:pic>
        <p:nvPicPr>
          <p:cNvPr id="5" name="Picture 8" descr="NO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3400" y="533400"/>
            <a:ext cx="457200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01-01berg-bill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914400" y="-9525"/>
            <a:ext cx="10988040" cy="6867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rberg\Desktop\Robbie PC\Powerpoint\2010 IHC - Savannah\s01-01berg-bill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W:\TCR_Graphics\GIS_Track_Maps\2009 NOAA Maps\AL042009_Claudet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9174"/>
          </a:xfrm>
          <a:prstGeom prst="rect">
            <a:avLst/>
          </a:prstGeom>
          <a:noFill/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057400"/>
            <a:ext cx="25908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 useBgFill="1">
        <p:nvSpPr>
          <p:cNvPr id="4" name="Rectangle 3"/>
          <p:cNvSpPr/>
          <p:nvPr/>
        </p:nvSpPr>
        <p:spPr>
          <a:xfrm>
            <a:off x="4876800" y="533400"/>
            <a:ext cx="3733800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Landfall at Santa Rosa Island, FL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Minor power outages and damage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EF0 tornado near Cape Coral, FL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2 deaths from waves/surf (Panama City, Bay County)</a:t>
            </a:r>
          </a:p>
        </p:txBody>
      </p:sp>
      <p:pic>
        <p:nvPicPr>
          <p:cNvPr id="6" name="Picture 8" descr="NO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533400"/>
            <a:ext cx="457200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rberg\Desktop\Robbie PC\Powerpoint\2010 IHC - Savannah\s01-01berg-claudett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W:\TCR_Graphics\GIS_Track_Maps\2009 NOAA Maps\AL052009_Dan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0" y="4572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 useBgFill="1">
        <p:nvSpPr>
          <p:cNvPr id="4" name="Rectangle 3"/>
          <p:cNvSpPr/>
          <p:nvPr/>
        </p:nvSpPr>
        <p:spPr>
          <a:xfrm>
            <a:off x="609600" y="5562600"/>
            <a:ext cx="297180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One death in Corolla, NC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Rough surf in Carolinas</a:t>
            </a:r>
          </a:p>
        </p:txBody>
      </p:sp>
      <p:pic>
        <p:nvPicPr>
          <p:cNvPr id="7" name="Picture 8" descr="NO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57200"/>
            <a:ext cx="457200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W:\TCR_Graphics\GIS_Track_Maps\2009 NOAA Maps\AL062009_Eri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477000" y="381000"/>
            <a:ext cx="2057400" cy="2667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4"/>
          <p:cNvSpPr/>
          <p:nvPr/>
        </p:nvSpPr>
        <p:spPr>
          <a:xfrm>
            <a:off x="685800" y="4953000"/>
            <a:ext cx="4572000" cy="14219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Flooding and landslides in Dominica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Flooding, rockslides, power outages in Guadeloupe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Remnants caused flooding in Puerto Rico and Dominican Republic</a:t>
            </a:r>
          </a:p>
        </p:txBody>
      </p:sp>
      <p:pic>
        <p:nvPicPr>
          <p:cNvPr id="6" name="Picture 8" descr="NO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57200"/>
            <a:ext cx="457200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8232" t="3509" r="12492" b="7895"/>
          <a:stretch>
            <a:fillRect/>
          </a:stretch>
        </p:blipFill>
        <p:spPr bwMode="auto">
          <a:xfrm rot="16200000">
            <a:off x="1810692" y="-475308"/>
            <a:ext cx="5522615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04800"/>
            <a:ext cx="9144000" cy="533400"/>
          </a:xfrm>
          <a:prstGeom prst="rect">
            <a:avLst/>
          </a:prstGeom>
          <a:effectLst>
            <a:outerShdw dist="35921" dir="2700000" algn="ctr" rotWithShape="0">
              <a:schemeClr val="tx1">
                <a:alpha val="74997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Cyclones of 2009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8144" y="4419600"/>
            <a:ext cx="5421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02724" y="3983184"/>
            <a:ext cx="5421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9000" y="2697020"/>
            <a:ext cx="5421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8" descr="NO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914400" cy="914400"/>
          </a:xfrm>
          <a:prstGeom prst="rect">
            <a:avLst/>
          </a:prstGeom>
          <a:noFill/>
        </p:spPr>
      </p:pic>
      <p:pic>
        <p:nvPicPr>
          <p:cNvPr id="10" name="Picture 9" descr="WSFO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152400"/>
            <a:ext cx="92784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rika-example-Oct_28_2009-09_45_15"/>
          <p:cNvPicPr>
            <a:picLocks noChangeAspect="1" noChangeArrowheads="1"/>
          </p:cNvPicPr>
          <p:nvPr/>
        </p:nvPicPr>
        <p:blipFill>
          <a:blip r:embed="rId2" cstate="print"/>
          <a:srcRect r="66222" b="34000"/>
          <a:stretch>
            <a:fillRect/>
          </a:stretch>
        </p:blipFill>
        <p:spPr bwMode="auto">
          <a:xfrm>
            <a:off x="1905000" y="838200"/>
            <a:ext cx="57912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77" name="Picture 13" descr="HWR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6613" y="3427413"/>
            <a:ext cx="4497387" cy="3430587"/>
          </a:xfrm>
          <a:prstGeom prst="rect">
            <a:avLst/>
          </a:prstGeom>
          <a:noFill/>
        </p:spPr>
      </p:pic>
      <p:pic>
        <p:nvPicPr>
          <p:cNvPr id="113676" name="Picture 12" descr="GHM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7413"/>
            <a:ext cx="4497388" cy="3430587"/>
          </a:xfrm>
          <a:prstGeom prst="rect">
            <a:avLst/>
          </a:prstGeom>
          <a:noFill/>
        </p:spPr>
      </p:pic>
      <p:pic>
        <p:nvPicPr>
          <p:cNvPr id="113675" name="Picture 11" descr="DSH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6613" y="0"/>
            <a:ext cx="4497387" cy="3430588"/>
          </a:xfrm>
          <a:prstGeom prst="rect">
            <a:avLst/>
          </a:prstGeom>
          <a:noFill/>
        </p:spPr>
      </p:pic>
      <p:pic>
        <p:nvPicPr>
          <p:cNvPr id="113674" name="Picture 10" descr="OFC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497388" cy="3430588"/>
          </a:xfrm>
          <a:prstGeom prst="rect">
            <a:avLst/>
          </a:prstGeom>
          <a:noFill/>
        </p:spPr>
      </p:pic>
      <p:cxnSp>
        <p:nvCxnSpPr>
          <p:cNvPr id="113672" name="AutoShape 8"/>
          <p:cNvCxnSpPr>
            <a:cxnSpLocks noChangeShapeType="1"/>
          </p:cNvCxnSpPr>
          <p:nvPr/>
        </p:nvCxnSpPr>
        <p:spPr bwMode="auto">
          <a:xfrm>
            <a:off x="0" y="3429000"/>
            <a:ext cx="91440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113673" name="Line 9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W:\TCR_Graphics\GIS_Track_Maps\2009 NOAA Maps\AL072009_Fr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048000" y="533400"/>
            <a:ext cx="1981200" cy="2334492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8" descr="NO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57200"/>
            <a:ext cx="457200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21" name="Picture 9" descr="AL072009_Fred_OFC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86400" cy="3433763"/>
          </a:xfrm>
          <a:prstGeom prst="rect">
            <a:avLst/>
          </a:prstGeom>
          <a:noFill/>
        </p:spPr>
      </p:pic>
      <p:pic>
        <p:nvPicPr>
          <p:cNvPr id="115722" name="Picture 10" descr="AL072009_Fred_DSH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-9525"/>
            <a:ext cx="5494338" cy="3438525"/>
          </a:xfrm>
          <a:prstGeom prst="rect">
            <a:avLst/>
          </a:prstGeom>
          <a:noFill/>
        </p:spPr>
      </p:pic>
      <p:sp>
        <p:nvSpPr>
          <p:cNvPr id="115723" name="Rectangle 11"/>
          <p:cNvSpPr>
            <a:spLocks noChangeArrowheads="1"/>
          </p:cNvSpPr>
          <p:nvPr/>
        </p:nvSpPr>
        <p:spPr bwMode="auto">
          <a:xfrm>
            <a:off x="4395788" y="457200"/>
            <a:ext cx="457200" cy="20574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5725" name="Picture 13" descr="AL072009_Fred_GHMI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5494338" cy="3438525"/>
          </a:xfrm>
          <a:prstGeom prst="rect">
            <a:avLst/>
          </a:prstGeom>
          <a:noFill/>
        </p:spPr>
      </p:pic>
      <p:sp>
        <p:nvSpPr>
          <p:cNvPr id="115724" name="Rectangle 12"/>
          <p:cNvSpPr>
            <a:spLocks noChangeArrowheads="1"/>
          </p:cNvSpPr>
          <p:nvPr/>
        </p:nvSpPr>
        <p:spPr bwMode="auto">
          <a:xfrm>
            <a:off x="8975725" y="457200"/>
            <a:ext cx="1066800" cy="20574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5727" name="Rectangle 15"/>
          <p:cNvSpPr>
            <a:spLocks noChangeArrowheads="1"/>
          </p:cNvSpPr>
          <p:nvPr/>
        </p:nvSpPr>
        <p:spPr bwMode="auto">
          <a:xfrm>
            <a:off x="4395788" y="3810000"/>
            <a:ext cx="457200" cy="20574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5728" name="Picture 16" descr="AL072009_Fred_HWFI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0413" y="3427413"/>
            <a:ext cx="5494337" cy="3438525"/>
          </a:xfrm>
          <a:prstGeom prst="rect">
            <a:avLst/>
          </a:prstGeom>
          <a:noFill/>
        </p:spPr>
      </p:pic>
      <p:cxnSp>
        <p:nvCxnSpPr>
          <p:cNvPr id="115729" name="AutoShape 17"/>
          <p:cNvCxnSpPr>
            <a:cxnSpLocks noChangeShapeType="1"/>
          </p:cNvCxnSpPr>
          <p:nvPr/>
        </p:nvCxnSpPr>
        <p:spPr bwMode="auto">
          <a:xfrm>
            <a:off x="0" y="3429000"/>
            <a:ext cx="91440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115730" name="Line 18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5731" name="Rectangle 19"/>
          <p:cNvSpPr>
            <a:spLocks noChangeArrowheads="1"/>
          </p:cNvSpPr>
          <p:nvPr/>
        </p:nvSpPr>
        <p:spPr bwMode="auto">
          <a:xfrm>
            <a:off x="8975725" y="3810000"/>
            <a:ext cx="1066800" cy="20574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W:\TCR_Graphics\GIS_Track_Maps\2009 NOAA Maps\AL082009_TDEig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733800"/>
            <a:ext cx="2317369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Picture 8" descr="NO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57200"/>
            <a:ext cx="457200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:\TCR_Graphics\GIS_Track_Maps\2009 NOAA Maps\AL092009_Gra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2857500" cy="230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8" descr="NO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57200"/>
            <a:ext cx="457200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W:\Robbie\2009_Grace\grace_i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01-01berg-grace1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219200" y="-23091"/>
            <a:ext cx="11353800" cy="6881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01-01berg-grace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990600" y="0"/>
            <a:ext cx="111442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W:\TCR_Graphics\GIS_Track_Maps\2009 NOAA Maps\AL102009_Hen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57200"/>
            <a:ext cx="3927231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Picture 8" descr="NO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57200"/>
            <a:ext cx="457200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OA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914400" cy="914400"/>
          </a:xfrm>
          <a:prstGeom prst="rect">
            <a:avLst/>
          </a:prstGeom>
          <a:noFill/>
        </p:spPr>
      </p:pic>
      <p:pic>
        <p:nvPicPr>
          <p:cNvPr id="2" name="Picture 1" descr="C:\Documents and Settings\rberg\Desktop\Robbie PC\Powerpoint\2010 IHC - Savannah\atl_09_amscon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W:\TCR_Graphics\GIS_Track_Maps\2009 NOAA Maps\AL112009_I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89173"/>
          </a:xfrm>
          <a:prstGeom prst="rect">
            <a:avLst/>
          </a:prstGeom>
          <a:noFill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581400"/>
            <a:ext cx="220980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 useBgFill="1">
        <p:nvSpPr>
          <p:cNvPr id="4" name="Rectangle 3"/>
          <p:cNvSpPr/>
          <p:nvPr/>
        </p:nvSpPr>
        <p:spPr>
          <a:xfrm>
            <a:off x="5257800" y="381000"/>
            <a:ext cx="3429000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1</a:t>
            </a:r>
            <a:r>
              <a:rPr lang="en-US" sz="1600" b="1" baseline="30000" dirty="0" smtClean="0">
                <a:solidFill>
                  <a:schemeClr val="bg1">
                    <a:lumMod val="85000"/>
                  </a:schemeClr>
                </a:solidFill>
              </a:rPr>
              <a:t>st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 landfall near </a:t>
            </a:r>
            <a:r>
              <a:rPr lang="en-US" sz="1600" b="1" dirty="0" err="1" smtClean="0">
                <a:solidFill>
                  <a:schemeClr val="bg1">
                    <a:lumMod val="85000"/>
                  </a:schemeClr>
                </a:solidFill>
              </a:rPr>
              <a:t>Tasbapauni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, Nicaragua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About 80% of structures on Corn Islands destroyed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Unknown number of people missing in Nicaragua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1-min wind of 64 </a:t>
            </a:r>
            <a:r>
              <a:rPr lang="en-US" sz="1600" b="1" dirty="0" err="1" smtClean="0">
                <a:solidFill>
                  <a:schemeClr val="bg1">
                    <a:lumMod val="85000"/>
                  </a:schemeClr>
                </a:solidFill>
              </a:rPr>
              <a:t>kt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 reported by NOAA buoy 42056 in NW Caribbean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err="1" smtClean="0">
                <a:solidFill>
                  <a:schemeClr val="bg1">
                    <a:lumMod val="85000"/>
                  </a:schemeClr>
                </a:solidFill>
              </a:rPr>
              <a:t>Extratropical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 landfalls at Dauphin Island and Bon </a:t>
            </a:r>
            <a:r>
              <a:rPr lang="en-US" sz="1600" b="1" dirty="0" err="1" smtClean="0">
                <a:solidFill>
                  <a:schemeClr val="bg1">
                    <a:lumMod val="85000"/>
                  </a:schemeClr>
                </a:solidFill>
              </a:rPr>
              <a:t>Secour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, AL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Some storm surge flooding, esp. SE Louisiana and Mississippi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Contributed to major </a:t>
            </a:r>
            <a:r>
              <a:rPr lang="en-US" sz="1600" b="1" dirty="0" err="1" smtClean="0">
                <a:solidFill>
                  <a:schemeClr val="bg1">
                    <a:lumMod val="85000"/>
                  </a:schemeClr>
                </a:solidFill>
              </a:rPr>
              <a:t>Nor’Easter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 off Mid-Atlantic coast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FFFF00"/>
                </a:solidFill>
              </a:rPr>
              <a:t>NOT responsible for flooding in El Salvador</a:t>
            </a:r>
          </a:p>
        </p:txBody>
      </p:sp>
      <p:pic>
        <p:nvPicPr>
          <p:cNvPr id="6" name="Picture 8" descr="NO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563" y="438727"/>
            <a:ext cx="457200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95400" y="3276600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Corn Islands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04800"/>
            <a:ext cx="38004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57800" y="289560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Barra</a:t>
            </a:r>
            <a:r>
              <a:rPr lang="en-US" dirty="0" smtClean="0">
                <a:solidFill>
                  <a:schemeClr val="bg1"/>
                </a:solidFill>
              </a:rPr>
              <a:t> del Rio Grande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038600"/>
            <a:ext cx="28575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657600"/>
            <a:ext cx="38004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867400" y="6248400"/>
            <a:ext cx="1137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Sandy Bay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5791200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Corn Islands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2971800"/>
            <a:ext cx="12811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Elmer Martinez - AFP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9800" y="5410200"/>
            <a:ext cx="12811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Elmer Martinez - AFP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5800" y="5943600"/>
            <a:ext cx="10967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Stringer - Reuters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5800" y="2590800"/>
            <a:ext cx="10967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Stringer - Reuters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600"/>
            <a:ext cx="3810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038600"/>
            <a:ext cx="38004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1676400"/>
            <a:ext cx="38004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4114800"/>
            <a:ext cx="38004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6400800"/>
            <a:ext cx="11430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3886200"/>
            <a:ext cx="11430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6324600"/>
            <a:ext cx="11430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2438400"/>
            <a:ext cx="11430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1447800"/>
            <a:ext cx="11430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804506" y="1447800"/>
            <a:ext cx="1053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Mari </a:t>
            </a:r>
            <a:r>
              <a:rPr lang="en-US" sz="1000" dirty="0" err="1" smtClean="0"/>
              <a:t>Darr</a:t>
            </a:r>
            <a:r>
              <a:rPr lang="en-US" sz="1000" dirty="0" smtClean="0"/>
              <a:t>-Welch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6553200" y="6400800"/>
            <a:ext cx="1053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Mari </a:t>
            </a:r>
            <a:r>
              <a:rPr lang="en-US" sz="1000" dirty="0" err="1" smtClean="0"/>
              <a:t>Darr</a:t>
            </a:r>
            <a:r>
              <a:rPr lang="en-US" sz="1000" dirty="0" smtClean="0"/>
              <a:t>-Welch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4114800" y="3886200"/>
            <a:ext cx="1053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Mari </a:t>
            </a:r>
            <a:r>
              <a:rPr lang="en-US" sz="1000" dirty="0" err="1" smtClean="0">
                <a:solidFill>
                  <a:schemeClr val="bg1"/>
                </a:solidFill>
              </a:rPr>
              <a:t>Darr</a:t>
            </a:r>
            <a:r>
              <a:rPr lang="en-US" sz="1000" dirty="0" smtClean="0">
                <a:solidFill>
                  <a:schemeClr val="bg1"/>
                </a:solidFill>
              </a:rPr>
              <a:t>-Welch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1200" y="6324600"/>
            <a:ext cx="1053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Mari </a:t>
            </a:r>
            <a:r>
              <a:rPr lang="en-US" sz="1000" dirty="0" err="1" smtClean="0">
                <a:solidFill>
                  <a:schemeClr val="bg1"/>
                </a:solidFill>
              </a:rPr>
              <a:t>Darr</a:t>
            </a:r>
            <a:r>
              <a:rPr lang="en-US" sz="1000" dirty="0" smtClean="0">
                <a:solidFill>
                  <a:schemeClr val="bg1"/>
                </a:solidFill>
              </a:rPr>
              <a:t>-Welch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71600" y="2438400"/>
            <a:ext cx="1053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Mari </a:t>
            </a:r>
            <a:r>
              <a:rPr lang="en-US" sz="1000" dirty="0" err="1" smtClean="0"/>
              <a:t>Darr</a:t>
            </a:r>
            <a:r>
              <a:rPr lang="en-US" sz="1000" dirty="0" smtClean="0"/>
              <a:t>-Welch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136240" y="2057400"/>
            <a:ext cx="170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Navarre Beach, FL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572000" y="1143000"/>
            <a:ext cx="170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Navarre Beach, FL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57200" y="6248400"/>
            <a:ext cx="1007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Destin, FL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048000" y="1752600"/>
            <a:ext cx="1007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Destin, FL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029200" y="6324600"/>
            <a:ext cx="1007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Destin, FL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C:\Documents and Settings\lavila\My Documents\2009_PP\Ida_radar_cu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7638" y="0"/>
            <a:ext cx="63087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0" name="Picture 4" descr="W:\atcf_graphics\IDA 2009\IDA_loop_slow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0" y="0"/>
            <a:ext cx="90043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268" name="Picture 4" descr="IDA_11041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9FAF9F"/>
              </a:clrFrom>
              <a:clrTo>
                <a:srgbClr val="9FAF9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12788" y="1474788"/>
            <a:ext cx="5562601" cy="4240212"/>
          </a:xfrm>
          <a:prstGeom prst="rect">
            <a:avLst/>
          </a:prstGeom>
          <a:noFill/>
        </p:spPr>
      </p:pic>
      <p:pic>
        <p:nvPicPr>
          <p:cNvPr id="907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676400"/>
            <a:ext cx="48006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36725" y="4114800"/>
            <a:ext cx="152400" cy="346075"/>
            <a:chOff x="2494" y="1856"/>
            <a:chExt cx="170" cy="314"/>
          </a:xfrm>
        </p:grpSpPr>
        <p:sp>
          <p:nvSpPr>
            <p:cNvPr id="907271" name="Freeform 8"/>
            <p:cNvSpPr>
              <a:spLocks/>
            </p:cNvSpPr>
            <p:nvPr/>
          </p:nvSpPr>
          <p:spPr bwMode="auto">
            <a:xfrm>
              <a:off x="2544" y="1865"/>
              <a:ext cx="120" cy="103"/>
            </a:xfrm>
            <a:custGeom>
              <a:avLst/>
              <a:gdLst>
                <a:gd name="T0" fmla="*/ 0 w 141"/>
                <a:gd name="T1" fmla="*/ 118 h 118"/>
                <a:gd name="T2" fmla="*/ 45 w 141"/>
                <a:gd name="T3" fmla="*/ 52 h 118"/>
                <a:gd name="T4" fmla="*/ 141 w 141"/>
                <a:gd name="T5" fmla="*/ 0 h 118"/>
                <a:gd name="T6" fmla="*/ 0 60000 65536"/>
                <a:gd name="T7" fmla="*/ 0 60000 65536"/>
                <a:gd name="T8" fmla="*/ 0 60000 65536"/>
                <a:gd name="T9" fmla="*/ 0 w 141"/>
                <a:gd name="T10" fmla="*/ 0 h 118"/>
                <a:gd name="T11" fmla="*/ 141 w 141"/>
                <a:gd name="T12" fmla="*/ 118 h 1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1" h="118">
                  <a:moveTo>
                    <a:pt x="0" y="118"/>
                  </a:moveTo>
                  <a:cubicBezTo>
                    <a:pt x="8" y="106"/>
                    <a:pt x="22" y="72"/>
                    <a:pt x="45" y="52"/>
                  </a:cubicBezTo>
                  <a:cubicBezTo>
                    <a:pt x="68" y="32"/>
                    <a:pt x="121" y="11"/>
                    <a:pt x="14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  <a:latin typeface="TradeGothicBold" pitchFamily="2" charset="0"/>
              </a:endParaRPr>
            </a:p>
          </p:txBody>
        </p: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2494" y="1856"/>
              <a:ext cx="158" cy="314"/>
              <a:chOff x="2494" y="1856"/>
              <a:chExt cx="158" cy="314"/>
            </a:xfrm>
          </p:grpSpPr>
          <p:sp>
            <p:nvSpPr>
              <p:cNvPr id="907273" name="Freeform 10"/>
              <p:cNvSpPr>
                <a:spLocks/>
              </p:cNvSpPr>
              <p:nvPr/>
            </p:nvSpPr>
            <p:spPr bwMode="auto">
              <a:xfrm>
                <a:off x="2532" y="1856"/>
                <a:ext cx="120" cy="103"/>
              </a:xfrm>
              <a:custGeom>
                <a:avLst/>
                <a:gdLst>
                  <a:gd name="T0" fmla="*/ 0 w 141"/>
                  <a:gd name="T1" fmla="*/ 118 h 118"/>
                  <a:gd name="T2" fmla="*/ 45 w 141"/>
                  <a:gd name="T3" fmla="*/ 52 h 118"/>
                  <a:gd name="T4" fmla="*/ 141 w 141"/>
                  <a:gd name="T5" fmla="*/ 0 h 118"/>
                  <a:gd name="T6" fmla="*/ 0 60000 65536"/>
                  <a:gd name="T7" fmla="*/ 0 60000 65536"/>
                  <a:gd name="T8" fmla="*/ 0 60000 65536"/>
                  <a:gd name="T9" fmla="*/ 0 w 141"/>
                  <a:gd name="T10" fmla="*/ 0 h 118"/>
                  <a:gd name="T11" fmla="*/ 141 w 141"/>
                  <a:gd name="T12" fmla="*/ 118 h 1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1" h="118">
                    <a:moveTo>
                      <a:pt x="0" y="118"/>
                    </a:moveTo>
                    <a:cubicBezTo>
                      <a:pt x="8" y="106"/>
                      <a:pt x="22" y="72"/>
                      <a:pt x="45" y="52"/>
                    </a:cubicBezTo>
                    <a:cubicBezTo>
                      <a:pt x="68" y="32"/>
                      <a:pt x="121" y="11"/>
                      <a:pt x="141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TradeGothicBold" pitchFamily="2" charset="0"/>
                </a:endParaRPr>
              </a:p>
            </p:txBody>
          </p:sp>
          <p:sp>
            <p:nvSpPr>
              <p:cNvPr id="3" name="Oval 11"/>
              <p:cNvSpPr>
                <a:spLocks noChangeArrowheads="1"/>
              </p:cNvSpPr>
              <p:nvPr/>
            </p:nvSpPr>
            <p:spPr bwMode="auto">
              <a:xfrm>
                <a:off x="2498" y="1938"/>
                <a:ext cx="145" cy="1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25400" algn="ctr" rotWithShape="0">
                  <a:schemeClr val="tx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TradeGothicBold" pitchFamily="2" charset="0"/>
                </a:endParaRPr>
              </a:p>
            </p:txBody>
          </p:sp>
          <p:sp>
            <p:nvSpPr>
              <p:cNvPr id="4" name="Freeform 12"/>
              <p:cNvSpPr>
                <a:spLocks/>
              </p:cNvSpPr>
              <p:nvPr/>
            </p:nvSpPr>
            <p:spPr bwMode="auto">
              <a:xfrm>
                <a:off x="2494" y="2025"/>
                <a:ext cx="140" cy="145"/>
              </a:xfrm>
              <a:custGeom>
                <a:avLst/>
                <a:gdLst/>
                <a:ahLst/>
                <a:cxnLst>
                  <a:cxn ang="0">
                    <a:pos x="140" y="0"/>
                  </a:cxn>
                  <a:cxn ang="0">
                    <a:pos x="125" y="48"/>
                  </a:cxn>
                  <a:cxn ang="0">
                    <a:pos x="95" y="87"/>
                  </a:cxn>
                  <a:cxn ang="0">
                    <a:pos x="50" y="117"/>
                  </a:cxn>
                  <a:cxn ang="0">
                    <a:pos x="0" y="145"/>
                  </a:cxn>
                </a:cxnLst>
                <a:rect l="0" t="0" r="r" b="b"/>
                <a:pathLst>
                  <a:path w="140" h="145">
                    <a:moveTo>
                      <a:pt x="140" y="0"/>
                    </a:moveTo>
                    <a:cubicBezTo>
                      <a:pt x="137" y="8"/>
                      <a:pt x="132" y="34"/>
                      <a:pt x="125" y="48"/>
                    </a:cubicBezTo>
                    <a:cubicBezTo>
                      <a:pt x="118" y="62"/>
                      <a:pt x="107" y="76"/>
                      <a:pt x="95" y="87"/>
                    </a:cubicBezTo>
                    <a:cubicBezTo>
                      <a:pt x="83" y="98"/>
                      <a:pt x="66" y="107"/>
                      <a:pt x="50" y="117"/>
                    </a:cubicBezTo>
                    <a:cubicBezTo>
                      <a:pt x="34" y="127"/>
                      <a:pt x="10" y="139"/>
                      <a:pt x="0" y="145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TradeGothicBold" pitchFamily="2" charset="0"/>
                </a:endParaRPr>
              </a:p>
            </p:txBody>
          </p:sp>
        </p:grpSp>
      </p:grpSp>
      <p:sp>
        <p:nvSpPr>
          <p:cNvPr id="907276" name="Rectangle 12"/>
          <p:cNvSpPr>
            <a:spLocks noChangeArrowheads="1"/>
          </p:cNvSpPr>
          <p:nvPr/>
        </p:nvSpPr>
        <p:spPr bwMode="auto">
          <a:xfrm>
            <a:off x="304800" y="2286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en-US" sz="4800" smtClean="0">
                <a:solidFill>
                  <a:srgbClr val="FF9933"/>
                </a:solidFill>
                <a:latin typeface="Calibri" pitchFamily="34" charset="0"/>
              </a:rPr>
              <a:t>Hurricane Ida Forecasts</a:t>
            </a:r>
            <a:br>
              <a:rPr lang="en-US" sz="4800" smtClean="0">
                <a:solidFill>
                  <a:srgbClr val="FF9933"/>
                </a:solidFill>
                <a:latin typeface="Calibri" pitchFamily="34" charset="0"/>
              </a:rPr>
            </a:br>
            <a:r>
              <a:rPr lang="en-US" sz="4800" smtClean="0">
                <a:solidFill>
                  <a:srgbClr val="FF9933"/>
                </a:solidFill>
                <a:latin typeface="Calibri" pitchFamily="34" charset="0"/>
              </a:rPr>
              <a:t>NHC Advisory #1</a:t>
            </a:r>
          </a:p>
        </p:txBody>
      </p:sp>
      <p:sp>
        <p:nvSpPr>
          <p:cNvPr id="907278" name="Line 14"/>
          <p:cNvSpPr>
            <a:spLocks noChangeShapeType="1"/>
          </p:cNvSpPr>
          <p:nvPr/>
        </p:nvSpPr>
        <p:spPr bwMode="auto">
          <a:xfrm flipH="1">
            <a:off x="2057400" y="4114800"/>
            <a:ext cx="1600200" cy="15240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4400" smtClean="0">
              <a:solidFill>
                <a:srgbClr val="000000"/>
              </a:solidFill>
              <a:latin typeface="TradeGothicBold" pitchFamily="2" charset="0"/>
            </a:endParaRPr>
          </a:p>
        </p:txBody>
      </p:sp>
      <p:sp>
        <p:nvSpPr>
          <p:cNvPr id="907279" name="Text Box 15"/>
          <p:cNvSpPr txBox="1">
            <a:spLocks noChangeArrowheads="1"/>
          </p:cNvSpPr>
          <p:nvPr/>
        </p:nvSpPr>
        <p:spPr bwMode="auto">
          <a:xfrm>
            <a:off x="3717925" y="3817938"/>
            <a:ext cx="1243013" cy="6508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smtClean="0">
                <a:solidFill>
                  <a:srgbClr val="000099"/>
                </a:solidFill>
                <a:latin typeface="Calibri" pitchFamily="34" charset="0"/>
              </a:rPr>
              <a:t>5-day NHC </a:t>
            </a:r>
          </a:p>
          <a:p>
            <a:pPr algn="ctr"/>
            <a:r>
              <a:rPr lang="en-US" b="1" smtClean="0">
                <a:solidFill>
                  <a:srgbClr val="000099"/>
                </a:solidFill>
                <a:latin typeface="Calibri" pitchFamily="34" charset="0"/>
              </a:rPr>
              <a:t>Forecast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645275" y="3352800"/>
            <a:ext cx="152400" cy="346075"/>
            <a:chOff x="2494" y="1856"/>
            <a:chExt cx="170" cy="314"/>
          </a:xfrm>
        </p:grpSpPr>
        <p:sp>
          <p:nvSpPr>
            <p:cNvPr id="907281" name="Freeform 8"/>
            <p:cNvSpPr>
              <a:spLocks/>
            </p:cNvSpPr>
            <p:nvPr/>
          </p:nvSpPr>
          <p:spPr bwMode="auto">
            <a:xfrm>
              <a:off x="2544" y="1865"/>
              <a:ext cx="120" cy="103"/>
            </a:xfrm>
            <a:custGeom>
              <a:avLst/>
              <a:gdLst>
                <a:gd name="T0" fmla="*/ 0 w 141"/>
                <a:gd name="T1" fmla="*/ 118 h 118"/>
                <a:gd name="T2" fmla="*/ 45 w 141"/>
                <a:gd name="T3" fmla="*/ 52 h 118"/>
                <a:gd name="T4" fmla="*/ 141 w 141"/>
                <a:gd name="T5" fmla="*/ 0 h 118"/>
                <a:gd name="T6" fmla="*/ 0 60000 65536"/>
                <a:gd name="T7" fmla="*/ 0 60000 65536"/>
                <a:gd name="T8" fmla="*/ 0 60000 65536"/>
                <a:gd name="T9" fmla="*/ 0 w 141"/>
                <a:gd name="T10" fmla="*/ 0 h 118"/>
                <a:gd name="T11" fmla="*/ 141 w 141"/>
                <a:gd name="T12" fmla="*/ 118 h 1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1" h="118">
                  <a:moveTo>
                    <a:pt x="0" y="118"/>
                  </a:moveTo>
                  <a:cubicBezTo>
                    <a:pt x="8" y="106"/>
                    <a:pt x="22" y="72"/>
                    <a:pt x="45" y="52"/>
                  </a:cubicBezTo>
                  <a:cubicBezTo>
                    <a:pt x="68" y="32"/>
                    <a:pt x="121" y="11"/>
                    <a:pt x="14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  <a:latin typeface="TradeGothicBold" pitchFamily="2" charset="0"/>
              </a:endParaRPr>
            </a:p>
          </p:txBody>
        </p: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2494" y="1856"/>
              <a:ext cx="158" cy="314"/>
              <a:chOff x="2494" y="1856"/>
              <a:chExt cx="158" cy="314"/>
            </a:xfrm>
          </p:grpSpPr>
          <p:sp>
            <p:nvSpPr>
              <p:cNvPr id="907283" name="Freeform 10"/>
              <p:cNvSpPr>
                <a:spLocks/>
              </p:cNvSpPr>
              <p:nvPr/>
            </p:nvSpPr>
            <p:spPr bwMode="auto">
              <a:xfrm>
                <a:off x="2532" y="1856"/>
                <a:ext cx="120" cy="103"/>
              </a:xfrm>
              <a:custGeom>
                <a:avLst/>
                <a:gdLst>
                  <a:gd name="T0" fmla="*/ 0 w 141"/>
                  <a:gd name="T1" fmla="*/ 118 h 118"/>
                  <a:gd name="T2" fmla="*/ 45 w 141"/>
                  <a:gd name="T3" fmla="*/ 52 h 118"/>
                  <a:gd name="T4" fmla="*/ 141 w 141"/>
                  <a:gd name="T5" fmla="*/ 0 h 118"/>
                  <a:gd name="T6" fmla="*/ 0 60000 65536"/>
                  <a:gd name="T7" fmla="*/ 0 60000 65536"/>
                  <a:gd name="T8" fmla="*/ 0 60000 65536"/>
                  <a:gd name="T9" fmla="*/ 0 w 141"/>
                  <a:gd name="T10" fmla="*/ 0 h 118"/>
                  <a:gd name="T11" fmla="*/ 141 w 141"/>
                  <a:gd name="T12" fmla="*/ 118 h 1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1" h="118">
                    <a:moveTo>
                      <a:pt x="0" y="118"/>
                    </a:moveTo>
                    <a:cubicBezTo>
                      <a:pt x="8" y="106"/>
                      <a:pt x="22" y="72"/>
                      <a:pt x="45" y="52"/>
                    </a:cubicBezTo>
                    <a:cubicBezTo>
                      <a:pt x="68" y="32"/>
                      <a:pt x="121" y="11"/>
                      <a:pt x="141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TradeGothicBold" pitchFamily="2" charset="0"/>
                </a:endParaRPr>
              </a:p>
            </p:txBody>
          </p:sp>
          <p:sp>
            <p:nvSpPr>
              <p:cNvPr id="6" name="Oval 11"/>
              <p:cNvSpPr>
                <a:spLocks noChangeArrowheads="1"/>
              </p:cNvSpPr>
              <p:nvPr/>
            </p:nvSpPr>
            <p:spPr bwMode="auto">
              <a:xfrm>
                <a:off x="2498" y="1938"/>
                <a:ext cx="145" cy="1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25400" algn="ctr" rotWithShape="0">
                  <a:schemeClr val="tx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TradeGothicBold" pitchFamily="2" charset="0"/>
                </a:endParaRPr>
              </a:p>
            </p:txBody>
          </p:sp>
          <p:sp>
            <p:nvSpPr>
              <p:cNvPr id="7" name="Freeform 12"/>
              <p:cNvSpPr>
                <a:spLocks/>
              </p:cNvSpPr>
              <p:nvPr/>
            </p:nvSpPr>
            <p:spPr bwMode="auto">
              <a:xfrm>
                <a:off x="2494" y="2025"/>
                <a:ext cx="140" cy="145"/>
              </a:xfrm>
              <a:custGeom>
                <a:avLst/>
                <a:gdLst/>
                <a:ahLst/>
                <a:cxnLst>
                  <a:cxn ang="0">
                    <a:pos x="140" y="0"/>
                  </a:cxn>
                  <a:cxn ang="0">
                    <a:pos x="125" y="48"/>
                  </a:cxn>
                  <a:cxn ang="0">
                    <a:pos x="95" y="87"/>
                  </a:cxn>
                  <a:cxn ang="0">
                    <a:pos x="50" y="117"/>
                  </a:cxn>
                  <a:cxn ang="0">
                    <a:pos x="0" y="145"/>
                  </a:cxn>
                </a:cxnLst>
                <a:rect l="0" t="0" r="r" b="b"/>
                <a:pathLst>
                  <a:path w="140" h="145">
                    <a:moveTo>
                      <a:pt x="140" y="0"/>
                    </a:moveTo>
                    <a:cubicBezTo>
                      <a:pt x="137" y="8"/>
                      <a:pt x="132" y="34"/>
                      <a:pt x="125" y="48"/>
                    </a:cubicBezTo>
                    <a:cubicBezTo>
                      <a:pt x="118" y="62"/>
                      <a:pt x="107" y="76"/>
                      <a:pt x="95" y="87"/>
                    </a:cubicBezTo>
                    <a:cubicBezTo>
                      <a:pt x="83" y="98"/>
                      <a:pt x="66" y="107"/>
                      <a:pt x="50" y="117"/>
                    </a:cubicBezTo>
                    <a:cubicBezTo>
                      <a:pt x="34" y="127"/>
                      <a:pt x="10" y="139"/>
                      <a:pt x="0" y="145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TradeGothicBold" pitchFamily="2" charset="0"/>
                </a:endParaRPr>
              </a:p>
            </p:txBody>
          </p:sp>
        </p:grpSp>
      </p:grpSp>
      <p:sp>
        <p:nvSpPr>
          <p:cNvPr id="907286" name="Line 22"/>
          <p:cNvSpPr>
            <a:spLocks noChangeShapeType="1"/>
          </p:cNvSpPr>
          <p:nvPr/>
        </p:nvSpPr>
        <p:spPr bwMode="auto">
          <a:xfrm flipV="1">
            <a:off x="5029200" y="3581400"/>
            <a:ext cx="1566863" cy="38100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4400" smtClean="0">
              <a:solidFill>
                <a:srgbClr val="000000"/>
              </a:solidFill>
              <a:latin typeface="TradeGothicBold" pitchFamily="2" charset="0"/>
            </a:endParaRPr>
          </a:p>
        </p:txBody>
      </p: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1398588" y="3124200"/>
            <a:ext cx="152400" cy="346075"/>
            <a:chOff x="2494" y="1856"/>
            <a:chExt cx="170" cy="314"/>
          </a:xfrm>
        </p:grpSpPr>
        <p:sp>
          <p:nvSpPr>
            <p:cNvPr id="907288" name="Freeform 8"/>
            <p:cNvSpPr>
              <a:spLocks/>
            </p:cNvSpPr>
            <p:nvPr/>
          </p:nvSpPr>
          <p:spPr bwMode="auto">
            <a:xfrm>
              <a:off x="2544" y="1865"/>
              <a:ext cx="120" cy="103"/>
            </a:xfrm>
            <a:custGeom>
              <a:avLst/>
              <a:gdLst>
                <a:gd name="T0" fmla="*/ 0 w 141"/>
                <a:gd name="T1" fmla="*/ 118 h 118"/>
                <a:gd name="T2" fmla="*/ 45 w 141"/>
                <a:gd name="T3" fmla="*/ 52 h 118"/>
                <a:gd name="T4" fmla="*/ 141 w 141"/>
                <a:gd name="T5" fmla="*/ 0 h 118"/>
                <a:gd name="T6" fmla="*/ 0 60000 65536"/>
                <a:gd name="T7" fmla="*/ 0 60000 65536"/>
                <a:gd name="T8" fmla="*/ 0 60000 65536"/>
                <a:gd name="T9" fmla="*/ 0 w 141"/>
                <a:gd name="T10" fmla="*/ 0 h 118"/>
                <a:gd name="T11" fmla="*/ 141 w 141"/>
                <a:gd name="T12" fmla="*/ 118 h 1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1" h="118">
                  <a:moveTo>
                    <a:pt x="0" y="118"/>
                  </a:moveTo>
                  <a:cubicBezTo>
                    <a:pt x="8" y="106"/>
                    <a:pt x="22" y="72"/>
                    <a:pt x="45" y="52"/>
                  </a:cubicBezTo>
                  <a:cubicBezTo>
                    <a:pt x="68" y="32"/>
                    <a:pt x="121" y="11"/>
                    <a:pt x="14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  <a:latin typeface="TradeGothicBold" pitchFamily="2" charset="0"/>
              </a:endParaRPr>
            </a:p>
          </p:txBody>
        </p:sp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2494" y="1856"/>
              <a:ext cx="158" cy="314"/>
              <a:chOff x="2494" y="1856"/>
              <a:chExt cx="158" cy="314"/>
            </a:xfrm>
          </p:grpSpPr>
          <p:sp>
            <p:nvSpPr>
              <p:cNvPr id="907290" name="Freeform 10"/>
              <p:cNvSpPr>
                <a:spLocks/>
              </p:cNvSpPr>
              <p:nvPr/>
            </p:nvSpPr>
            <p:spPr bwMode="auto">
              <a:xfrm>
                <a:off x="2532" y="1856"/>
                <a:ext cx="120" cy="103"/>
              </a:xfrm>
              <a:custGeom>
                <a:avLst/>
                <a:gdLst>
                  <a:gd name="T0" fmla="*/ 0 w 141"/>
                  <a:gd name="T1" fmla="*/ 118 h 118"/>
                  <a:gd name="T2" fmla="*/ 45 w 141"/>
                  <a:gd name="T3" fmla="*/ 52 h 118"/>
                  <a:gd name="T4" fmla="*/ 141 w 141"/>
                  <a:gd name="T5" fmla="*/ 0 h 118"/>
                  <a:gd name="T6" fmla="*/ 0 60000 65536"/>
                  <a:gd name="T7" fmla="*/ 0 60000 65536"/>
                  <a:gd name="T8" fmla="*/ 0 60000 65536"/>
                  <a:gd name="T9" fmla="*/ 0 w 141"/>
                  <a:gd name="T10" fmla="*/ 0 h 118"/>
                  <a:gd name="T11" fmla="*/ 141 w 141"/>
                  <a:gd name="T12" fmla="*/ 118 h 1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1" h="118">
                    <a:moveTo>
                      <a:pt x="0" y="118"/>
                    </a:moveTo>
                    <a:cubicBezTo>
                      <a:pt x="8" y="106"/>
                      <a:pt x="22" y="72"/>
                      <a:pt x="45" y="52"/>
                    </a:cubicBezTo>
                    <a:cubicBezTo>
                      <a:pt x="68" y="32"/>
                      <a:pt x="121" y="11"/>
                      <a:pt x="141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TradeGothicBold" pitchFamily="2" charset="0"/>
                </a:endParaRPr>
              </a:p>
            </p:txBody>
          </p:sp>
          <p:sp>
            <p:nvSpPr>
              <p:cNvPr id="9" name="Oval 11"/>
              <p:cNvSpPr>
                <a:spLocks noChangeArrowheads="1"/>
              </p:cNvSpPr>
              <p:nvPr/>
            </p:nvSpPr>
            <p:spPr bwMode="auto">
              <a:xfrm>
                <a:off x="2498" y="1938"/>
                <a:ext cx="145" cy="1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25400" algn="ctr" rotWithShape="0">
                  <a:schemeClr val="tx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TradeGothicBold" pitchFamily="2" charset="0"/>
                </a:endParaRPr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auto">
              <a:xfrm>
                <a:off x="2494" y="2025"/>
                <a:ext cx="140" cy="145"/>
              </a:xfrm>
              <a:custGeom>
                <a:avLst/>
                <a:gdLst/>
                <a:ahLst/>
                <a:cxnLst>
                  <a:cxn ang="0">
                    <a:pos x="140" y="0"/>
                  </a:cxn>
                  <a:cxn ang="0">
                    <a:pos x="125" y="48"/>
                  </a:cxn>
                  <a:cxn ang="0">
                    <a:pos x="95" y="87"/>
                  </a:cxn>
                  <a:cxn ang="0">
                    <a:pos x="50" y="117"/>
                  </a:cxn>
                  <a:cxn ang="0">
                    <a:pos x="0" y="145"/>
                  </a:cxn>
                </a:cxnLst>
                <a:rect l="0" t="0" r="r" b="b"/>
                <a:pathLst>
                  <a:path w="140" h="145">
                    <a:moveTo>
                      <a:pt x="140" y="0"/>
                    </a:moveTo>
                    <a:cubicBezTo>
                      <a:pt x="137" y="8"/>
                      <a:pt x="132" y="34"/>
                      <a:pt x="125" y="48"/>
                    </a:cubicBezTo>
                    <a:cubicBezTo>
                      <a:pt x="118" y="62"/>
                      <a:pt x="107" y="76"/>
                      <a:pt x="95" y="87"/>
                    </a:cubicBezTo>
                    <a:cubicBezTo>
                      <a:pt x="83" y="98"/>
                      <a:pt x="66" y="107"/>
                      <a:pt x="50" y="117"/>
                    </a:cubicBezTo>
                    <a:cubicBezTo>
                      <a:pt x="34" y="127"/>
                      <a:pt x="10" y="139"/>
                      <a:pt x="0" y="145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TradeGothicBold" pitchFamily="2" charset="0"/>
                </a:endParaRPr>
              </a:p>
            </p:txBody>
          </p:sp>
        </p:grpSp>
      </p:grp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6151563" y="2057400"/>
            <a:ext cx="152400" cy="346075"/>
            <a:chOff x="2494" y="1856"/>
            <a:chExt cx="170" cy="314"/>
          </a:xfrm>
        </p:grpSpPr>
        <p:sp>
          <p:nvSpPr>
            <p:cNvPr id="907294" name="Freeform 8"/>
            <p:cNvSpPr>
              <a:spLocks/>
            </p:cNvSpPr>
            <p:nvPr/>
          </p:nvSpPr>
          <p:spPr bwMode="auto">
            <a:xfrm>
              <a:off x="2544" y="1865"/>
              <a:ext cx="120" cy="103"/>
            </a:xfrm>
            <a:custGeom>
              <a:avLst/>
              <a:gdLst>
                <a:gd name="T0" fmla="*/ 0 w 141"/>
                <a:gd name="T1" fmla="*/ 118 h 118"/>
                <a:gd name="T2" fmla="*/ 45 w 141"/>
                <a:gd name="T3" fmla="*/ 52 h 118"/>
                <a:gd name="T4" fmla="*/ 141 w 141"/>
                <a:gd name="T5" fmla="*/ 0 h 118"/>
                <a:gd name="T6" fmla="*/ 0 60000 65536"/>
                <a:gd name="T7" fmla="*/ 0 60000 65536"/>
                <a:gd name="T8" fmla="*/ 0 60000 65536"/>
                <a:gd name="T9" fmla="*/ 0 w 141"/>
                <a:gd name="T10" fmla="*/ 0 h 118"/>
                <a:gd name="T11" fmla="*/ 141 w 141"/>
                <a:gd name="T12" fmla="*/ 118 h 1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1" h="118">
                  <a:moveTo>
                    <a:pt x="0" y="118"/>
                  </a:moveTo>
                  <a:cubicBezTo>
                    <a:pt x="8" y="106"/>
                    <a:pt x="22" y="72"/>
                    <a:pt x="45" y="52"/>
                  </a:cubicBezTo>
                  <a:cubicBezTo>
                    <a:pt x="68" y="32"/>
                    <a:pt x="121" y="11"/>
                    <a:pt x="14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  <a:latin typeface="TradeGothicBold" pitchFamily="2" charset="0"/>
              </a:endParaRPr>
            </a:p>
          </p:txBody>
        </p:sp>
        <p:grpSp>
          <p:nvGrpSpPr>
            <p:cNvPr id="15" name="Group 9"/>
            <p:cNvGrpSpPr>
              <a:grpSpLocks/>
            </p:cNvGrpSpPr>
            <p:nvPr/>
          </p:nvGrpSpPr>
          <p:grpSpPr bwMode="auto">
            <a:xfrm>
              <a:off x="2494" y="1856"/>
              <a:ext cx="158" cy="314"/>
              <a:chOff x="2494" y="1856"/>
              <a:chExt cx="158" cy="314"/>
            </a:xfrm>
          </p:grpSpPr>
          <p:sp>
            <p:nvSpPr>
              <p:cNvPr id="907296" name="Freeform 10"/>
              <p:cNvSpPr>
                <a:spLocks/>
              </p:cNvSpPr>
              <p:nvPr/>
            </p:nvSpPr>
            <p:spPr bwMode="auto">
              <a:xfrm>
                <a:off x="2532" y="1856"/>
                <a:ext cx="120" cy="103"/>
              </a:xfrm>
              <a:custGeom>
                <a:avLst/>
                <a:gdLst>
                  <a:gd name="T0" fmla="*/ 0 w 141"/>
                  <a:gd name="T1" fmla="*/ 118 h 118"/>
                  <a:gd name="T2" fmla="*/ 45 w 141"/>
                  <a:gd name="T3" fmla="*/ 52 h 118"/>
                  <a:gd name="T4" fmla="*/ 141 w 141"/>
                  <a:gd name="T5" fmla="*/ 0 h 118"/>
                  <a:gd name="T6" fmla="*/ 0 60000 65536"/>
                  <a:gd name="T7" fmla="*/ 0 60000 65536"/>
                  <a:gd name="T8" fmla="*/ 0 60000 65536"/>
                  <a:gd name="T9" fmla="*/ 0 w 141"/>
                  <a:gd name="T10" fmla="*/ 0 h 118"/>
                  <a:gd name="T11" fmla="*/ 141 w 141"/>
                  <a:gd name="T12" fmla="*/ 118 h 1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1" h="118">
                    <a:moveTo>
                      <a:pt x="0" y="118"/>
                    </a:moveTo>
                    <a:cubicBezTo>
                      <a:pt x="8" y="106"/>
                      <a:pt x="22" y="72"/>
                      <a:pt x="45" y="52"/>
                    </a:cubicBezTo>
                    <a:cubicBezTo>
                      <a:pt x="68" y="32"/>
                      <a:pt x="121" y="11"/>
                      <a:pt x="141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TradeGothicBold" pitchFamily="2" charset="0"/>
                </a:endParaRPr>
              </a:p>
            </p:txBody>
          </p:sp>
          <p:sp>
            <p:nvSpPr>
              <p:cNvPr id="105483" name="Oval 11"/>
              <p:cNvSpPr>
                <a:spLocks noChangeArrowheads="1"/>
              </p:cNvSpPr>
              <p:nvPr/>
            </p:nvSpPr>
            <p:spPr bwMode="auto">
              <a:xfrm>
                <a:off x="2498" y="1938"/>
                <a:ext cx="145" cy="1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25400" algn="ctr" rotWithShape="0">
                  <a:schemeClr val="tx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TradeGothicBold" pitchFamily="2" charset="0"/>
                </a:endParaRPr>
              </a:p>
            </p:txBody>
          </p:sp>
          <p:sp>
            <p:nvSpPr>
              <p:cNvPr id="105484" name="Freeform 12"/>
              <p:cNvSpPr>
                <a:spLocks/>
              </p:cNvSpPr>
              <p:nvPr/>
            </p:nvSpPr>
            <p:spPr bwMode="auto">
              <a:xfrm>
                <a:off x="2494" y="2025"/>
                <a:ext cx="140" cy="145"/>
              </a:xfrm>
              <a:custGeom>
                <a:avLst/>
                <a:gdLst/>
                <a:ahLst/>
                <a:cxnLst>
                  <a:cxn ang="0">
                    <a:pos x="140" y="0"/>
                  </a:cxn>
                  <a:cxn ang="0">
                    <a:pos x="125" y="48"/>
                  </a:cxn>
                  <a:cxn ang="0">
                    <a:pos x="95" y="87"/>
                  </a:cxn>
                  <a:cxn ang="0">
                    <a:pos x="50" y="117"/>
                  </a:cxn>
                  <a:cxn ang="0">
                    <a:pos x="0" y="145"/>
                  </a:cxn>
                </a:cxnLst>
                <a:rect l="0" t="0" r="r" b="b"/>
                <a:pathLst>
                  <a:path w="140" h="145">
                    <a:moveTo>
                      <a:pt x="140" y="0"/>
                    </a:moveTo>
                    <a:cubicBezTo>
                      <a:pt x="137" y="8"/>
                      <a:pt x="132" y="34"/>
                      <a:pt x="125" y="48"/>
                    </a:cubicBezTo>
                    <a:cubicBezTo>
                      <a:pt x="118" y="62"/>
                      <a:pt x="107" y="76"/>
                      <a:pt x="95" y="87"/>
                    </a:cubicBezTo>
                    <a:cubicBezTo>
                      <a:pt x="83" y="98"/>
                      <a:pt x="66" y="107"/>
                      <a:pt x="50" y="117"/>
                    </a:cubicBezTo>
                    <a:cubicBezTo>
                      <a:pt x="34" y="127"/>
                      <a:pt x="10" y="139"/>
                      <a:pt x="0" y="145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TradeGothicBold" pitchFamily="2" charset="0"/>
                </a:endParaRPr>
              </a:p>
            </p:txBody>
          </p:sp>
        </p:grpSp>
      </p:grpSp>
      <p:sp>
        <p:nvSpPr>
          <p:cNvPr id="907299" name="Text Box 35"/>
          <p:cNvSpPr txBox="1">
            <a:spLocks noChangeArrowheads="1"/>
          </p:cNvSpPr>
          <p:nvPr/>
        </p:nvSpPr>
        <p:spPr bwMode="auto">
          <a:xfrm>
            <a:off x="3511550" y="2282825"/>
            <a:ext cx="1679575" cy="6508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smtClean="0">
                <a:solidFill>
                  <a:srgbClr val="000099"/>
                </a:solidFill>
                <a:latin typeface="Calibri" pitchFamily="34" charset="0"/>
              </a:rPr>
              <a:t>Verifying 5-day </a:t>
            </a:r>
          </a:p>
          <a:p>
            <a:pPr algn="ctr"/>
            <a:r>
              <a:rPr lang="en-US" b="1" smtClean="0">
                <a:solidFill>
                  <a:srgbClr val="000099"/>
                </a:solidFill>
                <a:latin typeface="Calibri" pitchFamily="34" charset="0"/>
              </a:rPr>
              <a:t>Position of Ida</a:t>
            </a:r>
          </a:p>
        </p:txBody>
      </p:sp>
      <p:sp>
        <p:nvSpPr>
          <p:cNvPr id="907300" name="Line 36"/>
          <p:cNvSpPr>
            <a:spLocks noChangeShapeType="1"/>
          </p:cNvSpPr>
          <p:nvPr/>
        </p:nvSpPr>
        <p:spPr bwMode="auto">
          <a:xfrm flipH="1">
            <a:off x="1600200" y="2590800"/>
            <a:ext cx="1828800" cy="68580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4400" smtClean="0">
              <a:solidFill>
                <a:srgbClr val="000000"/>
              </a:solidFill>
              <a:latin typeface="TradeGothicBold" pitchFamily="2" charset="0"/>
            </a:endParaRPr>
          </a:p>
        </p:txBody>
      </p:sp>
      <p:sp>
        <p:nvSpPr>
          <p:cNvPr id="907301" name="Line 37"/>
          <p:cNvSpPr>
            <a:spLocks noChangeShapeType="1"/>
          </p:cNvSpPr>
          <p:nvPr/>
        </p:nvSpPr>
        <p:spPr bwMode="auto">
          <a:xfrm flipV="1">
            <a:off x="5257800" y="2209800"/>
            <a:ext cx="838200" cy="15240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4400" smtClean="0">
              <a:solidFill>
                <a:srgbClr val="000000"/>
              </a:solidFill>
              <a:latin typeface="TradeGothicBold" pitchFamily="2" charset="0"/>
            </a:endParaRPr>
          </a:p>
        </p:txBody>
      </p:sp>
      <p:sp>
        <p:nvSpPr>
          <p:cNvPr id="907302" name="Rectangle 38"/>
          <p:cNvSpPr>
            <a:spLocks noChangeArrowheads="1"/>
          </p:cNvSpPr>
          <p:nvPr/>
        </p:nvSpPr>
        <p:spPr bwMode="auto">
          <a:xfrm>
            <a:off x="-228600" y="5486400"/>
            <a:ext cx="457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/>
          <a:lstStyle/>
          <a:p>
            <a:pPr algn="ctr" eaLnBrk="0" hangingPunct="0"/>
            <a:r>
              <a:rPr lang="en-US" sz="2400" b="1" smtClean="0">
                <a:solidFill>
                  <a:srgbClr val="CCFF99"/>
                </a:solidFill>
                <a:latin typeface="Calibri" pitchFamily="34" charset="0"/>
              </a:rPr>
              <a:t>Track Model Guidance</a:t>
            </a:r>
          </a:p>
        </p:txBody>
      </p:sp>
      <p:sp>
        <p:nvSpPr>
          <p:cNvPr id="907305" name="Rectangle 41"/>
          <p:cNvSpPr>
            <a:spLocks noChangeArrowheads="1"/>
          </p:cNvSpPr>
          <p:nvPr/>
        </p:nvSpPr>
        <p:spPr bwMode="auto">
          <a:xfrm>
            <a:off x="4495800" y="5486400"/>
            <a:ext cx="457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/>
          <a:lstStyle/>
          <a:p>
            <a:pPr algn="ctr" eaLnBrk="0" hangingPunct="0"/>
            <a:r>
              <a:rPr lang="en-US" sz="2400" b="1" smtClean="0">
                <a:solidFill>
                  <a:srgbClr val="CCFF99"/>
                </a:solidFill>
                <a:latin typeface="Calibri" pitchFamily="34" charset="0"/>
              </a:rPr>
              <a:t>NHC Forecast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7278" grpId="0" animBg="1"/>
      <p:bldP spid="907279" grpId="0" animBg="1"/>
      <p:bldP spid="907286" grpId="0" animBg="1"/>
      <p:bldP spid="907299" grpId="0" animBg="1"/>
      <p:bldP spid="907300" grpId="0" animBg="1"/>
      <p:bldP spid="90730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  <a:effectLst>
            <a:outerShdw dist="35921" dir="2700000" algn="ctr" rotWithShape="0">
              <a:schemeClr val="tx1">
                <a:alpha val="74997"/>
              </a:schemeClr>
            </a:outerShdw>
          </a:effectLst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Close Calls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t="5381" b="10314"/>
          <a:stretch>
            <a:fillRect/>
          </a:stretch>
        </p:blipFill>
        <p:spPr bwMode="auto">
          <a:xfrm>
            <a:off x="3904079" y="609600"/>
            <a:ext cx="531612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 l="63359" t="6616" b="21934"/>
          <a:stretch>
            <a:fillRect/>
          </a:stretch>
        </p:blipFill>
        <p:spPr bwMode="auto">
          <a:xfrm>
            <a:off x="0" y="1828800"/>
            <a:ext cx="429260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" name="Picture 2" descr="W:\Robbie\ATL2009\st1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919125"/>
            <a:ext cx="5029200" cy="293887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1219200" y="5791200"/>
            <a:ext cx="1664110" cy="646331"/>
          </a:xfrm>
          <a:prstGeom prst="rect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New Jersey low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11 September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3400" y="3200400"/>
            <a:ext cx="1923476" cy="646331"/>
          </a:xfrm>
          <a:prstGeom prst="rect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Northern Gulf low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23 May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02462" y="5943600"/>
            <a:ext cx="2062552" cy="646331"/>
          </a:xfrm>
          <a:prstGeom prst="rect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Central Atlantic low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1 – 2 November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 cstate="print"/>
          <a:srcRect l="60800" t="18505" b="31495"/>
          <a:stretch>
            <a:fillRect/>
          </a:stretch>
        </p:blipFill>
        <p:spPr bwMode="auto">
          <a:xfrm>
            <a:off x="152400" y="0"/>
            <a:ext cx="280035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304800"/>
            <a:ext cx="9144000" cy="533400"/>
          </a:xfrm>
          <a:prstGeom prst="rect">
            <a:avLst/>
          </a:prstGeom>
          <a:effectLst>
            <a:outerShdw dist="35921" dir="2700000" algn="ctr" rotWithShape="0">
              <a:schemeClr val="tx1">
                <a:alpha val="74997"/>
              </a:schemeClr>
            </a:outerShdw>
          </a:effectLst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Operational Challenges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85800" y="1143000"/>
            <a:ext cx="8458200" cy="59436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Sheared systems, some with marginally-defined centers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(Ana, Danny, Erika, Henri)</a:t>
            </a:r>
          </a:p>
          <a:p>
            <a:pPr marL="457200" lvl="0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b="1" noProof="0" dirty="0" smtClean="0">
                <a:solidFill>
                  <a:schemeClr val="bg1"/>
                </a:solidFill>
              </a:rPr>
              <a:t>Unanticipated tropical </a:t>
            </a:r>
            <a:r>
              <a:rPr lang="en-US" sz="2400" b="1" noProof="0" dirty="0" err="1" smtClean="0">
                <a:solidFill>
                  <a:schemeClr val="bg1"/>
                </a:solidFill>
              </a:rPr>
              <a:t>cyclogenesis</a:t>
            </a:r>
            <a:r>
              <a:rPr lang="en-US" sz="2400" b="1" noProof="0" dirty="0" smtClean="0">
                <a:solidFill>
                  <a:schemeClr val="bg1"/>
                </a:solidFill>
              </a:rPr>
              <a:t/>
            </a:r>
            <a:br>
              <a:rPr lang="en-US" sz="2400" b="1" noProof="0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(Claudette, Grace, Henri)</a:t>
            </a:r>
            <a:endParaRPr lang="en-US" sz="2000" b="1" noProof="0" dirty="0" smtClean="0">
              <a:solidFill>
                <a:schemeClr val="bg1"/>
              </a:solidFill>
            </a:endParaRPr>
          </a:p>
          <a:p>
            <a:pPr marL="457200" lvl="0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Cyclone classification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(Danny, Grace, early season Gulf low, New Jersey low, central Atlantic low)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457200" lvl="0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b="1" noProof="0" dirty="0" smtClean="0">
                <a:solidFill>
                  <a:schemeClr val="bg1"/>
                </a:solidFill>
              </a:rPr>
              <a:t>Along-track (speed) forecast errors</a:t>
            </a:r>
            <a:br>
              <a:rPr lang="en-US" sz="2400" b="1" noProof="0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(Bill, Grace, Ida)</a:t>
            </a:r>
            <a:endParaRPr lang="en-US" sz="2000" b="1" noProof="0" dirty="0" smtClean="0">
              <a:solidFill>
                <a:schemeClr val="bg1"/>
              </a:solidFill>
            </a:endParaRPr>
          </a:p>
          <a:p>
            <a:pPr marL="457200" lvl="0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Interpretation and accuracy of SFMR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(Bill, Ida)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High model intensity bias (esp. HWRF) in high-shear environments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(Bill, Erika, Fred)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8" descr="NOA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</p:spPr>
      </p:pic>
      <p:pic>
        <p:nvPicPr>
          <p:cNvPr id="5" name="Picture 4" descr="WSFO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152400"/>
            <a:ext cx="4639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W:\Hurricane Cartoons\%7B8f410b2c-2de2-4d7b-8843-5cb03f267f4b%7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Group 2"/>
          <p:cNvGraphicFramePr>
            <a:graphicFrameLocks noGrp="1"/>
          </p:cNvGraphicFramePr>
          <p:nvPr/>
        </p:nvGraphicFramePr>
        <p:xfrm>
          <a:off x="0" y="14289"/>
          <a:ext cx="9144000" cy="6843712"/>
        </p:xfrm>
        <a:graphic>
          <a:graphicData uri="http://schemas.openxmlformats.org/drawingml/2006/table">
            <a:tbl>
              <a:tblPr/>
              <a:tblGrid>
                <a:gridCol w="2120900"/>
                <a:gridCol w="1816100"/>
                <a:gridCol w="1212850"/>
                <a:gridCol w="1211263"/>
                <a:gridCol w="1287462"/>
                <a:gridCol w="1495425"/>
              </a:tblGrid>
              <a:tr h="1058167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2009 ATLANTIC HURRICANE SEASON STATISTICS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66FF"/>
                        </a:gs>
                        <a:gs pos="100000">
                          <a:srgbClr val="002F76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22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NAME</a:t>
                      </a:r>
                    </a:p>
                  </a:txBody>
                  <a:tcPr marT="36576" marB="3657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DATES</a:t>
                      </a:r>
                    </a:p>
                  </a:txBody>
                  <a:tcPr marT="36576" marB="365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MIN PRESS (MB)</a:t>
                      </a:r>
                    </a:p>
                  </a:txBody>
                  <a:tcPr marT="36576" marB="365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MAX WINDS (MPH)</a:t>
                      </a:r>
                    </a:p>
                  </a:txBody>
                  <a:tcPr marT="36576" marB="365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DIRECT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DEATHS</a:t>
                      </a:r>
                    </a:p>
                  </a:txBody>
                  <a:tcPr marT="36576" marB="365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U.S. DAMAGE    ($ million)</a:t>
                      </a:r>
                    </a:p>
                  </a:txBody>
                  <a:tcPr marT="36576" marB="365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</a:tr>
              <a:tr h="443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Rounded MT Bold" pitchFamily="34" charset="0"/>
                        </a:rPr>
                        <a:t>TD ONE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 – 29 MAY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1006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35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43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Rounded MT Bold" pitchFamily="34" charset="0"/>
                        </a:rPr>
                        <a:t>TS ANA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 – 16 AUG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1003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43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 Rounded MT Bold" pitchFamily="34" charset="0"/>
                        </a:rPr>
                        <a:t>MH BILL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 – 24 AUG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943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135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52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Rounded MT Bold" pitchFamily="34" charset="0"/>
                        </a:rPr>
                        <a:t>TS CLAUDETTE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 – 17 AUG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1005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minor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43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Rounded MT Bold" pitchFamily="34" charset="0"/>
                        </a:rPr>
                        <a:t>TS DANNY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 – 29 AUG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1006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409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Rounded MT Bold" pitchFamily="34" charset="0"/>
                        </a:rPr>
                        <a:t>TS ERIKA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– 3 SEP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1004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43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 Rounded MT Bold" pitchFamily="34" charset="0"/>
                        </a:rPr>
                        <a:t>MH FRED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 – 12 SEP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958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120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641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Rounded MT Bold" pitchFamily="34" charset="0"/>
                        </a:rPr>
                        <a:t>TD EIGHT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 – 26 SEP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1008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35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43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Rounded MT Bold" pitchFamily="34" charset="0"/>
                        </a:rPr>
                        <a:t>TS GRACE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 – 6 OCT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986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65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43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Rounded MT Bold" pitchFamily="34" charset="0"/>
                        </a:rPr>
                        <a:t>TS HENRI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Rounded MT Bold" pitchFamily="34" charset="0"/>
                      </a:endParaRP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 – 8 OCT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1005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43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Rounded MT Bold" pitchFamily="34" charset="0"/>
                        </a:rPr>
                        <a:t>H IDA</a:t>
                      </a:r>
                    </a:p>
                  </a:txBody>
                  <a:tcPr marT="27432" marB="27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 – 10 NOV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975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105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minor</a:t>
                      </a:r>
                    </a:p>
                  </a:txBody>
                  <a:tcPr marT="27432" marB="27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95400" y="381000"/>
            <a:ext cx="18473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Picture 7" descr="nat09shear.jpg"/>
          <p:cNvPicPr>
            <a:picLocks noChangeAspect="1"/>
          </p:cNvPicPr>
          <p:nvPr/>
        </p:nvPicPr>
        <p:blipFill>
          <a:blip r:embed="rId2" cstate="print"/>
          <a:srcRect l="5063" t="6666" r="72152" b="73333"/>
          <a:stretch>
            <a:fillRect/>
          </a:stretch>
        </p:blipFill>
        <p:spPr>
          <a:xfrm rot="21137200">
            <a:off x="943782" y="1120707"/>
            <a:ext cx="2054146" cy="171178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 descr="nat09shear.jpg"/>
          <p:cNvPicPr>
            <a:picLocks noChangeAspect="1"/>
          </p:cNvPicPr>
          <p:nvPr/>
        </p:nvPicPr>
        <p:blipFill>
          <a:blip r:embed="rId2" cstate="print"/>
          <a:srcRect l="37974" t="6667" r="40507" b="74666"/>
          <a:stretch>
            <a:fillRect/>
          </a:stretch>
        </p:blipFill>
        <p:spPr>
          <a:xfrm rot="970069">
            <a:off x="3781822" y="945491"/>
            <a:ext cx="2112323" cy="17395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Picture 10" descr="nat09shear.jpg"/>
          <p:cNvPicPr>
            <a:picLocks noChangeAspect="1"/>
          </p:cNvPicPr>
          <p:nvPr/>
        </p:nvPicPr>
        <p:blipFill>
          <a:blip r:embed="rId2" cstate="print"/>
          <a:srcRect l="69621" t="5334" r="2532" b="70666"/>
          <a:stretch>
            <a:fillRect/>
          </a:stretch>
        </p:blipFill>
        <p:spPr>
          <a:xfrm>
            <a:off x="6629400" y="762000"/>
            <a:ext cx="2142066" cy="17526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Picture 11" descr="nat09shear.jpg"/>
          <p:cNvPicPr>
            <a:picLocks noChangeAspect="1"/>
          </p:cNvPicPr>
          <p:nvPr/>
        </p:nvPicPr>
        <p:blipFill>
          <a:blip r:embed="rId2" cstate="print"/>
          <a:srcRect l="8861" t="38667" r="67089" b="36000"/>
          <a:stretch>
            <a:fillRect/>
          </a:stretch>
        </p:blipFill>
        <p:spPr>
          <a:xfrm rot="20714608">
            <a:off x="414092" y="3563866"/>
            <a:ext cx="1877374" cy="16995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Picture 12" descr="nat09shear.jpg"/>
          <p:cNvPicPr>
            <a:picLocks noChangeAspect="1"/>
          </p:cNvPicPr>
          <p:nvPr/>
        </p:nvPicPr>
        <p:blipFill>
          <a:blip r:embed="rId2" cstate="print"/>
          <a:srcRect l="42616" t="36381" r="32912" b="40254"/>
          <a:stretch>
            <a:fillRect/>
          </a:stretch>
        </p:blipFill>
        <p:spPr>
          <a:xfrm rot="469780">
            <a:off x="3017616" y="2803579"/>
            <a:ext cx="2137745" cy="19376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Picture 13" descr="nat09shear.jpg"/>
          <p:cNvPicPr>
            <a:picLocks noChangeAspect="1"/>
          </p:cNvPicPr>
          <p:nvPr/>
        </p:nvPicPr>
        <p:blipFill>
          <a:blip r:embed="rId2" cstate="print"/>
          <a:srcRect l="69621" t="37333" r="3797" b="38667"/>
          <a:stretch>
            <a:fillRect/>
          </a:stretch>
        </p:blipFill>
        <p:spPr>
          <a:xfrm rot="20660438">
            <a:off x="6511361" y="2952676"/>
            <a:ext cx="2399588" cy="20567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Picture 14" descr="nat09shear.jpg"/>
          <p:cNvPicPr>
            <a:picLocks noChangeAspect="1"/>
          </p:cNvPicPr>
          <p:nvPr/>
        </p:nvPicPr>
        <p:blipFill>
          <a:blip r:embed="rId2" cstate="print"/>
          <a:srcRect l="6329" t="69333" r="70886" b="8000"/>
          <a:stretch>
            <a:fillRect/>
          </a:stretch>
        </p:blipFill>
        <p:spPr>
          <a:xfrm rot="409920">
            <a:off x="2236900" y="4893906"/>
            <a:ext cx="1962974" cy="185392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Picture 15" descr="nat09shear.jpg"/>
          <p:cNvPicPr>
            <a:picLocks noChangeAspect="1"/>
          </p:cNvPicPr>
          <p:nvPr/>
        </p:nvPicPr>
        <p:blipFill>
          <a:blip r:embed="rId2" cstate="print"/>
          <a:srcRect l="39240" t="72000" r="36709" b="5333"/>
          <a:stretch>
            <a:fillRect/>
          </a:stretch>
        </p:blipFill>
        <p:spPr>
          <a:xfrm rot="20480628">
            <a:off x="4829040" y="4719765"/>
            <a:ext cx="2200014" cy="196843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0" y="304800"/>
            <a:ext cx="9144000" cy="533400"/>
          </a:xfrm>
          <a:prstGeom prst="rect">
            <a:avLst/>
          </a:prstGeom>
          <a:effectLst>
            <a:outerShdw dist="35921" dir="2700000" algn="ctr" rotWithShape="0">
              <a:schemeClr val="tx1">
                <a:alpha val="74997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Sheared Cyclones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" name="Picture 8" descr="NO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</p:spPr>
      </p:pic>
      <p:pic>
        <p:nvPicPr>
          <p:cNvPr id="22" name="Picture 21" descr="WSFO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152400"/>
            <a:ext cx="4639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304800"/>
            <a:ext cx="9144000" cy="533400"/>
          </a:xfrm>
          <a:prstGeom prst="rect">
            <a:avLst/>
          </a:prstGeom>
          <a:effectLst>
            <a:outerShdw dist="35921" dir="2700000" algn="ctr" rotWithShape="0">
              <a:schemeClr val="tx1">
                <a:alpha val="74997"/>
              </a:schemeClr>
            </a:outerShdw>
          </a:effectLst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2009 Season Climatology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914400"/>
            <a:ext cx="9144000" cy="61722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 named storms, 3 of which became hurricanes, including 2 major hurricanes (Bill and Fred)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Below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long-term averages of 11 named storm and 6 hurricanes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b="1" dirty="0" smtClean="0">
                <a:solidFill>
                  <a:srgbClr val="FFC000"/>
                </a:solidFill>
              </a:rPr>
              <a:t>Average number of major hurricanes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Two additional tropical depressions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Accumulated Cyclone Energy (ACE) index for the season was </a:t>
            </a:r>
            <a:r>
              <a:rPr lang="en-US" sz="2400" b="1" dirty="0" smtClean="0">
                <a:solidFill>
                  <a:schemeClr val="bg1"/>
                </a:solidFill>
              </a:rPr>
              <a:t>60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% of the long-term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median, lowest since 1997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Latest formation of a tropical storm since the 1983 season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(TS Ana – 12 Aug, MH Alicia – 15 Aug)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b="1" noProof="0" dirty="0" smtClean="0">
                <a:solidFill>
                  <a:schemeClr val="bg1"/>
                </a:solidFill>
              </a:rPr>
              <a:t>One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tropical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storm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made landfall in the U.S.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(Claudette)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b="1" baseline="0" dirty="0" smtClean="0">
                <a:solidFill>
                  <a:srgbClr val="FFC000"/>
                </a:solidFill>
              </a:rPr>
              <a:t>Fred became strongest hurricane on record so far south and east in the Atlantic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Grace formed farther northeast in the Atlantic than any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othe</a:t>
            </a:r>
            <a:r>
              <a:rPr lang="en-US" sz="2400" b="1" dirty="0" smtClean="0">
                <a:solidFill>
                  <a:schemeClr val="bg1"/>
                </a:solidFill>
              </a:rPr>
              <a:t>r tropical storm on record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Ida was the first November hurricane in the Gulf of Mexico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since Hurricane Kate (1985)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8" descr="NOA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</p:spPr>
      </p:pic>
      <p:pic>
        <p:nvPicPr>
          <p:cNvPr id="5" name="Picture 4" descr="WSFO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152400"/>
            <a:ext cx="4639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0"/>
            <a:ext cx="672465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600" y="1524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SST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0300" y="0"/>
            <a:ext cx="29337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0300" y="2209800"/>
            <a:ext cx="29337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0300" y="4343400"/>
            <a:ext cx="29337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09600" y="1524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SHEAR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 t="45627"/>
          <a:stretch>
            <a:fillRect/>
          </a:stretch>
        </p:blipFill>
        <p:spPr bwMode="auto">
          <a:xfrm>
            <a:off x="76200" y="914400"/>
            <a:ext cx="61436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 t="45437"/>
          <a:stretch>
            <a:fillRect/>
          </a:stretch>
        </p:blipFill>
        <p:spPr bwMode="auto">
          <a:xfrm>
            <a:off x="76200" y="3810000"/>
            <a:ext cx="61436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838200"/>
            <a:ext cx="672465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0300" y="0"/>
            <a:ext cx="29337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0300" y="2133600"/>
            <a:ext cx="29337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0300" y="4343400"/>
            <a:ext cx="29337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9600" y="1524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VERTICAL INSTABILITY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5041</TotalTime>
  <Words>524</Words>
  <Application>Microsoft Office PowerPoint</Application>
  <PresentationFormat>On-screen Show (4:3)</PresentationFormat>
  <Paragraphs>156</Paragraphs>
  <Slides>38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jdavid</dc:creator>
  <cp:lastModifiedBy>rberg</cp:lastModifiedBy>
  <cp:revision>477</cp:revision>
  <dcterms:created xsi:type="dcterms:W3CDTF">2009-03-09T18:21:18Z</dcterms:created>
  <dcterms:modified xsi:type="dcterms:W3CDTF">2010-02-24T20:23:18Z</dcterms:modified>
</cp:coreProperties>
</file>