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2976800" cy="43891200"/>
  <p:notesSz cx="6858000" cy="9144000"/>
  <p:defaultTextStyle>
    <a:defPPr>
      <a:defRPr lang="en-US"/>
    </a:defPPr>
    <a:lvl1pPr algn="l" defTabSz="4597400" rtl="0" fontAlgn="base">
      <a:spcBef>
        <a:spcPct val="0"/>
      </a:spcBef>
      <a:spcAft>
        <a:spcPct val="0"/>
      </a:spcAft>
      <a:defRPr sz="9100" kern="1200">
        <a:solidFill>
          <a:schemeClr val="tx1"/>
        </a:solidFill>
        <a:latin typeface="Arial" charset="0"/>
        <a:ea typeface="+mn-ea"/>
        <a:cs typeface="+mn-cs"/>
      </a:defRPr>
    </a:lvl1pPr>
    <a:lvl2pPr marL="2298700" indent="-1841500" algn="l" defTabSz="4597400" rtl="0" fontAlgn="base">
      <a:spcBef>
        <a:spcPct val="0"/>
      </a:spcBef>
      <a:spcAft>
        <a:spcPct val="0"/>
      </a:spcAft>
      <a:defRPr sz="9100" kern="1200">
        <a:solidFill>
          <a:schemeClr val="tx1"/>
        </a:solidFill>
        <a:latin typeface="Arial" charset="0"/>
        <a:ea typeface="+mn-ea"/>
        <a:cs typeface="+mn-cs"/>
      </a:defRPr>
    </a:lvl2pPr>
    <a:lvl3pPr marL="4597400" indent="-3683000" algn="l" defTabSz="4597400" rtl="0" fontAlgn="base">
      <a:spcBef>
        <a:spcPct val="0"/>
      </a:spcBef>
      <a:spcAft>
        <a:spcPct val="0"/>
      </a:spcAft>
      <a:defRPr sz="9100" kern="1200">
        <a:solidFill>
          <a:schemeClr val="tx1"/>
        </a:solidFill>
        <a:latin typeface="Arial" charset="0"/>
        <a:ea typeface="+mn-ea"/>
        <a:cs typeface="+mn-cs"/>
      </a:defRPr>
    </a:lvl3pPr>
    <a:lvl4pPr marL="6896100" indent="-5524500" algn="l" defTabSz="4597400" rtl="0" fontAlgn="base">
      <a:spcBef>
        <a:spcPct val="0"/>
      </a:spcBef>
      <a:spcAft>
        <a:spcPct val="0"/>
      </a:spcAft>
      <a:defRPr sz="9100" kern="1200">
        <a:solidFill>
          <a:schemeClr val="tx1"/>
        </a:solidFill>
        <a:latin typeface="Arial" charset="0"/>
        <a:ea typeface="+mn-ea"/>
        <a:cs typeface="+mn-cs"/>
      </a:defRPr>
    </a:lvl4pPr>
    <a:lvl5pPr marL="9194800" indent="-7366000" algn="l" defTabSz="4597400" rtl="0" fontAlgn="base">
      <a:spcBef>
        <a:spcPct val="0"/>
      </a:spcBef>
      <a:spcAft>
        <a:spcPct val="0"/>
      </a:spcAft>
      <a:defRPr sz="9100" kern="1200">
        <a:solidFill>
          <a:schemeClr val="tx1"/>
        </a:solidFill>
        <a:latin typeface="Arial" charset="0"/>
        <a:ea typeface="+mn-ea"/>
        <a:cs typeface="+mn-cs"/>
      </a:defRPr>
    </a:lvl5pPr>
    <a:lvl6pPr marL="2286000" algn="l" defTabSz="914400" rtl="0" eaLnBrk="1" latinLnBrk="0" hangingPunct="1">
      <a:defRPr sz="9100" kern="1200">
        <a:solidFill>
          <a:schemeClr val="tx1"/>
        </a:solidFill>
        <a:latin typeface="Arial" charset="0"/>
        <a:ea typeface="+mn-ea"/>
        <a:cs typeface="+mn-cs"/>
      </a:defRPr>
    </a:lvl6pPr>
    <a:lvl7pPr marL="2743200" algn="l" defTabSz="914400" rtl="0" eaLnBrk="1" latinLnBrk="0" hangingPunct="1">
      <a:defRPr sz="9100" kern="1200">
        <a:solidFill>
          <a:schemeClr val="tx1"/>
        </a:solidFill>
        <a:latin typeface="Arial" charset="0"/>
        <a:ea typeface="+mn-ea"/>
        <a:cs typeface="+mn-cs"/>
      </a:defRPr>
    </a:lvl7pPr>
    <a:lvl8pPr marL="3200400" algn="l" defTabSz="914400" rtl="0" eaLnBrk="1" latinLnBrk="0" hangingPunct="1">
      <a:defRPr sz="9100" kern="1200">
        <a:solidFill>
          <a:schemeClr val="tx1"/>
        </a:solidFill>
        <a:latin typeface="Arial" charset="0"/>
        <a:ea typeface="+mn-ea"/>
        <a:cs typeface="+mn-cs"/>
      </a:defRPr>
    </a:lvl8pPr>
    <a:lvl9pPr marL="3657600" algn="l" defTabSz="914400" rtl="0" eaLnBrk="1" latinLnBrk="0" hangingPunct="1">
      <a:defRPr sz="91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538" autoAdjust="0"/>
    <p:restoredTop sz="94660"/>
  </p:normalViewPr>
  <p:slideViewPr>
    <p:cSldViewPr>
      <p:cViewPr>
        <p:scale>
          <a:sx n="33" d="100"/>
          <a:sy n="33" d="100"/>
        </p:scale>
        <p:origin x="1506" y="1476"/>
      </p:cViewPr>
      <p:guideLst>
        <p:guide orient="horz" pos="13824"/>
        <p:guide pos="1353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98060"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98060" fontAlgn="auto">
              <a:spcBef>
                <a:spcPts val="0"/>
              </a:spcBef>
              <a:spcAft>
                <a:spcPts val="0"/>
              </a:spcAft>
              <a:defRPr sz="1200">
                <a:latin typeface="+mn-lt"/>
              </a:defRPr>
            </a:lvl1pPr>
          </a:lstStyle>
          <a:p>
            <a:pPr>
              <a:defRPr/>
            </a:pPr>
            <a:fld id="{22A0A005-6913-4DB0-BDED-4CA2EF981FF0}" type="datetimeFigureOut">
              <a:rPr lang="en-US"/>
              <a:pPr>
                <a:defRPr/>
              </a:pPr>
              <a:t>2/23/2010</a:t>
            </a:fld>
            <a:endParaRPr lang="en-US"/>
          </a:p>
        </p:txBody>
      </p:sp>
      <p:sp>
        <p:nvSpPr>
          <p:cNvPr id="4" name="Slide Image Placeholder 3"/>
          <p:cNvSpPr>
            <a:spLocks noGrp="1" noRot="1" noChangeAspect="1"/>
          </p:cNvSpPr>
          <p:nvPr>
            <p:ph type="sldImg" idx="2"/>
          </p:nvPr>
        </p:nvSpPr>
        <p:spPr>
          <a:xfrm>
            <a:off x="1751013" y="685800"/>
            <a:ext cx="33559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98060"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98060" fontAlgn="auto">
              <a:spcBef>
                <a:spcPts val="0"/>
              </a:spcBef>
              <a:spcAft>
                <a:spcPts val="0"/>
              </a:spcAft>
              <a:defRPr sz="1200">
                <a:latin typeface="+mn-lt"/>
              </a:defRPr>
            </a:lvl1pPr>
          </a:lstStyle>
          <a:p>
            <a:pPr>
              <a:defRPr/>
            </a:pPr>
            <a:fld id="{CB391D82-E084-44F0-8BD8-518FCE106A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597400" fontAlgn="base">
              <a:spcBef>
                <a:spcPct val="0"/>
              </a:spcBef>
              <a:spcAft>
                <a:spcPct val="0"/>
              </a:spcAft>
              <a:defRPr/>
            </a:pPr>
            <a:fld id="{5C7BFA43-C57D-4FFB-9924-70981F1C656B}" type="slidenum">
              <a:rPr lang="en-US"/>
              <a:pPr defTabSz="4597400" fontAlgn="base">
                <a:spcBef>
                  <a:spcPct val="0"/>
                </a:spcBef>
                <a:spcAft>
                  <a:spcPct val="0"/>
                </a:spcAft>
                <a:defRPr/>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3260" y="13634726"/>
            <a:ext cx="36530280" cy="9408161"/>
          </a:xfrm>
        </p:spPr>
        <p:txBody>
          <a:bodyPr/>
          <a:lstStyle/>
          <a:p>
            <a:r>
              <a:rPr lang="en-US" smtClean="0"/>
              <a:t>Click to edit Master title style</a:t>
            </a:r>
            <a:endParaRPr lang="en-US"/>
          </a:p>
        </p:txBody>
      </p:sp>
      <p:sp>
        <p:nvSpPr>
          <p:cNvPr id="3" name="Subtitle 2"/>
          <p:cNvSpPr>
            <a:spLocks noGrp="1"/>
          </p:cNvSpPr>
          <p:nvPr>
            <p:ph type="subTitle" idx="1"/>
          </p:nvPr>
        </p:nvSpPr>
        <p:spPr>
          <a:xfrm>
            <a:off x="6446520" y="24871680"/>
            <a:ext cx="30083760" cy="11216640"/>
          </a:xfrm>
        </p:spPr>
        <p:txBody>
          <a:bodyPr/>
          <a:lstStyle>
            <a:lvl1pPr marL="0" indent="0" algn="ctr">
              <a:buNone/>
              <a:defRPr>
                <a:solidFill>
                  <a:schemeClr val="tx1">
                    <a:tint val="75000"/>
                  </a:schemeClr>
                </a:solidFill>
              </a:defRPr>
            </a:lvl1pPr>
            <a:lvl2pPr marL="2299030" indent="0" algn="ctr">
              <a:buNone/>
              <a:defRPr>
                <a:solidFill>
                  <a:schemeClr val="tx1">
                    <a:tint val="75000"/>
                  </a:schemeClr>
                </a:solidFill>
              </a:defRPr>
            </a:lvl2pPr>
            <a:lvl3pPr marL="4598060" indent="0" algn="ctr">
              <a:buNone/>
              <a:defRPr>
                <a:solidFill>
                  <a:schemeClr val="tx1">
                    <a:tint val="75000"/>
                  </a:schemeClr>
                </a:solidFill>
              </a:defRPr>
            </a:lvl3pPr>
            <a:lvl4pPr marL="6897091" indent="0" algn="ctr">
              <a:buNone/>
              <a:defRPr>
                <a:solidFill>
                  <a:schemeClr val="tx1">
                    <a:tint val="75000"/>
                  </a:schemeClr>
                </a:solidFill>
              </a:defRPr>
            </a:lvl4pPr>
            <a:lvl5pPr marL="9196121" indent="0" algn="ctr">
              <a:buNone/>
              <a:defRPr>
                <a:solidFill>
                  <a:schemeClr val="tx1">
                    <a:tint val="75000"/>
                  </a:schemeClr>
                </a:solidFill>
              </a:defRPr>
            </a:lvl5pPr>
            <a:lvl6pPr marL="11495151" indent="0" algn="ctr">
              <a:buNone/>
              <a:defRPr>
                <a:solidFill>
                  <a:schemeClr val="tx1">
                    <a:tint val="75000"/>
                  </a:schemeClr>
                </a:solidFill>
              </a:defRPr>
            </a:lvl6pPr>
            <a:lvl7pPr marL="13794181" indent="0" algn="ctr">
              <a:buNone/>
              <a:defRPr>
                <a:solidFill>
                  <a:schemeClr val="tx1">
                    <a:tint val="75000"/>
                  </a:schemeClr>
                </a:solidFill>
              </a:defRPr>
            </a:lvl7pPr>
            <a:lvl8pPr marL="16093211" indent="0" algn="ctr">
              <a:buNone/>
              <a:defRPr>
                <a:solidFill>
                  <a:schemeClr val="tx1">
                    <a:tint val="75000"/>
                  </a:schemeClr>
                </a:solidFill>
              </a:defRPr>
            </a:lvl8pPr>
            <a:lvl9pPr marL="183922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3B41CFF-68D8-4299-AD87-3BA8D5A38053}" type="datetimeFigureOut">
              <a:rPr lang="en-US"/>
              <a:pPr>
                <a:defRPr/>
              </a:pPr>
              <a:t>2/23/2010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420784-7279-4D52-AB5E-4FC5A4DB434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B1163C-AF2B-47DB-A456-6A653A9E3021}" type="datetimeFigureOut">
              <a:rPr lang="en-US"/>
              <a:pPr>
                <a:defRPr/>
              </a:pPr>
              <a:t>2/23/2010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B85CFE-0B69-4234-A318-FA4120294AB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560761" y="9377688"/>
            <a:ext cx="46416434" cy="1997252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311451" y="9377688"/>
            <a:ext cx="138533031" cy="1997252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0C495D-2F0B-4DBB-A8C0-8294654E2434}" type="datetimeFigureOut">
              <a:rPr lang="en-US"/>
              <a:pPr>
                <a:defRPr/>
              </a:pPr>
              <a:t>2/23/2010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F43B01-B8C5-4E65-BA64-490BDFEE49B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068E604-3E33-4687-80C0-33B0F76ADCDA}" type="datetimeFigureOut">
              <a:rPr lang="en-US"/>
              <a:pPr>
                <a:defRPr/>
              </a:pPr>
              <a:t>2/23/2010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0A790D-2E62-459E-B646-F90FEAA996A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94871" y="28204162"/>
            <a:ext cx="36530280" cy="8717280"/>
          </a:xfrm>
        </p:spPr>
        <p:txBody>
          <a:bodyPr anchor="t"/>
          <a:lstStyle>
            <a:lvl1pPr algn="l">
              <a:defRPr sz="20100" b="1" cap="all"/>
            </a:lvl1pPr>
          </a:lstStyle>
          <a:p>
            <a:r>
              <a:rPr lang="en-US" smtClean="0"/>
              <a:t>Click to edit Master title style</a:t>
            </a:r>
            <a:endParaRPr lang="en-US"/>
          </a:p>
        </p:txBody>
      </p:sp>
      <p:sp>
        <p:nvSpPr>
          <p:cNvPr id="3" name="Text Placeholder 2"/>
          <p:cNvSpPr>
            <a:spLocks noGrp="1"/>
          </p:cNvSpPr>
          <p:nvPr>
            <p:ph type="body" idx="1"/>
          </p:nvPr>
        </p:nvSpPr>
        <p:spPr>
          <a:xfrm>
            <a:off x="3394871" y="18602969"/>
            <a:ext cx="36530280" cy="9601197"/>
          </a:xfrm>
        </p:spPr>
        <p:txBody>
          <a:bodyPr anchor="b"/>
          <a:lstStyle>
            <a:lvl1pPr marL="0" indent="0">
              <a:buNone/>
              <a:defRPr sz="10100">
                <a:solidFill>
                  <a:schemeClr val="tx1">
                    <a:tint val="75000"/>
                  </a:schemeClr>
                </a:solidFill>
              </a:defRPr>
            </a:lvl1pPr>
            <a:lvl2pPr marL="2299030" indent="0">
              <a:buNone/>
              <a:defRPr sz="9100">
                <a:solidFill>
                  <a:schemeClr val="tx1">
                    <a:tint val="75000"/>
                  </a:schemeClr>
                </a:solidFill>
              </a:defRPr>
            </a:lvl2pPr>
            <a:lvl3pPr marL="4598060" indent="0">
              <a:buNone/>
              <a:defRPr sz="8000">
                <a:solidFill>
                  <a:schemeClr val="tx1">
                    <a:tint val="75000"/>
                  </a:schemeClr>
                </a:solidFill>
              </a:defRPr>
            </a:lvl3pPr>
            <a:lvl4pPr marL="6897091" indent="0">
              <a:buNone/>
              <a:defRPr sz="7000">
                <a:solidFill>
                  <a:schemeClr val="tx1">
                    <a:tint val="75000"/>
                  </a:schemeClr>
                </a:solidFill>
              </a:defRPr>
            </a:lvl4pPr>
            <a:lvl5pPr marL="9196121" indent="0">
              <a:buNone/>
              <a:defRPr sz="7000">
                <a:solidFill>
                  <a:schemeClr val="tx1">
                    <a:tint val="75000"/>
                  </a:schemeClr>
                </a:solidFill>
              </a:defRPr>
            </a:lvl5pPr>
            <a:lvl6pPr marL="11495151" indent="0">
              <a:buNone/>
              <a:defRPr sz="7000">
                <a:solidFill>
                  <a:schemeClr val="tx1">
                    <a:tint val="75000"/>
                  </a:schemeClr>
                </a:solidFill>
              </a:defRPr>
            </a:lvl6pPr>
            <a:lvl7pPr marL="13794181" indent="0">
              <a:buNone/>
              <a:defRPr sz="7000">
                <a:solidFill>
                  <a:schemeClr val="tx1">
                    <a:tint val="75000"/>
                  </a:schemeClr>
                </a:solidFill>
              </a:defRPr>
            </a:lvl7pPr>
            <a:lvl8pPr marL="16093211" indent="0">
              <a:buNone/>
              <a:defRPr sz="7000">
                <a:solidFill>
                  <a:schemeClr val="tx1">
                    <a:tint val="75000"/>
                  </a:schemeClr>
                </a:solidFill>
              </a:defRPr>
            </a:lvl8pPr>
            <a:lvl9pPr marL="18392242" indent="0">
              <a:buNone/>
              <a:defRPr sz="7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90EAA3-4778-4882-AE65-4A897E56B3CE}" type="datetimeFigureOut">
              <a:rPr lang="en-US"/>
              <a:pPr>
                <a:defRPr/>
              </a:pPr>
              <a:t>2/23/2010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F7591B-34B6-4B82-A54A-E2FA90EA6F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311452" y="54620161"/>
            <a:ext cx="92474733" cy="154482802"/>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3502467" y="54620161"/>
            <a:ext cx="92474733" cy="154482802"/>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B087F2-B745-4D89-8997-C467A2A685DE}" type="datetimeFigureOut">
              <a:rPr lang="en-US"/>
              <a:pPr>
                <a:defRPr/>
              </a:pPr>
              <a:t>2/23/2010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BAB0D5-2DE3-4537-B6E8-E51C39C3712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48840" y="1757684"/>
            <a:ext cx="38679120" cy="7315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48841" y="9824723"/>
            <a:ext cx="18988883" cy="4094476"/>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4" name="Content Placeholder 3"/>
          <p:cNvSpPr>
            <a:spLocks noGrp="1"/>
          </p:cNvSpPr>
          <p:nvPr>
            <p:ph sz="half" idx="2"/>
          </p:nvPr>
        </p:nvSpPr>
        <p:spPr>
          <a:xfrm>
            <a:off x="2148841" y="13919199"/>
            <a:ext cx="18988883" cy="25288244"/>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1831621" y="9824723"/>
            <a:ext cx="18996343" cy="4094476"/>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6" name="Content Placeholder 5"/>
          <p:cNvSpPr>
            <a:spLocks noGrp="1"/>
          </p:cNvSpPr>
          <p:nvPr>
            <p:ph sz="quarter" idx="4"/>
          </p:nvPr>
        </p:nvSpPr>
        <p:spPr>
          <a:xfrm>
            <a:off x="21831621" y="13919199"/>
            <a:ext cx="18996343" cy="25288244"/>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22A1ED-5836-4399-9796-3E614DA5EFE9}" type="datetimeFigureOut">
              <a:rPr lang="en-US"/>
              <a:pPr>
                <a:defRPr/>
              </a:pPr>
              <a:t>2/23/2010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97F719-AD2C-47B1-96C0-04872B3773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E07FDC-1914-49C2-815B-CA1EE2778ECB}" type="datetimeFigureOut">
              <a:rPr lang="en-US"/>
              <a:pPr>
                <a:defRPr/>
              </a:pPr>
              <a:t>2/23/2010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1A13989-8F48-4C69-976F-21344CDC8C4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241652-8BC4-4E5B-B5BD-E549F1B4611D}" type="datetimeFigureOut">
              <a:rPr lang="en-US"/>
              <a:pPr>
                <a:defRPr/>
              </a:pPr>
              <a:t>2/23/2010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BA706D5-5DB9-43FA-8E75-2E0F55CB212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8844" y="1747519"/>
            <a:ext cx="14139071" cy="7437120"/>
          </a:xfrm>
        </p:spPr>
        <p:txBody>
          <a:bodyPr anchor="b"/>
          <a:lstStyle>
            <a:lvl1pPr algn="l">
              <a:defRPr sz="10100" b="1"/>
            </a:lvl1pPr>
          </a:lstStyle>
          <a:p>
            <a:r>
              <a:rPr lang="en-US" smtClean="0"/>
              <a:t>Click to edit Master title style</a:t>
            </a:r>
            <a:endParaRPr lang="en-US"/>
          </a:p>
        </p:txBody>
      </p:sp>
      <p:sp>
        <p:nvSpPr>
          <p:cNvPr id="3" name="Content Placeholder 2"/>
          <p:cNvSpPr>
            <a:spLocks noGrp="1"/>
          </p:cNvSpPr>
          <p:nvPr>
            <p:ph idx="1"/>
          </p:nvPr>
        </p:nvSpPr>
        <p:spPr>
          <a:xfrm>
            <a:off x="16802739" y="1747526"/>
            <a:ext cx="24025225" cy="37459923"/>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48844" y="9184644"/>
            <a:ext cx="14139071" cy="30022803"/>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6D409C-F57F-47BD-A966-B6F62F07D1A0}" type="datetimeFigureOut">
              <a:rPr lang="en-US"/>
              <a:pPr>
                <a:defRPr/>
              </a:pPr>
              <a:t>2/23/2010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192D52-A205-438F-B3EB-21221CBEDE7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23753" y="30723843"/>
            <a:ext cx="25786080" cy="3627123"/>
          </a:xfrm>
        </p:spPr>
        <p:txBody>
          <a:bodyPr anchor="b"/>
          <a:lstStyle>
            <a:lvl1pPr algn="l">
              <a:defRPr sz="10100" b="1"/>
            </a:lvl1pPr>
          </a:lstStyle>
          <a:p>
            <a:r>
              <a:rPr lang="en-US" smtClean="0"/>
              <a:t>Click to edit Master title style</a:t>
            </a:r>
            <a:endParaRPr lang="en-US"/>
          </a:p>
        </p:txBody>
      </p:sp>
      <p:sp>
        <p:nvSpPr>
          <p:cNvPr id="3" name="Picture Placeholder 2"/>
          <p:cNvSpPr>
            <a:spLocks noGrp="1"/>
          </p:cNvSpPr>
          <p:nvPr>
            <p:ph type="pic" idx="1"/>
          </p:nvPr>
        </p:nvSpPr>
        <p:spPr>
          <a:xfrm>
            <a:off x="8423753" y="3921761"/>
            <a:ext cx="25786080" cy="26334720"/>
          </a:xfrm>
        </p:spPr>
        <p:txBody>
          <a:bodyPr rtlCol="0">
            <a:normAutofit/>
          </a:bodyPr>
          <a:lstStyle>
            <a:lvl1pPr marL="0" indent="0">
              <a:buNone/>
              <a:defRPr sz="16100"/>
            </a:lvl1pPr>
            <a:lvl2pPr marL="2299030" indent="0">
              <a:buNone/>
              <a:defRPr sz="14100"/>
            </a:lvl2pPr>
            <a:lvl3pPr marL="4598060" indent="0">
              <a:buNone/>
              <a:defRPr sz="12100"/>
            </a:lvl3pPr>
            <a:lvl4pPr marL="6897091" indent="0">
              <a:buNone/>
              <a:defRPr sz="10100"/>
            </a:lvl4pPr>
            <a:lvl5pPr marL="9196121" indent="0">
              <a:buNone/>
              <a:defRPr sz="10100"/>
            </a:lvl5pPr>
            <a:lvl6pPr marL="11495151" indent="0">
              <a:buNone/>
              <a:defRPr sz="10100"/>
            </a:lvl6pPr>
            <a:lvl7pPr marL="13794181" indent="0">
              <a:buNone/>
              <a:defRPr sz="10100"/>
            </a:lvl7pPr>
            <a:lvl8pPr marL="16093211" indent="0">
              <a:buNone/>
              <a:defRPr sz="10100"/>
            </a:lvl8pPr>
            <a:lvl9pPr marL="18392242" indent="0">
              <a:buNone/>
              <a:defRPr sz="10100"/>
            </a:lvl9pPr>
          </a:lstStyle>
          <a:p>
            <a:pPr lvl="0"/>
            <a:endParaRPr lang="en-US" noProof="0"/>
          </a:p>
        </p:txBody>
      </p:sp>
      <p:sp>
        <p:nvSpPr>
          <p:cNvPr id="4" name="Text Placeholder 3"/>
          <p:cNvSpPr>
            <a:spLocks noGrp="1"/>
          </p:cNvSpPr>
          <p:nvPr>
            <p:ph type="body" sz="half" idx="2"/>
          </p:nvPr>
        </p:nvSpPr>
        <p:spPr>
          <a:xfrm>
            <a:off x="8423753" y="34350967"/>
            <a:ext cx="25786080" cy="5151117"/>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AD8043-2F13-4AE2-90EB-3AA8186F6A82}" type="datetimeFigureOut">
              <a:rPr lang="en-US"/>
              <a:pPr>
                <a:defRPr/>
              </a:pPr>
              <a:t>2/23/2010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221F5E-C025-4998-BE64-0A0730BB11E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49475" y="1757363"/>
            <a:ext cx="38677850" cy="7315200"/>
          </a:xfrm>
          <a:prstGeom prst="rect">
            <a:avLst/>
          </a:prstGeom>
          <a:noFill/>
          <a:ln w="9525">
            <a:noFill/>
            <a:miter lim="800000"/>
            <a:headEnd/>
            <a:tailEnd/>
          </a:ln>
        </p:spPr>
        <p:txBody>
          <a:bodyPr vert="horz" wrap="square" lIns="459806" tIns="229903" rIns="459806" bIns="22990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149475" y="10240963"/>
            <a:ext cx="38677850" cy="28967112"/>
          </a:xfrm>
          <a:prstGeom prst="rect">
            <a:avLst/>
          </a:prstGeom>
          <a:noFill/>
          <a:ln w="9525">
            <a:noFill/>
            <a:miter lim="800000"/>
            <a:headEnd/>
            <a:tailEnd/>
          </a:ln>
        </p:spPr>
        <p:txBody>
          <a:bodyPr vert="horz" wrap="square" lIns="459806" tIns="229903" rIns="459806" bIns="22990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149475" y="40681275"/>
            <a:ext cx="10026650" cy="2336800"/>
          </a:xfrm>
          <a:prstGeom prst="rect">
            <a:avLst/>
          </a:prstGeom>
        </p:spPr>
        <p:txBody>
          <a:bodyPr vert="horz" lIns="459806" tIns="229903" rIns="459806" bIns="229903" rtlCol="0" anchor="ctr"/>
          <a:lstStyle>
            <a:lvl1pPr algn="l" defTabSz="4598060" fontAlgn="auto">
              <a:spcBef>
                <a:spcPts val="0"/>
              </a:spcBef>
              <a:spcAft>
                <a:spcPts val="0"/>
              </a:spcAft>
              <a:defRPr sz="6000">
                <a:solidFill>
                  <a:schemeClr val="tx1">
                    <a:tint val="75000"/>
                  </a:schemeClr>
                </a:solidFill>
                <a:latin typeface="+mn-lt"/>
              </a:defRPr>
            </a:lvl1pPr>
          </a:lstStyle>
          <a:p>
            <a:pPr>
              <a:defRPr/>
            </a:pPr>
            <a:fld id="{E7A6BA8D-E355-4111-AD13-5FB52B207023}" type="datetimeFigureOut">
              <a:rPr lang="en-US"/>
              <a:pPr>
                <a:defRPr/>
              </a:pPr>
              <a:t>2/23/2010</a:t>
            </a:fld>
            <a:endParaRPr lang="en-US"/>
          </a:p>
        </p:txBody>
      </p:sp>
      <p:sp>
        <p:nvSpPr>
          <p:cNvPr id="5" name="Footer Placeholder 4"/>
          <p:cNvSpPr>
            <a:spLocks noGrp="1"/>
          </p:cNvSpPr>
          <p:nvPr>
            <p:ph type="ftr" sz="quarter" idx="3"/>
          </p:nvPr>
        </p:nvSpPr>
        <p:spPr>
          <a:xfrm>
            <a:off x="14684375" y="40681275"/>
            <a:ext cx="13608050" cy="2336800"/>
          </a:xfrm>
          <a:prstGeom prst="rect">
            <a:avLst/>
          </a:prstGeom>
        </p:spPr>
        <p:txBody>
          <a:bodyPr vert="horz" lIns="459806" tIns="229903" rIns="459806" bIns="229903" rtlCol="0" anchor="ctr"/>
          <a:lstStyle>
            <a:lvl1pPr algn="ctr" defTabSz="4598060" fontAlgn="auto">
              <a:spcBef>
                <a:spcPts val="0"/>
              </a:spcBef>
              <a:spcAft>
                <a:spcPts val="0"/>
              </a:spcAft>
              <a:defRPr sz="60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30800675" y="40681275"/>
            <a:ext cx="10026650" cy="2336800"/>
          </a:xfrm>
          <a:prstGeom prst="rect">
            <a:avLst/>
          </a:prstGeom>
        </p:spPr>
        <p:txBody>
          <a:bodyPr vert="horz" lIns="459806" tIns="229903" rIns="459806" bIns="229903" rtlCol="0" anchor="ctr"/>
          <a:lstStyle>
            <a:lvl1pPr algn="r" defTabSz="4598060" fontAlgn="auto">
              <a:spcBef>
                <a:spcPts val="0"/>
              </a:spcBef>
              <a:spcAft>
                <a:spcPts val="0"/>
              </a:spcAft>
              <a:defRPr sz="6000">
                <a:solidFill>
                  <a:schemeClr val="tx1">
                    <a:tint val="75000"/>
                  </a:schemeClr>
                </a:solidFill>
                <a:latin typeface="+mn-lt"/>
              </a:defRPr>
            </a:lvl1pPr>
          </a:lstStyle>
          <a:p>
            <a:pPr>
              <a:defRPr/>
            </a:pPr>
            <a:fld id="{DA5A2471-14EE-4B98-A3FF-CB1BB82D80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97400" rtl="0" eaLnBrk="0" fontAlgn="base" hangingPunct="0">
        <a:spcBef>
          <a:spcPct val="0"/>
        </a:spcBef>
        <a:spcAft>
          <a:spcPct val="0"/>
        </a:spcAft>
        <a:defRPr sz="22100" kern="1200">
          <a:solidFill>
            <a:schemeClr val="tx1"/>
          </a:solidFill>
          <a:latin typeface="+mj-lt"/>
          <a:ea typeface="+mj-ea"/>
          <a:cs typeface="+mj-cs"/>
        </a:defRPr>
      </a:lvl1pPr>
      <a:lvl2pPr algn="ctr" defTabSz="4597400" rtl="0" eaLnBrk="0" fontAlgn="base" hangingPunct="0">
        <a:spcBef>
          <a:spcPct val="0"/>
        </a:spcBef>
        <a:spcAft>
          <a:spcPct val="0"/>
        </a:spcAft>
        <a:defRPr sz="22100">
          <a:solidFill>
            <a:schemeClr val="tx1"/>
          </a:solidFill>
          <a:latin typeface="Calibri" pitchFamily="34" charset="0"/>
        </a:defRPr>
      </a:lvl2pPr>
      <a:lvl3pPr algn="ctr" defTabSz="4597400" rtl="0" eaLnBrk="0" fontAlgn="base" hangingPunct="0">
        <a:spcBef>
          <a:spcPct val="0"/>
        </a:spcBef>
        <a:spcAft>
          <a:spcPct val="0"/>
        </a:spcAft>
        <a:defRPr sz="22100">
          <a:solidFill>
            <a:schemeClr val="tx1"/>
          </a:solidFill>
          <a:latin typeface="Calibri" pitchFamily="34" charset="0"/>
        </a:defRPr>
      </a:lvl3pPr>
      <a:lvl4pPr algn="ctr" defTabSz="4597400" rtl="0" eaLnBrk="0" fontAlgn="base" hangingPunct="0">
        <a:spcBef>
          <a:spcPct val="0"/>
        </a:spcBef>
        <a:spcAft>
          <a:spcPct val="0"/>
        </a:spcAft>
        <a:defRPr sz="22100">
          <a:solidFill>
            <a:schemeClr val="tx1"/>
          </a:solidFill>
          <a:latin typeface="Calibri" pitchFamily="34" charset="0"/>
        </a:defRPr>
      </a:lvl4pPr>
      <a:lvl5pPr algn="ctr" defTabSz="4597400" rtl="0" eaLnBrk="0" fontAlgn="base" hangingPunct="0">
        <a:spcBef>
          <a:spcPct val="0"/>
        </a:spcBef>
        <a:spcAft>
          <a:spcPct val="0"/>
        </a:spcAft>
        <a:defRPr sz="22100">
          <a:solidFill>
            <a:schemeClr val="tx1"/>
          </a:solidFill>
          <a:latin typeface="Calibri" pitchFamily="34" charset="0"/>
        </a:defRPr>
      </a:lvl5pPr>
      <a:lvl6pPr marL="457200" algn="ctr" defTabSz="4597400" rtl="0" fontAlgn="base">
        <a:spcBef>
          <a:spcPct val="0"/>
        </a:spcBef>
        <a:spcAft>
          <a:spcPct val="0"/>
        </a:spcAft>
        <a:defRPr sz="22100">
          <a:solidFill>
            <a:schemeClr val="tx1"/>
          </a:solidFill>
          <a:latin typeface="Calibri" pitchFamily="34" charset="0"/>
        </a:defRPr>
      </a:lvl6pPr>
      <a:lvl7pPr marL="914400" algn="ctr" defTabSz="4597400" rtl="0" fontAlgn="base">
        <a:spcBef>
          <a:spcPct val="0"/>
        </a:spcBef>
        <a:spcAft>
          <a:spcPct val="0"/>
        </a:spcAft>
        <a:defRPr sz="22100">
          <a:solidFill>
            <a:schemeClr val="tx1"/>
          </a:solidFill>
          <a:latin typeface="Calibri" pitchFamily="34" charset="0"/>
        </a:defRPr>
      </a:lvl7pPr>
      <a:lvl8pPr marL="1371600" algn="ctr" defTabSz="4597400" rtl="0" fontAlgn="base">
        <a:spcBef>
          <a:spcPct val="0"/>
        </a:spcBef>
        <a:spcAft>
          <a:spcPct val="0"/>
        </a:spcAft>
        <a:defRPr sz="22100">
          <a:solidFill>
            <a:schemeClr val="tx1"/>
          </a:solidFill>
          <a:latin typeface="Calibri" pitchFamily="34" charset="0"/>
        </a:defRPr>
      </a:lvl8pPr>
      <a:lvl9pPr marL="1828800" algn="ctr" defTabSz="4597400" rtl="0" fontAlgn="base">
        <a:spcBef>
          <a:spcPct val="0"/>
        </a:spcBef>
        <a:spcAft>
          <a:spcPct val="0"/>
        </a:spcAft>
        <a:defRPr sz="22100">
          <a:solidFill>
            <a:schemeClr val="tx1"/>
          </a:solidFill>
          <a:latin typeface="Calibri" pitchFamily="34" charset="0"/>
        </a:defRPr>
      </a:lvl9pPr>
    </p:titleStyle>
    <p:bodyStyle>
      <a:lvl1pPr marL="1724025" indent="-1724025" algn="l" defTabSz="4597400" rtl="0" eaLnBrk="0" fontAlgn="base" hangingPunct="0">
        <a:spcBef>
          <a:spcPct val="20000"/>
        </a:spcBef>
        <a:spcAft>
          <a:spcPct val="0"/>
        </a:spcAft>
        <a:buFont typeface="Arial" charset="0"/>
        <a:buChar char="•"/>
        <a:defRPr sz="16100" kern="1200">
          <a:solidFill>
            <a:schemeClr val="tx1"/>
          </a:solidFill>
          <a:latin typeface="+mn-lt"/>
          <a:ea typeface="+mn-ea"/>
          <a:cs typeface="+mn-cs"/>
        </a:defRPr>
      </a:lvl1pPr>
      <a:lvl2pPr marL="3735388" indent="-1436688" algn="l" defTabSz="4597400" rtl="0" eaLnBrk="0" fontAlgn="base" hangingPunct="0">
        <a:spcBef>
          <a:spcPct val="20000"/>
        </a:spcBef>
        <a:spcAft>
          <a:spcPct val="0"/>
        </a:spcAft>
        <a:buFont typeface="Arial" charset="0"/>
        <a:buChar char="–"/>
        <a:defRPr sz="14100" kern="1200">
          <a:solidFill>
            <a:schemeClr val="tx1"/>
          </a:solidFill>
          <a:latin typeface="+mn-lt"/>
          <a:ea typeface="+mn-ea"/>
          <a:cs typeface="+mn-cs"/>
        </a:defRPr>
      </a:lvl2pPr>
      <a:lvl3pPr marL="5746750" indent="-1149350" algn="l" defTabSz="4597400" rtl="0" eaLnBrk="0" fontAlgn="base" hangingPunct="0">
        <a:spcBef>
          <a:spcPct val="20000"/>
        </a:spcBef>
        <a:spcAft>
          <a:spcPct val="0"/>
        </a:spcAft>
        <a:buFont typeface="Arial" charset="0"/>
        <a:buChar char="•"/>
        <a:defRPr sz="12100" kern="1200">
          <a:solidFill>
            <a:schemeClr val="tx1"/>
          </a:solidFill>
          <a:latin typeface="+mn-lt"/>
          <a:ea typeface="+mn-ea"/>
          <a:cs typeface="+mn-cs"/>
        </a:defRPr>
      </a:lvl3pPr>
      <a:lvl4pPr marL="8045450" indent="-1149350" algn="l" defTabSz="4597400" rtl="0" eaLnBrk="0" fontAlgn="base" hangingPunct="0">
        <a:spcBef>
          <a:spcPct val="20000"/>
        </a:spcBef>
        <a:spcAft>
          <a:spcPct val="0"/>
        </a:spcAft>
        <a:buFont typeface="Arial" charset="0"/>
        <a:buChar char="–"/>
        <a:defRPr sz="10100" kern="1200">
          <a:solidFill>
            <a:schemeClr val="tx1"/>
          </a:solidFill>
          <a:latin typeface="+mn-lt"/>
          <a:ea typeface="+mn-ea"/>
          <a:cs typeface="+mn-cs"/>
        </a:defRPr>
      </a:lvl4pPr>
      <a:lvl5pPr marL="10344150" indent="-1149350" algn="l" defTabSz="4597400" rtl="0" eaLnBrk="0" fontAlgn="base" hangingPunct="0">
        <a:spcBef>
          <a:spcPct val="20000"/>
        </a:spcBef>
        <a:spcAft>
          <a:spcPct val="0"/>
        </a:spcAft>
        <a:buFont typeface="Arial" charset="0"/>
        <a:buChar char="»"/>
        <a:defRPr sz="10100" kern="1200">
          <a:solidFill>
            <a:schemeClr val="tx1"/>
          </a:solidFill>
          <a:latin typeface="+mn-lt"/>
          <a:ea typeface="+mn-ea"/>
          <a:cs typeface="+mn-cs"/>
        </a:defRPr>
      </a:lvl5pPr>
      <a:lvl6pPr marL="1264466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4369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42727"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41757"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598060" rtl="0" eaLnBrk="1" latinLnBrk="0" hangingPunct="1">
        <a:defRPr sz="9100" kern="1200">
          <a:solidFill>
            <a:schemeClr val="tx1"/>
          </a:solidFill>
          <a:latin typeface="+mn-lt"/>
          <a:ea typeface="+mn-ea"/>
          <a:cs typeface="+mn-cs"/>
        </a:defRPr>
      </a:lvl1pPr>
      <a:lvl2pPr marL="2299030" algn="l" defTabSz="4598060" rtl="0" eaLnBrk="1" latinLnBrk="0" hangingPunct="1">
        <a:defRPr sz="9100" kern="1200">
          <a:solidFill>
            <a:schemeClr val="tx1"/>
          </a:solidFill>
          <a:latin typeface="+mn-lt"/>
          <a:ea typeface="+mn-ea"/>
          <a:cs typeface="+mn-cs"/>
        </a:defRPr>
      </a:lvl2pPr>
      <a:lvl3pPr marL="4598060" algn="l" defTabSz="4598060" rtl="0" eaLnBrk="1" latinLnBrk="0" hangingPunct="1">
        <a:defRPr sz="9100" kern="1200">
          <a:solidFill>
            <a:schemeClr val="tx1"/>
          </a:solidFill>
          <a:latin typeface="+mn-lt"/>
          <a:ea typeface="+mn-ea"/>
          <a:cs typeface="+mn-cs"/>
        </a:defRPr>
      </a:lvl3pPr>
      <a:lvl4pPr marL="6897091" algn="l" defTabSz="4598060" rtl="0" eaLnBrk="1" latinLnBrk="0" hangingPunct="1">
        <a:defRPr sz="9100" kern="1200">
          <a:solidFill>
            <a:schemeClr val="tx1"/>
          </a:solidFill>
          <a:latin typeface="+mn-lt"/>
          <a:ea typeface="+mn-ea"/>
          <a:cs typeface="+mn-cs"/>
        </a:defRPr>
      </a:lvl4pPr>
      <a:lvl5pPr marL="9196121" algn="l" defTabSz="4598060" rtl="0" eaLnBrk="1" latinLnBrk="0" hangingPunct="1">
        <a:defRPr sz="9100" kern="1200">
          <a:solidFill>
            <a:schemeClr val="tx1"/>
          </a:solidFill>
          <a:latin typeface="+mn-lt"/>
          <a:ea typeface="+mn-ea"/>
          <a:cs typeface="+mn-cs"/>
        </a:defRPr>
      </a:lvl5pPr>
      <a:lvl6pPr marL="11495151" algn="l" defTabSz="4598060" rtl="0" eaLnBrk="1" latinLnBrk="0" hangingPunct="1">
        <a:defRPr sz="9100" kern="1200">
          <a:solidFill>
            <a:schemeClr val="tx1"/>
          </a:solidFill>
          <a:latin typeface="+mn-lt"/>
          <a:ea typeface="+mn-ea"/>
          <a:cs typeface="+mn-cs"/>
        </a:defRPr>
      </a:lvl6pPr>
      <a:lvl7pPr marL="13794181" algn="l" defTabSz="4598060" rtl="0" eaLnBrk="1" latinLnBrk="0" hangingPunct="1">
        <a:defRPr sz="9100" kern="1200">
          <a:solidFill>
            <a:schemeClr val="tx1"/>
          </a:solidFill>
          <a:latin typeface="+mn-lt"/>
          <a:ea typeface="+mn-ea"/>
          <a:cs typeface="+mn-cs"/>
        </a:defRPr>
      </a:lvl7pPr>
      <a:lvl8pPr marL="16093211" algn="l" defTabSz="4598060" rtl="0" eaLnBrk="1" latinLnBrk="0" hangingPunct="1">
        <a:defRPr sz="9100" kern="1200">
          <a:solidFill>
            <a:schemeClr val="tx1"/>
          </a:solidFill>
          <a:latin typeface="+mn-lt"/>
          <a:ea typeface="+mn-ea"/>
          <a:cs typeface="+mn-cs"/>
        </a:defRPr>
      </a:lvl8pPr>
      <a:lvl9pPr marL="18392242" algn="l" defTabSz="4598060"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jesse.feyen@noaa.gov" TargetMode="External"/><Relationship Id="rId13" Type="http://schemas.openxmlformats.org/officeDocument/2006/relationships/hyperlink" Target="mailto:pedro.restrepo@noaa.gov" TargetMode="External"/><Relationship Id="rId18" Type="http://schemas.openxmlformats.org/officeDocument/2006/relationships/image" Target="../media/image5.jpeg"/><Relationship Id="rId26" Type="http://schemas.openxmlformats.org/officeDocument/2006/relationships/image" Target="../media/image13.png"/><Relationship Id="rId3" Type="http://schemas.openxmlformats.org/officeDocument/2006/relationships/image" Target="../media/image1.png"/><Relationship Id="rId21" Type="http://schemas.openxmlformats.org/officeDocument/2006/relationships/image" Target="../media/image8.emf"/><Relationship Id="rId7" Type="http://schemas.openxmlformats.org/officeDocument/2006/relationships/hyperlink" Target="mailto:scm@knights.ucf.edu" TargetMode="External"/><Relationship Id="rId12" Type="http://schemas.openxmlformats.org/officeDocument/2006/relationships/hyperlink" Target="mailto:frank.aikman@noaa.gov" TargetMode="External"/><Relationship Id="rId17" Type="http://schemas.openxmlformats.org/officeDocument/2006/relationships/image" Target="../media/image4.jpe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png"/><Relationship Id="rId20"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hyperlink" Target="mailto:shagen@mail.ucf.edu" TargetMode="External"/><Relationship Id="rId11" Type="http://schemas.openxmlformats.org/officeDocument/2006/relationships/hyperlink" Target="mailto:jweisham@mail.ucf.edu" TargetMode="External"/><Relationship Id="rId24" Type="http://schemas.openxmlformats.org/officeDocument/2006/relationships/image" Target="../media/image11.png"/><Relationship Id="rId5" Type="http://schemas.openxmlformats.org/officeDocument/2006/relationships/hyperlink" Target="mailto:nchaouch@ccny.cuny.edu" TargetMode="External"/><Relationship Id="rId15" Type="http://schemas.openxmlformats.org/officeDocument/2006/relationships/image" Target="../media/image2.png"/><Relationship Id="rId23" Type="http://schemas.openxmlformats.org/officeDocument/2006/relationships/image" Target="../media/image10.png"/><Relationship Id="rId28" Type="http://schemas.openxmlformats.org/officeDocument/2006/relationships/image" Target="../media/image15.wmf"/><Relationship Id="rId10" Type="http://schemas.openxmlformats.org/officeDocument/2006/relationships/hyperlink" Target="mailto:rk@ce.ccny.cuny.edu" TargetMode="External"/><Relationship Id="rId19" Type="http://schemas.openxmlformats.org/officeDocument/2006/relationships/image" Target="../media/image6.jpeg"/><Relationship Id="rId4" Type="http://schemas.openxmlformats.org/officeDocument/2006/relationships/hyperlink" Target="mailto:temimi@ce.ccny.cuny.edu" TargetMode="External"/><Relationship Id="rId9" Type="http://schemas.openxmlformats.org/officeDocument/2006/relationships/hyperlink" Target="mailto:Yuji.Funakoshi@noaa.gov" TargetMode="External"/><Relationship Id="rId14" Type="http://schemas.openxmlformats.org/officeDocument/2006/relationships/hyperlink" Target="mailto:Dave.Reed@noaa.gov" TargetMode="External"/><Relationship Id="rId22" Type="http://schemas.openxmlformats.org/officeDocument/2006/relationships/image" Target="../media/image9.emf"/><Relationship Id="rId27"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noChangeArrowheads="1"/>
          </p:cNvPicPr>
          <p:nvPr/>
        </p:nvPicPr>
        <p:blipFill>
          <a:blip r:embed="rId3" cstate="print"/>
          <a:srcRect/>
          <a:stretch>
            <a:fillRect/>
          </a:stretch>
        </p:blipFill>
        <p:spPr bwMode="auto">
          <a:xfrm>
            <a:off x="28317825" y="27104975"/>
            <a:ext cx="6962775" cy="6486525"/>
          </a:xfrm>
          <a:prstGeom prst="rect">
            <a:avLst/>
          </a:prstGeom>
          <a:noFill/>
          <a:ln w="9525">
            <a:noFill/>
            <a:miter lim="800000"/>
            <a:headEnd/>
            <a:tailEnd/>
          </a:ln>
        </p:spPr>
      </p:pic>
      <p:sp>
        <p:nvSpPr>
          <p:cNvPr id="14338" name="Title 1"/>
          <p:cNvSpPr txBox="1">
            <a:spLocks/>
          </p:cNvSpPr>
          <p:nvPr/>
        </p:nvSpPr>
        <p:spPr bwMode="auto">
          <a:xfrm>
            <a:off x="0" y="685800"/>
            <a:ext cx="42081450" cy="3810000"/>
          </a:xfrm>
          <a:prstGeom prst="rect">
            <a:avLst/>
          </a:prstGeom>
          <a:noFill/>
          <a:ln w="9525">
            <a:noFill/>
            <a:miter lim="800000"/>
            <a:headEnd/>
            <a:tailEnd/>
          </a:ln>
        </p:spPr>
        <p:txBody>
          <a:bodyPr lIns="459806" tIns="229903" rIns="459806" bIns="229903" anchor="ctr"/>
          <a:lstStyle/>
          <a:p>
            <a:pPr algn="ctr">
              <a:lnSpc>
                <a:spcPct val="90000"/>
              </a:lnSpc>
            </a:pPr>
            <a:r>
              <a:rPr lang="en-US" sz="7000" b="1" dirty="0">
                <a:cs typeface="Arial" charset="0"/>
              </a:rPr>
              <a:t>Application of high resolution satellite imagery to assess storm tide-related flooding</a:t>
            </a:r>
            <a:r>
              <a:rPr lang="en-US" sz="6700" b="1" dirty="0">
                <a:solidFill>
                  <a:schemeClr val="tx2"/>
                </a:solidFill>
                <a:cs typeface="Arial" charset="0"/>
              </a:rPr>
              <a:t/>
            </a:r>
            <a:br>
              <a:rPr lang="en-US" sz="6700" b="1" dirty="0">
                <a:solidFill>
                  <a:schemeClr val="tx2"/>
                </a:solidFill>
                <a:cs typeface="Arial" charset="0"/>
              </a:rPr>
            </a:br>
            <a:endParaRPr lang="en-US" sz="6700" b="1" dirty="0">
              <a:solidFill>
                <a:schemeClr val="tx2"/>
              </a:solidFill>
              <a:cs typeface="Arial" charset="0"/>
            </a:endParaRPr>
          </a:p>
          <a:p>
            <a:pPr algn="ctr">
              <a:lnSpc>
                <a:spcPct val="90000"/>
              </a:lnSpc>
            </a:pPr>
            <a:r>
              <a:rPr lang="en-US" sz="4000" dirty="0" err="1">
                <a:cs typeface="Arial" charset="0"/>
              </a:rPr>
              <a:t>Marouane</a:t>
            </a:r>
            <a:r>
              <a:rPr lang="en-US" sz="4000" dirty="0">
                <a:cs typeface="Arial" charset="0"/>
              </a:rPr>
              <a:t> </a:t>
            </a:r>
            <a:r>
              <a:rPr lang="en-US" sz="4000" dirty="0" smtClean="0">
                <a:cs typeface="Arial" charset="0"/>
              </a:rPr>
              <a:t>Temimi</a:t>
            </a:r>
            <a:r>
              <a:rPr lang="en-US" sz="4000" baseline="30000" dirty="0" smtClean="0">
                <a:cs typeface="Arial" charset="0"/>
              </a:rPr>
              <a:t>1</a:t>
            </a:r>
            <a:r>
              <a:rPr lang="en-US" sz="4000" dirty="0" smtClean="0">
                <a:cs typeface="Arial" charset="0"/>
              </a:rPr>
              <a:t> </a:t>
            </a:r>
            <a:r>
              <a:rPr lang="en-US" sz="4000" dirty="0">
                <a:solidFill>
                  <a:schemeClr val="tx2"/>
                </a:solidFill>
                <a:cs typeface="Arial" charset="0"/>
              </a:rPr>
              <a:t>(</a:t>
            </a:r>
            <a:r>
              <a:rPr lang="en-US" sz="4000" dirty="0">
                <a:solidFill>
                  <a:schemeClr val="tx2"/>
                </a:solidFill>
                <a:cs typeface="Arial" charset="0"/>
                <a:hlinkClick r:id="rId4"/>
              </a:rPr>
              <a:t>temimi@ce.ccny.cuny.edu</a:t>
            </a:r>
            <a:r>
              <a:rPr lang="en-US" sz="4000" dirty="0">
                <a:solidFill>
                  <a:schemeClr val="tx2"/>
                </a:solidFill>
                <a:cs typeface="Arial" charset="0"/>
              </a:rPr>
              <a:t>), </a:t>
            </a:r>
            <a:r>
              <a:rPr lang="en-US" sz="4000" dirty="0">
                <a:cs typeface="Arial" charset="0"/>
              </a:rPr>
              <a:t>Naira </a:t>
            </a:r>
            <a:r>
              <a:rPr lang="en-US" sz="4000" dirty="0" smtClean="0">
                <a:cs typeface="Arial" charset="0"/>
              </a:rPr>
              <a:t>Chaouch</a:t>
            </a:r>
            <a:r>
              <a:rPr lang="en-US" sz="4000" baseline="30000" dirty="0" smtClean="0">
                <a:cs typeface="Arial" charset="0"/>
              </a:rPr>
              <a:t>1</a:t>
            </a:r>
            <a:r>
              <a:rPr lang="en-US" sz="4000" dirty="0" smtClean="0">
                <a:cs typeface="Arial" charset="0"/>
              </a:rPr>
              <a:t> </a:t>
            </a:r>
            <a:r>
              <a:rPr lang="en-US" sz="4000" dirty="0">
                <a:solidFill>
                  <a:schemeClr val="tx2"/>
                </a:solidFill>
                <a:cs typeface="Arial" charset="0"/>
              </a:rPr>
              <a:t>(</a:t>
            </a:r>
            <a:r>
              <a:rPr lang="en-US" sz="4000" dirty="0">
                <a:solidFill>
                  <a:schemeClr val="tx2"/>
                </a:solidFill>
                <a:cs typeface="Arial" charset="0"/>
                <a:hlinkClick r:id="rId5"/>
              </a:rPr>
              <a:t>nchaouch@ccny.cuny.edu</a:t>
            </a:r>
            <a:r>
              <a:rPr lang="en-US" sz="4000" dirty="0">
                <a:solidFill>
                  <a:schemeClr val="tx2"/>
                </a:solidFill>
                <a:cs typeface="Arial" charset="0"/>
              </a:rPr>
              <a:t>), </a:t>
            </a:r>
            <a:r>
              <a:rPr lang="en-US" sz="4000" dirty="0">
                <a:cs typeface="Arial" charset="0"/>
              </a:rPr>
              <a:t>Scott C. </a:t>
            </a:r>
            <a:r>
              <a:rPr lang="en-US" sz="4000" dirty="0" smtClean="0">
                <a:cs typeface="Arial" charset="0"/>
              </a:rPr>
              <a:t>Hagen</a:t>
            </a:r>
            <a:r>
              <a:rPr lang="en-US" sz="4000" baseline="30000" dirty="0" smtClean="0">
                <a:cs typeface="Arial" charset="0"/>
              </a:rPr>
              <a:t>2</a:t>
            </a:r>
            <a:r>
              <a:rPr lang="en-US" sz="4000" dirty="0" smtClean="0">
                <a:cs typeface="Arial" charset="0"/>
              </a:rPr>
              <a:t> </a:t>
            </a:r>
            <a:r>
              <a:rPr lang="en-US" sz="4000" dirty="0">
                <a:solidFill>
                  <a:schemeClr val="tx2"/>
                </a:solidFill>
                <a:cs typeface="Arial" charset="0"/>
              </a:rPr>
              <a:t>(</a:t>
            </a:r>
            <a:r>
              <a:rPr lang="en-US" sz="4000" dirty="0">
                <a:solidFill>
                  <a:schemeClr val="tx2"/>
                </a:solidFill>
                <a:cs typeface="Arial" charset="0"/>
                <a:hlinkClick r:id="rId6"/>
              </a:rPr>
              <a:t>shagen@mail.ucf.edu</a:t>
            </a:r>
            <a:r>
              <a:rPr lang="en-US" sz="4000" dirty="0">
                <a:solidFill>
                  <a:schemeClr val="tx2"/>
                </a:solidFill>
                <a:cs typeface="Arial" charset="0"/>
              </a:rPr>
              <a:t>), </a:t>
            </a:r>
            <a:r>
              <a:rPr lang="en-US" sz="4000" dirty="0">
                <a:cs typeface="Arial" charset="0"/>
              </a:rPr>
              <a:t>Stephen </a:t>
            </a:r>
            <a:r>
              <a:rPr lang="en-US" sz="4000" dirty="0" smtClean="0">
                <a:cs typeface="Arial" charset="0"/>
              </a:rPr>
              <a:t>Medeiros</a:t>
            </a:r>
            <a:r>
              <a:rPr lang="en-US" sz="4000" baseline="30000" dirty="0" smtClean="0">
                <a:cs typeface="Arial" charset="0"/>
              </a:rPr>
              <a:t>2</a:t>
            </a:r>
            <a:r>
              <a:rPr lang="en-US" sz="4000" dirty="0" smtClean="0">
                <a:cs typeface="Arial" charset="0"/>
              </a:rPr>
              <a:t> </a:t>
            </a:r>
            <a:r>
              <a:rPr lang="en-US" sz="4000" dirty="0">
                <a:solidFill>
                  <a:schemeClr val="tx2"/>
                </a:solidFill>
                <a:cs typeface="Arial" charset="0"/>
              </a:rPr>
              <a:t>(</a:t>
            </a:r>
            <a:r>
              <a:rPr lang="en-US" sz="4000" dirty="0">
                <a:solidFill>
                  <a:schemeClr val="tx2"/>
                </a:solidFill>
                <a:cs typeface="Arial" charset="0"/>
                <a:hlinkClick r:id="rId7"/>
              </a:rPr>
              <a:t>scm@knights.ucf.edu</a:t>
            </a:r>
            <a:r>
              <a:rPr lang="en-US" sz="4000" dirty="0">
                <a:solidFill>
                  <a:schemeClr val="tx2"/>
                </a:solidFill>
                <a:cs typeface="Arial" charset="0"/>
              </a:rPr>
              <a:t>)</a:t>
            </a:r>
          </a:p>
          <a:p>
            <a:pPr algn="ctr">
              <a:lnSpc>
                <a:spcPct val="90000"/>
              </a:lnSpc>
            </a:pPr>
            <a:r>
              <a:rPr lang="en-US" sz="4000" dirty="0">
                <a:cs typeface="Arial" charset="0"/>
              </a:rPr>
              <a:t>Jesse </a:t>
            </a:r>
            <a:r>
              <a:rPr lang="en-US" sz="4000" dirty="0" smtClean="0">
                <a:cs typeface="Arial" charset="0"/>
              </a:rPr>
              <a:t>Feyen</a:t>
            </a:r>
            <a:r>
              <a:rPr lang="en-US" sz="4000" baseline="30000" dirty="0" smtClean="0">
                <a:cs typeface="Arial" charset="0"/>
              </a:rPr>
              <a:t>3</a:t>
            </a:r>
            <a:r>
              <a:rPr lang="en-US" sz="4000" dirty="0" smtClean="0">
                <a:cs typeface="Arial" charset="0"/>
              </a:rPr>
              <a:t> </a:t>
            </a:r>
            <a:r>
              <a:rPr lang="en-US" sz="4000" dirty="0">
                <a:solidFill>
                  <a:schemeClr val="tx2"/>
                </a:solidFill>
                <a:cs typeface="Arial" charset="0"/>
              </a:rPr>
              <a:t>(</a:t>
            </a:r>
            <a:r>
              <a:rPr lang="en-US" sz="4000" dirty="0">
                <a:solidFill>
                  <a:schemeClr val="tx2"/>
                </a:solidFill>
                <a:cs typeface="Arial" charset="0"/>
                <a:hlinkClick r:id="rId8"/>
              </a:rPr>
              <a:t>jesse.feyen@noaa.gov</a:t>
            </a:r>
            <a:r>
              <a:rPr lang="en-US" sz="4000" dirty="0">
                <a:solidFill>
                  <a:schemeClr val="tx2"/>
                </a:solidFill>
                <a:cs typeface="Arial" charset="0"/>
              </a:rPr>
              <a:t>), </a:t>
            </a:r>
            <a:r>
              <a:rPr lang="en-US" sz="4000" dirty="0">
                <a:cs typeface="Arial" charset="0"/>
              </a:rPr>
              <a:t>Yuji Funakoshi</a:t>
            </a:r>
            <a:r>
              <a:rPr lang="en-US" sz="4000" baseline="30000" dirty="0">
                <a:cs typeface="Arial" charset="0"/>
              </a:rPr>
              <a:t> </a:t>
            </a:r>
            <a:r>
              <a:rPr lang="en-US" sz="4000" baseline="30000" dirty="0" smtClean="0">
                <a:cs typeface="Arial" charset="0"/>
              </a:rPr>
              <a:t>3</a:t>
            </a:r>
            <a:r>
              <a:rPr lang="en-US" sz="4000" dirty="0" smtClean="0">
                <a:solidFill>
                  <a:schemeClr val="tx2"/>
                </a:solidFill>
                <a:cs typeface="Arial" charset="0"/>
              </a:rPr>
              <a:t>(</a:t>
            </a:r>
            <a:r>
              <a:rPr lang="en-US" sz="4000" dirty="0" smtClean="0">
                <a:solidFill>
                  <a:schemeClr val="tx2"/>
                </a:solidFill>
                <a:cs typeface="Arial" charset="0"/>
                <a:hlinkClick r:id="rId9"/>
              </a:rPr>
              <a:t>Yuji.Funakoshi@noaa.gov</a:t>
            </a:r>
            <a:r>
              <a:rPr lang="en-US" sz="4000" dirty="0">
                <a:solidFill>
                  <a:schemeClr val="tx2"/>
                </a:solidFill>
                <a:cs typeface="Arial" charset="0"/>
              </a:rPr>
              <a:t>), </a:t>
            </a:r>
            <a:r>
              <a:rPr lang="en-US" sz="4000" dirty="0">
                <a:cs typeface="Arial" charset="0"/>
              </a:rPr>
              <a:t>Reza </a:t>
            </a:r>
            <a:r>
              <a:rPr lang="en-US" sz="4000" dirty="0" smtClean="0">
                <a:cs typeface="Arial" charset="0"/>
              </a:rPr>
              <a:t>Khanbilvardi</a:t>
            </a:r>
            <a:r>
              <a:rPr lang="en-US" sz="4000" baseline="30000" dirty="0" smtClean="0">
                <a:cs typeface="Arial" charset="0"/>
              </a:rPr>
              <a:t>1</a:t>
            </a:r>
            <a:r>
              <a:rPr lang="en-US" sz="4000" dirty="0" smtClean="0">
                <a:cs typeface="Arial" charset="0"/>
              </a:rPr>
              <a:t> </a:t>
            </a:r>
            <a:r>
              <a:rPr lang="en-US" sz="4000" dirty="0">
                <a:solidFill>
                  <a:schemeClr val="tx2"/>
                </a:solidFill>
                <a:cs typeface="Arial" charset="0"/>
              </a:rPr>
              <a:t>(</a:t>
            </a:r>
            <a:r>
              <a:rPr lang="en-US" sz="4000" dirty="0">
                <a:solidFill>
                  <a:schemeClr val="tx2"/>
                </a:solidFill>
                <a:cs typeface="Arial" charset="0"/>
                <a:hlinkClick r:id="rId10"/>
              </a:rPr>
              <a:t>rk@ce.ccny.cuny.edu</a:t>
            </a:r>
            <a:r>
              <a:rPr lang="en-US" sz="4000" dirty="0">
                <a:solidFill>
                  <a:schemeClr val="tx2"/>
                </a:solidFill>
                <a:cs typeface="Arial" charset="0"/>
              </a:rPr>
              <a:t>), </a:t>
            </a:r>
            <a:r>
              <a:rPr lang="en-US" sz="4000" dirty="0">
                <a:cs typeface="Arial" charset="0"/>
              </a:rPr>
              <a:t>John </a:t>
            </a:r>
            <a:r>
              <a:rPr lang="en-US" sz="4000" dirty="0" err="1">
                <a:cs typeface="Arial" charset="0"/>
              </a:rPr>
              <a:t>Weishampel</a:t>
            </a:r>
            <a:r>
              <a:rPr lang="en-US" sz="4000" baseline="30000" dirty="0">
                <a:cs typeface="Arial" charset="0"/>
              </a:rPr>
              <a:t> </a:t>
            </a:r>
            <a:r>
              <a:rPr lang="en-US" sz="4000" baseline="30000" dirty="0" smtClean="0">
                <a:cs typeface="Arial" charset="0"/>
              </a:rPr>
              <a:t>2</a:t>
            </a:r>
            <a:r>
              <a:rPr lang="en-US" sz="4000" dirty="0" smtClean="0">
                <a:cs typeface="Arial" charset="0"/>
              </a:rPr>
              <a:t> </a:t>
            </a:r>
            <a:r>
              <a:rPr lang="en-US" sz="4000" dirty="0">
                <a:solidFill>
                  <a:schemeClr val="tx2"/>
                </a:solidFill>
                <a:cs typeface="Arial" charset="0"/>
              </a:rPr>
              <a:t>(</a:t>
            </a:r>
            <a:r>
              <a:rPr lang="en-US" sz="4000" dirty="0">
                <a:solidFill>
                  <a:schemeClr val="tx2"/>
                </a:solidFill>
                <a:cs typeface="Arial" charset="0"/>
                <a:hlinkClick r:id="rId11"/>
              </a:rPr>
              <a:t>jweisham@mail.ucf.edu</a:t>
            </a:r>
            <a:r>
              <a:rPr lang="en-US" sz="4000" dirty="0">
                <a:solidFill>
                  <a:schemeClr val="tx2"/>
                </a:solidFill>
                <a:cs typeface="Arial" charset="0"/>
              </a:rPr>
              <a:t>)</a:t>
            </a:r>
          </a:p>
          <a:p>
            <a:pPr algn="ctr">
              <a:lnSpc>
                <a:spcPct val="90000"/>
              </a:lnSpc>
            </a:pPr>
            <a:r>
              <a:rPr lang="en-US" sz="4000" dirty="0">
                <a:cs typeface="Arial" charset="0"/>
              </a:rPr>
              <a:t>Frank Aikman </a:t>
            </a:r>
            <a:r>
              <a:rPr lang="en-US" sz="4000" dirty="0" smtClean="0">
                <a:cs typeface="Arial" charset="0"/>
              </a:rPr>
              <a:t>III</a:t>
            </a:r>
            <a:r>
              <a:rPr lang="en-US" sz="4000" baseline="30000" dirty="0" smtClean="0">
                <a:cs typeface="Arial" charset="0"/>
              </a:rPr>
              <a:t>3</a:t>
            </a:r>
            <a:r>
              <a:rPr lang="en-US" sz="4000" dirty="0" smtClean="0">
                <a:cs typeface="Arial" charset="0"/>
              </a:rPr>
              <a:t> </a:t>
            </a:r>
            <a:r>
              <a:rPr lang="en-US" sz="4000" dirty="0">
                <a:solidFill>
                  <a:schemeClr val="tx2"/>
                </a:solidFill>
                <a:cs typeface="Arial" charset="0"/>
              </a:rPr>
              <a:t>(</a:t>
            </a:r>
            <a:r>
              <a:rPr lang="en-US" sz="4000" dirty="0">
                <a:solidFill>
                  <a:schemeClr val="tx2"/>
                </a:solidFill>
                <a:cs typeface="Arial" charset="0"/>
                <a:hlinkClick r:id="rId12"/>
              </a:rPr>
              <a:t>frank.aikman@noaa.gov</a:t>
            </a:r>
            <a:r>
              <a:rPr lang="en-US" sz="4000" dirty="0">
                <a:solidFill>
                  <a:schemeClr val="tx2"/>
                </a:solidFill>
                <a:cs typeface="Arial" charset="0"/>
              </a:rPr>
              <a:t>), </a:t>
            </a:r>
            <a:r>
              <a:rPr lang="en-US" sz="4000" dirty="0">
                <a:cs typeface="Arial" charset="0"/>
              </a:rPr>
              <a:t>Pedro </a:t>
            </a:r>
            <a:r>
              <a:rPr lang="en-US" sz="4000" dirty="0" err="1">
                <a:cs typeface="Arial" charset="0"/>
              </a:rPr>
              <a:t>Restrepo</a:t>
            </a:r>
            <a:r>
              <a:rPr lang="en-US" sz="4000" dirty="0">
                <a:cs typeface="Arial" charset="0"/>
              </a:rPr>
              <a:t> </a:t>
            </a:r>
            <a:r>
              <a:rPr lang="en-US" sz="4000" baseline="30000" dirty="0" smtClean="0">
                <a:cs typeface="Arial" charset="0"/>
              </a:rPr>
              <a:t>4</a:t>
            </a:r>
            <a:r>
              <a:rPr lang="en-US" sz="4000" dirty="0" smtClean="0">
                <a:solidFill>
                  <a:schemeClr val="tx2"/>
                </a:solidFill>
                <a:cs typeface="Arial" charset="0"/>
              </a:rPr>
              <a:t>(</a:t>
            </a:r>
            <a:r>
              <a:rPr lang="en-US" sz="4000" dirty="0" smtClean="0">
                <a:solidFill>
                  <a:schemeClr val="tx2"/>
                </a:solidFill>
                <a:cs typeface="Arial" charset="0"/>
                <a:hlinkClick r:id="rId13"/>
              </a:rPr>
              <a:t>pedro.restrepo@noaa.gov</a:t>
            </a:r>
            <a:r>
              <a:rPr lang="en-US" sz="4000" dirty="0">
                <a:solidFill>
                  <a:schemeClr val="tx2"/>
                </a:solidFill>
                <a:cs typeface="Arial" charset="0"/>
              </a:rPr>
              <a:t>), </a:t>
            </a:r>
            <a:r>
              <a:rPr lang="en-US" sz="4000" dirty="0">
                <a:cs typeface="Arial" charset="0"/>
              </a:rPr>
              <a:t>Dave </a:t>
            </a:r>
            <a:r>
              <a:rPr lang="en-US" sz="4000" dirty="0" smtClean="0">
                <a:cs typeface="Arial" charset="0"/>
              </a:rPr>
              <a:t>Reed</a:t>
            </a:r>
            <a:r>
              <a:rPr lang="en-US" sz="4000" baseline="30000" dirty="0" smtClean="0">
                <a:cs typeface="Arial" charset="0"/>
              </a:rPr>
              <a:t>5</a:t>
            </a:r>
            <a:r>
              <a:rPr lang="en-US" sz="4000" dirty="0" smtClean="0">
                <a:cs typeface="Arial" charset="0"/>
              </a:rPr>
              <a:t> </a:t>
            </a:r>
            <a:r>
              <a:rPr lang="en-US" sz="4000" dirty="0">
                <a:solidFill>
                  <a:schemeClr val="tx2"/>
                </a:solidFill>
                <a:cs typeface="Arial" charset="0"/>
              </a:rPr>
              <a:t>(</a:t>
            </a:r>
            <a:r>
              <a:rPr lang="en-US" sz="4000" dirty="0">
                <a:solidFill>
                  <a:schemeClr val="tx2"/>
                </a:solidFill>
                <a:cs typeface="Arial" charset="0"/>
                <a:hlinkClick r:id="rId14"/>
              </a:rPr>
              <a:t>Dave.Reed@noaa.gov</a:t>
            </a:r>
            <a:r>
              <a:rPr lang="en-US" sz="4000" dirty="0">
                <a:solidFill>
                  <a:schemeClr val="tx2"/>
                </a:solidFill>
                <a:cs typeface="Arial" charset="0"/>
              </a:rPr>
              <a:t>)  </a:t>
            </a:r>
            <a:endParaRPr lang="en-US" sz="4000" dirty="0" smtClean="0">
              <a:solidFill>
                <a:schemeClr val="tx2"/>
              </a:solidFill>
              <a:cs typeface="Arial" charset="0"/>
            </a:endParaRPr>
          </a:p>
          <a:p>
            <a:r>
              <a:rPr lang="en-US" sz="3600" i="1" baseline="30000" dirty="0" smtClean="0"/>
              <a:t>             1</a:t>
            </a:r>
            <a:r>
              <a:rPr lang="en-US" sz="3600" i="1" dirty="0" smtClean="0"/>
              <a:t>NOAA-CREST / The City University of New York          </a:t>
            </a:r>
            <a:r>
              <a:rPr lang="en-US" sz="3600" i="1" baseline="30000" dirty="0" smtClean="0"/>
              <a:t>2</a:t>
            </a:r>
            <a:r>
              <a:rPr lang="en-US" sz="3600" i="1" dirty="0" smtClean="0"/>
              <a:t>University of Central Florida          </a:t>
            </a:r>
            <a:r>
              <a:rPr lang="en-US" sz="3600" i="1" baseline="30000" dirty="0" smtClean="0"/>
              <a:t>3</a:t>
            </a:r>
            <a:r>
              <a:rPr lang="en-US" sz="3600" i="1" dirty="0" smtClean="0"/>
              <a:t>NOAA / NOS / OCS / CSDL           </a:t>
            </a:r>
            <a:r>
              <a:rPr lang="en-US" sz="3600" i="1" baseline="30000" dirty="0" smtClean="0"/>
              <a:t>4</a:t>
            </a:r>
            <a:r>
              <a:rPr lang="en-US" sz="3600" i="1" dirty="0" smtClean="0"/>
              <a:t>NOAA / NWS / OHD</a:t>
            </a:r>
            <a:r>
              <a:rPr lang="en-US" sz="3600" dirty="0" smtClean="0"/>
              <a:t> </a:t>
            </a:r>
            <a:r>
              <a:rPr lang="en-US" sz="3600" i="1" dirty="0" smtClean="0"/>
              <a:t>         </a:t>
            </a:r>
            <a:r>
              <a:rPr lang="en-US" sz="3600" i="1" baseline="30000" dirty="0" smtClean="0"/>
              <a:t>5</a:t>
            </a:r>
            <a:r>
              <a:rPr lang="en-US" sz="3600" i="1" dirty="0" smtClean="0"/>
              <a:t>NOAA / NWS / Lower Mississippi RFC </a:t>
            </a:r>
          </a:p>
          <a:p>
            <a:pPr algn="ctr">
              <a:lnSpc>
                <a:spcPct val="90000"/>
              </a:lnSpc>
            </a:pPr>
            <a:r>
              <a:rPr lang="en-US" sz="3600" dirty="0" smtClean="0">
                <a:solidFill>
                  <a:schemeClr val="tx2"/>
                </a:solidFill>
                <a:cs typeface="Arial" charset="0"/>
              </a:rPr>
              <a:t> </a:t>
            </a:r>
            <a:r>
              <a:rPr lang="en-US" sz="3000" dirty="0">
                <a:solidFill>
                  <a:schemeClr val="tx2"/>
                </a:solidFill>
                <a:cs typeface="Arial" charset="0"/>
              </a:rPr>
              <a:t/>
            </a:r>
            <a:br>
              <a:rPr lang="en-US" sz="3000" dirty="0">
                <a:solidFill>
                  <a:schemeClr val="tx2"/>
                </a:solidFill>
                <a:cs typeface="Arial" charset="0"/>
              </a:rPr>
            </a:br>
            <a:endParaRPr lang="en-US" sz="3000" dirty="0">
              <a:cs typeface="Arial" charset="0"/>
            </a:endParaRPr>
          </a:p>
        </p:txBody>
      </p:sp>
      <p:sp>
        <p:nvSpPr>
          <p:cNvPr id="14339" name="Content Placeholder 2"/>
          <p:cNvSpPr txBox="1">
            <a:spLocks/>
          </p:cNvSpPr>
          <p:nvPr/>
        </p:nvSpPr>
        <p:spPr bwMode="auto">
          <a:xfrm>
            <a:off x="731838" y="4349750"/>
            <a:ext cx="13593762" cy="5251450"/>
          </a:xfrm>
          <a:prstGeom prst="rect">
            <a:avLst/>
          </a:prstGeom>
          <a:noFill/>
          <a:ln w="9525">
            <a:noFill/>
            <a:miter lim="800000"/>
            <a:headEnd/>
            <a:tailEnd/>
          </a:ln>
        </p:spPr>
        <p:txBody>
          <a:bodyPr lIns="459806" tIns="229903" rIns="459806" bIns="229903"/>
          <a:lstStyle/>
          <a:p>
            <a:pPr algn="just">
              <a:buFont typeface="Arial" charset="0"/>
              <a:buNone/>
            </a:pPr>
            <a:r>
              <a:rPr lang="en-US" sz="3600" b="1" i="1" dirty="0">
                <a:cs typeface="Arial" charset="0"/>
              </a:rPr>
              <a:t>The ultimate goal of this study is to demonstrate the efficacy of employing high resolution satellite imagery to improve coastal inundation models that are presently employed by NOAA (NWS and NOS), USACE, and FEMA, and those state-of-the-art coastal and estuarine models that are under development and will soon be applied operationally. It is expected that the employment of satellite imagery will break new ground for wetting/drying algorithm verification and overall model validation.</a:t>
            </a:r>
            <a:endParaRPr lang="en-US" sz="3600" b="1" i="1" dirty="0">
              <a:solidFill>
                <a:srgbClr val="898989"/>
              </a:solidFill>
              <a:cs typeface="Arial" charset="0"/>
            </a:endParaRPr>
          </a:p>
        </p:txBody>
      </p:sp>
      <p:pic>
        <p:nvPicPr>
          <p:cNvPr id="14340" name="Picture 47" descr="CHAMPS"/>
          <p:cNvPicPr>
            <a:picLocks noChangeAspect="1" noChangeArrowheads="1"/>
          </p:cNvPicPr>
          <p:nvPr/>
        </p:nvPicPr>
        <p:blipFill>
          <a:blip r:embed="rId15" cstate="print"/>
          <a:srcRect/>
          <a:stretch>
            <a:fillRect/>
          </a:stretch>
        </p:blipFill>
        <p:spPr bwMode="auto">
          <a:xfrm>
            <a:off x="6742113" y="41376600"/>
            <a:ext cx="8878887" cy="2457806"/>
          </a:xfrm>
          <a:prstGeom prst="rect">
            <a:avLst/>
          </a:prstGeom>
          <a:noFill/>
          <a:ln w="9525">
            <a:noFill/>
            <a:miter lim="800000"/>
            <a:headEnd/>
            <a:tailEnd/>
          </a:ln>
        </p:spPr>
      </p:pic>
      <p:pic>
        <p:nvPicPr>
          <p:cNvPr id="14341" name="Picture 48" descr="Standard"/>
          <p:cNvPicPr>
            <a:picLocks noChangeAspect="1" noChangeArrowheads="1"/>
          </p:cNvPicPr>
          <p:nvPr/>
        </p:nvPicPr>
        <p:blipFill>
          <a:blip r:embed="rId16" cstate="print"/>
          <a:srcRect/>
          <a:stretch>
            <a:fillRect/>
          </a:stretch>
        </p:blipFill>
        <p:spPr bwMode="auto">
          <a:xfrm>
            <a:off x="127000" y="41148000"/>
            <a:ext cx="3759200" cy="2590800"/>
          </a:xfrm>
          <a:prstGeom prst="rect">
            <a:avLst/>
          </a:prstGeom>
          <a:noFill/>
          <a:ln w="9525">
            <a:noFill/>
            <a:miter lim="800000"/>
            <a:headEnd/>
            <a:tailEnd/>
          </a:ln>
        </p:spPr>
      </p:pic>
      <p:pic>
        <p:nvPicPr>
          <p:cNvPr id="14342" name="Picture 14"/>
          <p:cNvPicPr>
            <a:picLocks noChangeAspect="1" noChangeArrowheads="1"/>
          </p:cNvPicPr>
          <p:nvPr/>
        </p:nvPicPr>
        <p:blipFill>
          <a:blip r:embed="rId17" cstate="print"/>
          <a:srcRect/>
          <a:stretch>
            <a:fillRect/>
          </a:stretch>
        </p:blipFill>
        <p:spPr bwMode="auto">
          <a:xfrm>
            <a:off x="28263850" y="11657013"/>
            <a:ext cx="7099300" cy="6029325"/>
          </a:xfrm>
          <a:prstGeom prst="rect">
            <a:avLst/>
          </a:prstGeom>
          <a:noFill/>
          <a:ln w="9525">
            <a:noFill/>
            <a:miter lim="800000"/>
            <a:headEnd/>
            <a:tailEnd/>
          </a:ln>
        </p:spPr>
      </p:pic>
      <p:pic>
        <p:nvPicPr>
          <p:cNvPr id="14343" name="Content Placeholder 5" descr="RGB.jpg"/>
          <p:cNvPicPr>
            <a:picLocks noChangeAspect="1"/>
          </p:cNvPicPr>
          <p:nvPr/>
        </p:nvPicPr>
        <p:blipFill>
          <a:blip r:embed="rId18" cstate="print"/>
          <a:srcRect l="45505" t="47002" r="37798" b="43832"/>
          <a:stretch>
            <a:fillRect/>
          </a:stretch>
        </p:blipFill>
        <p:spPr bwMode="auto">
          <a:xfrm>
            <a:off x="36112450" y="28089225"/>
            <a:ext cx="5791200" cy="5087938"/>
          </a:xfrm>
          <a:prstGeom prst="rect">
            <a:avLst/>
          </a:prstGeom>
          <a:noFill/>
          <a:ln w="9525">
            <a:noFill/>
            <a:miter lim="800000"/>
            <a:headEnd/>
            <a:tailEnd/>
          </a:ln>
        </p:spPr>
      </p:pic>
      <p:pic>
        <p:nvPicPr>
          <p:cNvPr id="14344" name="Content Placeholder 5" descr="RGB.jpg"/>
          <p:cNvPicPr>
            <a:picLocks noChangeAspect="1"/>
          </p:cNvPicPr>
          <p:nvPr/>
        </p:nvPicPr>
        <p:blipFill>
          <a:blip r:embed="rId18" cstate="print"/>
          <a:srcRect l="22141" t="67360" r="68123" b="25298"/>
          <a:stretch>
            <a:fillRect/>
          </a:stretch>
        </p:blipFill>
        <p:spPr bwMode="auto">
          <a:xfrm>
            <a:off x="36036250" y="33688338"/>
            <a:ext cx="5867400" cy="5310187"/>
          </a:xfrm>
          <a:prstGeom prst="rect">
            <a:avLst/>
          </a:prstGeom>
          <a:noFill/>
          <a:ln w="9525">
            <a:noFill/>
            <a:miter lim="800000"/>
            <a:headEnd/>
            <a:tailEnd/>
          </a:ln>
        </p:spPr>
      </p:pic>
      <p:pic>
        <p:nvPicPr>
          <p:cNvPr id="14345" name="Picture 15"/>
          <p:cNvPicPr>
            <a:picLocks noChangeAspect="1" noChangeArrowheads="1"/>
          </p:cNvPicPr>
          <p:nvPr/>
        </p:nvPicPr>
        <p:blipFill>
          <a:blip r:embed="rId19" cstate="print"/>
          <a:srcRect/>
          <a:stretch>
            <a:fillRect/>
          </a:stretch>
        </p:blipFill>
        <p:spPr bwMode="auto">
          <a:xfrm>
            <a:off x="35713988" y="12353925"/>
            <a:ext cx="5808662" cy="5632450"/>
          </a:xfrm>
          <a:prstGeom prst="rect">
            <a:avLst/>
          </a:prstGeom>
          <a:noFill/>
          <a:ln w="9525">
            <a:noFill/>
            <a:miter lim="800000"/>
            <a:headEnd/>
            <a:tailEnd/>
          </a:ln>
        </p:spPr>
      </p:pic>
      <p:pic>
        <p:nvPicPr>
          <p:cNvPr id="14346" name="Picture 17" descr="noaacrest_banner_large"/>
          <p:cNvPicPr>
            <a:picLocks noChangeAspect="1" noChangeArrowheads="1"/>
          </p:cNvPicPr>
          <p:nvPr/>
        </p:nvPicPr>
        <p:blipFill>
          <a:blip r:embed="rId20" cstate="print"/>
          <a:srcRect/>
          <a:stretch>
            <a:fillRect/>
          </a:stretch>
        </p:blipFill>
        <p:spPr bwMode="auto">
          <a:xfrm>
            <a:off x="18516600" y="41452800"/>
            <a:ext cx="13715999" cy="2438400"/>
          </a:xfrm>
          <a:prstGeom prst="rect">
            <a:avLst/>
          </a:prstGeom>
          <a:noFill/>
          <a:ln w="9525">
            <a:noFill/>
            <a:miter lim="800000"/>
            <a:headEnd/>
            <a:tailEnd/>
          </a:ln>
        </p:spPr>
      </p:pic>
      <p:sp>
        <p:nvSpPr>
          <p:cNvPr id="14347" name="TextBox 14"/>
          <p:cNvSpPr txBox="1">
            <a:spLocks noChangeArrowheads="1"/>
          </p:cNvSpPr>
          <p:nvPr/>
        </p:nvSpPr>
        <p:spPr bwMode="auto">
          <a:xfrm>
            <a:off x="906463" y="31921450"/>
            <a:ext cx="13190537" cy="6407150"/>
          </a:xfrm>
          <a:prstGeom prst="rect">
            <a:avLst/>
          </a:prstGeom>
          <a:noFill/>
          <a:ln w="9525">
            <a:noFill/>
            <a:miter lim="800000"/>
            <a:headEnd/>
            <a:tailEnd/>
          </a:ln>
        </p:spPr>
        <p:txBody>
          <a:bodyPr>
            <a:spAutoFit/>
          </a:bodyPr>
          <a:lstStyle/>
          <a:p>
            <a:pPr algn="just"/>
            <a:r>
              <a:rPr lang="en-US" sz="5000" b="1" i="1" u="sng" dirty="0">
                <a:solidFill>
                  <a:srgbClr val="0070C0"/>
                </a:solidFill>
                <a:cs typeface="Arial" charset="0"/>
              </a:rPr>
              <a:t>Methodology</a:t>
            </a:r>
          </a:p>
          <a:p>
            <a:pPr algn="just"/>
            <a:endParaRPr lang="en-US" sz="4000" b="1" u="sng" dirty="0">
              <a:cs typeface="Arial" charset="0"/>
            </a:endParaRPr>
          </a:p>
          <a:p>
            <a:pPr algn="just"/>
            <a:r>
              <a:rPr lang="en-US" sz="3600" dirty="0">
                <a:cs typeface="Arial" charset="0"/>
              </a:rPr>
              <a:t>A change detection approach has been adopted to determine the coastal flood wetting front. It is an active microwave based technique which makes use of satellite images from </a:t>
            </a:r>
            <a:r>
              <a:rPr lang="en-US" sz="3600" dirty="0" err="1">
                <a:cs typeface="Arial" charset="0"/>
              </a:rPr>
              <a:t>Radarsat</a:t>
            </a:r>
            <a:r>
              <a:rPr lang="en-US" sz="3600" dirty="0">
                <a:cs typeface="Arial" charset="0"/>
              </a:rPr>
              <a:t> 1 (SAR) obtained from the Alaska Satellite Facility. </a:t>
            </a:r>
          </a:p>
          <a:p>
            <a:pPr algn="just"/>
            <a:endParaRPr lang="en-US" sz="3600" dirty="0">
              <a:cs typeface="Arial" charset="0"/>
            </a:endParaRPr>
          </a:p>
          <a:p>
            <a:pPr algn="just"/>
            <a:r>
              <a:rPr lang="en-US" sz="3600" dirty="0">
                <a:cs typeface="Arial" charset="0"/>
              </a:rPr>
              <a:t>The approach consists of comparing two images covering the same scene and taken at two different acquisition dates but with similar radar configurations acquired under two extreme conditions (e.g., low tide </a:t>
            </a:r>
            <a:r>
              <a:rPr lang="en-US" sz="3600" dirty="0" err="1">
                <a:cs typeface="Arial" charset="0"/>
              </a:rPr>
              <a:t>vs</a:t>
            </a:r>
            <a:r>
              <a:rPr lang="en-US" sz="3600" dirty="0">
                <a:cs typeface="Arial" charset="0"/>
              </a:rPr>
              <a:t> high tide):</a:t>
            </a:r>
          </a:p>
        </p:txBody>
      </p:sp>
      <p:sp>
        <p:nvSpPr>
          <p:cNvPr id="14348" name="TextBox 17"/>
          <p:cNvSpPr txBox="1">
            <a:spLocks noChangeArrowheads="1"/>
          </p:cNvSpPr>
          <p:nvPr/>
        </p:nvSpPr>
        <p:spPr bwMode="auto">
          <a:xfrm>
            <a:off x="15976600" y="11811000"/>
            <a:ext cx="10693400" cy="2012950"/>
          </a:xfrm>
          <a:prstGeom prst="rect">
            <a:avLst/>
          </a:prstGeom>
          <a:noFill/>
          <a:ln w="9525">
            <a:noFill/>
            <a:miter lim="800000"/>
            <a:headEnd/>
            <a:tailEnd/>
          </a:ln>
        </p:spPr>
        <p:txBody>
          <a:bodyPr>
            <a:spAutoFit/>
          </a:bodyPr>
          <a:lstStyle/>
          <a:p>
            <a:pPr algn="ctr"/>
            <a:r>
              <a:rPr lang="en-US" sz="5000" b="1" i="1" u="sng">
                <a:solidFill>
                  <a:srgbClr val="0070C0"/>
                </a:solidFill>
                <a:cs typeface="Arial" charset="0"/>
              </a:rPr>
              <a:t>Study zones</a:t>
            </a:r>
          </a:p>
          <a:p>
            <a:pPr algn="ctr"/>
            <a:endParaRPr lang="en-US" sz="4000" b="1" u="sng">
              <a:cs typeface="Arial" charset="0"/>
            </a:endParaRPr>
          </a:p>
          <a:p>
            <a:pPr algn="ctr"/>
            <a:r>
              <a:rPr lang="en-US" sz="3600">
                <a:cs typeface="Arial" charset="0"/>
              </a:rPr>
              <a:t>Tampa, Pensacola, Pascagoula and Apalachicola </a:t>
            </a:r>
          </a:p>
        </p:txBody>
      </p:sp>
      <p:sp>
        <p:nvSpPr>
          <p:cNvPr id="14349" name="TextBox 19"/>
          <p:cNvSpPr txBox="1">
            <a:spLocks noChangeArrowheads="1"/>
          </p:cNvSpPr>
          <p:nvPr/>
        </p:nvSpPr>
        <p:spPr bwMode="auto">
          <a:xfrm>
            <a:off x="15392400" y="24069675"/>
            <a:ext cx="11734800" cy="8543925"/>
          </a:xfrm>
          <a:prstGeom prst="rect">
            <a:avLst/>
          </a:prstGeom>
          <a:noFill/>
          <a:ln w="9525">
            <a:noFill/>
            <a:miter lim="800000"/>
            <a:headEnd/>
            <a:tailEnd/>
          </a:ln>
        </p:spPr>
        <p:txBody>
          <a:bodyPr>
            <a:spAutoFit/>
          </a:bodyPr>
          <a:lstStyle/>
          <a:p>
            <a:pPr algn="just"/>
            <a:r>
              <a:rPr lang="en-US" sz="5000" b="1" i="1" u="sng" dirty="0">
                <a:solidFill>
                  <a:srgbClr val="0070C0"/>
                </a:solidFill>
                <a:cs typeface="Arial" charset="0"/>
              </a:rPr>
              <a:t>Results</a:t>
            </a:r>
          </a:p>
          <a:p>
            <a:pPr algn="just"/>
            <a:endParaRPr lang="en-US" sz="3600" dirty="0">
              <a:cs typeface="Arial" charset="0"/>
            </a:endParaRPr>
          </a:p>
          <a:p>
            <a:pPr algn="just">
              <a:buFont typeface="Wingdings" pitchFamily="2" charset="2"/>
              <a:buChar char="ü"/>
            </a:pPr>
            <a:r>
              <a:rPr lang="en-US" sz="3600" dirty="0">
                <a:cs typeface="Arial" charset="0"/>
              </a:rPr>
              <a:t> The multi-temporal false color composited image obtained clearly shows flooded areas at both high tide and post- hurricane conditions.</a:t>
            </a:r>
          </a:p>
          <a:p>
            <a:pPr algn="just">
              <a:buFont typeface="Wingdings" pitchFamily="2" charset="2"/>
              <a:buChar char="ü"/>
            </a:pPr>
            <a:r>
              <a:rPr lang="en-US" sz="3600" dirty="0">
                <a:cs typeface="Arial" charset="0"/>
              </a:rPr>
              <a:t> Cyan color presents a negative change while red color corresponds to positive change which is observed during flood events.</a:t>
            </a:r>
          </a:p>
          <a:p>
            <a:pPr algn="just">
              <a:buFont typeface="Wingdings" pitchFamily="2" charset="2"/>
              <a:buChar char="ü"/>
            </a:pPr>
            <a:r>
              <a:rPr lang="en-US" sz="3600" dirty="0">
                <a:cs typeface="Arial" charset="0"/>
              </a:rPr>
              <a:t> The intensity of the red color which corresponds to inundated areas is related to the severity of the flood</a:t>
            </a:r>
          </a:p>
          <a:p>
            <a:pPr algn="just"/>
            <a:endParaRPr lang="en-US" sz="3600" dirty="0">
              <a:cs typeface="Arial" charset="0"/>
            </a:endParaRPr>
          </a:p>
          <a:p>
            <a:pPr algn="just"/>
            <a:r>
              <a:rPr lang="en-US" sz="3600" dirty="0">
                <a:cs typeface="Arial" charset="0"/>
              </a:rPr>
              <a:t>These preliminary results show great potential for satellite imagery to monitor coastal flooding, to delineate inundated areas at high spatial resolution and improve hydrodynamic model verification and validation.</a:t>
            </a:r>
            <a:endParaRPr lang="en-US" sz="3600" dirty="0">
              <a:latin typeface="Calibri" pitchFamily="34" charset="0"/>
            </a:endParaRPr>
          </a:p>
        </p:txBody>
      </p:sp>
      <p:sp>
        <p:nvSpPr>
          <p:cNvPr id="21" name="Curved Down Arrow 20"/>
          <p:cNvSpPr/>
          <p:nvPr/>
        </p:nvSpPr>
        <p:spPr>
          <a:xfrm rot="728368">
            <a:off x="32945388" y="13941425"/>
            <a:ext cx="3763962" cy="1441450"/>
          </a:xfrm>
          <a:prstGeom prst="curved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98060" fontAlgn="auto">
              <a:spcBef>
                <a:spcPts val="0"/>
              </a:spcBef>
              <a:spcAft>
                <a:spcPts val="0"/>
              </a:spcAft>
              <a:defRPr/>
            </a:pPr>
            <a:endParaRPr lang="en-US">
              <a:solidFill>
                <a:schemeClr val="tx1"/>
              </a:solidFill>
            </a:endParaRPr>
          </a:p>
        </p:txBody>
      </p:sp>
      <p:sp>
        <p:nvSpPr>
          <p:cNvPr id="22" name="Curved Down Arrow 21"/>
          <p:cNvSpPr/>
          <p:nvPr/>
        </p:nvSpPr>
        <p:spPr>
          <a:xfrm rot="20362322">
            <a:off x="32361188" y="28436888"/>
            <a:ext cx="4514850" cy="1039812"/>
          </a:xfrm>
          <a:prstGeom prst="curved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98060" fontAlgn="auto">
              <a:spcBef>
                <a:spcPts val="0"/>
              </a:spcBef>
              <a:spcAft>
                <a:spcPts val="0"/>
              </a:spcAft>
              <a:defRPr/>
            </a:pPr>
            <a:endParaRPr lang="en-US">
              <a:solidFill>
                <a:schemeClr val="tx1"/>
              </a:solidFill>
            </a:endParaRPr>
          </a:p>
        </p:txBody>
      </p:sp>
      <p:sp>
        <p:nvSpPr>
          <p:cNvPr id="23" name="Curved Up Arrow 22"/>
          <p:cNvSpPr/>
          <p:nvPr/>
        </p:nvSpPr>
        <p:spPr>
          <a:xfrm rot="1622066">
            <a:off x="29562425" y="33447038"/>
            <a:ext cx="6943725" cy="1352550"/>
          </a:xfrm>
          <a:prstGeom prst="curvedUpArrow">
            <a:avLst>
              <a:gd name="adj1" fmla="val 25000"/>
              <a:gd name="adj2" fmla="val 47776"/>
              <a:gd name="adj3" fmla="val 25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98060" fontAlgn="auto">
              <a:spcBef>
                <a:spcPts val="0"/>
              </a:spcBef>
              <a:spcAft>
                <a:spcPts val="0"/>
              </a:spcAft>
              <a:defRPr/>
            </a:pPr>
            <a:endParaRPr lang="en-US">
              <a:solidFill>
                <a:schemeClr val="tx1"/>
              </a:solidFill>
            </a:endParaRPr>
          </a:p>
        </p:txBody>
      </p:sp>
      <p:sp>
        <p:nvSpPr>
          <p:cNvPr id="14353" name="TextBox 23"/>
          <p:cNvSpPr txBox="1">
            <a:spLocks noChangeArrowheads="1"/>
          </p:cNvSpPr>
          <p:nvPr/>
        </p:nvSpPr>
        <p:spPr bwMode="auto">
          <a:xfrm>
            <a:off x="28270200" y="39122350"/>
            <a:ext cx="13654087" cy="1006475"/>
          </a:xfrm>
          <a:prstGeom prst="rect">
            <a:avLst/>
          </a:prstGeom>
          <a:noFill/>
          <a:ln w="9525">
            <a:noFill/>
            <a:miter lim="800000"/>
            <a:headEnd/>
            <a:tailEnd/>
          </a:ln>
        </p:spPr>
        <p:txBody>
          <a:bodyPr>
            <a:spAutoFit/>
          </a:bodyPr>
          <a:lstStyle/>
          <a:p>
            <a:pPr algn="ctr"/>
            <a:r>
              <a:rPr lang="en-US" sz="3000" dirty="0">
                <a:latin typeface="Calibri" pitchFamily="34" charset="0"/>
              </a:rPr>
              <a:t>Apalachicola area</a:t>
            </a:r>
          </a:p>
          <a:p>
            <a:pPr algn="ctr"/>
            <a:r>
              <a:rPr lang="en-US" sz="3000" dirty="0">
                <a:latin typeface="Calibri" pitchFamily="34" charset="0"/>
              </a:rPr>
              <a:t> False color image obtained with 07/25/04 (high tide) and 03/03/04 (low tide) images</a:t>
            </a:r>
          </a:p>
        </p:txBody>
      </p:sp>
      <p:sp>
        <p:nvSpPr>
          <p:cNvPr id="14354" name="TextBox 24"/>
          <p:cNvSpPr txBox="1">
            <a:spLocks noChangeArrowheads="1"/>
          </p:cNvSpPr>
          <p:nvPr/>
        </p:nvSpPr>
        <p:spPr bwMode="auto">
          <a:xfrm>
            <a:off x="28322588" y="18119725"/>
            <a:ext cx="13206412" cy="1463675"/>
          </a:xfrm>
          <a:prstGeom prst="rect">
            <a:avLst/>
          </a:prstGeom>
          <a:noFill/>
          <a:ln w="9525">
            <a:noFill/>
            <a:miter lim="800000"/>
            <a:headEnd/>
            <a:tailEnd/>
          </a:ln>
        </p:spPr>
        <p:txBody>
          <a:bodyPr>
            <a:spAutoFit/>
          </a:bodyPr>
          <a:lstStyle/>
          <a:p>
            <a:pPr algn="ctr"/>
            <a:r>
              <a:rPr lang="en-US" sz="3000" dirty="0">
                <a:latin typeface="Calibri" pitchFamily="34" charset="0"/>
                <a:cs typeface="Arial" charset="0"/>
              </a:rPr>
              <a:t>Tampa area</a:t>
            </a:r>
          </a:p>
          <a:p>
            <a:pPr algn="ctr"/>
            <a:r>
              <a:rPr lang="en-US" sz="3000" dirty="0">
                <a:latin typeface="Calibri" pitchFamily="34" charset="0"/>
                <a:cs typeface="Arial" charset="0"/>
              </a:rPr>
              <a:t>False color image obtained with </a:t>
            </a:r>
            <a:r>
              <a:rPr lang="en-US" sz="3000" dirty="0">
                <a:latin typeface="Calibri" pitchFamily="34" charset="0"/>
              </a:rPr>
              <a:t>8/15/2004 (right after hurricane Charley 2004) and 11/14/2005 (low water level) images</a:t>
            </a:r>
            <a:endParaRPr lang="en-US" sz="3000" dirty="0">
              <a:latin typeface="Calibri" pitchFamily="34" charset="0"/>
              <a:cs typeface="Arial" charset="0"/>
            </a:endParaRPr>
          </a:p>
        </p:txBody>
      </p:sp>
      <p:sp>
        <p:nvSpPr>
          <p:cNvPr id="14355" name="TextBox 27"/>
          <p:cNvSpPr txBox="1">
            <a:spLocks noChangeArrowheads="1"/>
          </p:cNvSpPr>
          <p:nvPr/>
        </p:nvSpPr>
        <p:spPr bwMode="auto">
          <a:xfrm>
            <a:off x="15392400" y="33257252"/>
            <a:ext cx="11658600" cy="8063746"/>
          </a:xfrm>
          <a:prstGeom prst="rect">
            <a:avLst/>
          </a:prstGeom>
          <a:noFill/>
          <a:ln w="9525">
            <a:noFill/>
            <a:miter lim="800000"/>
            <a:headEnd/>
            <a:tailEnd/>
          </a:ln>
        </p:spPr>
        <p:txBody>
          <a:bodyPr>
            <a:spAutoFit/>
          </a:bodyPr>
          <a:lstStyle/>
          <a:p>
            <a:pPr algn="just"/>
            <a:r>
              <a:rPr lang="en-US" sz="5000" b="1" i="1" u="sng" dirty="0">
                <a:solidFill>
                  <a:srgbClr val="0070C0"/>
                </a:solidFill>
                <a:cs typeface="Arial" charset="0"/>
              </a:rPr>
              <a:t>Future work</a:t>
            </a:r>
          </a:p>
          <a:p>
            <a:pPr algn="just"/>
            <a:endParaRPr lang="en-US" sz="3600" dirty="0">
              <a:cs typeface="Arial" charset="0"/>
            </a:endParaRPr>
          </a:p>
          <a:p>
            <a:pPr algn="just">
              <a:buFont typeface="Wingdings" pitchFamily="2" charset="2"/>
              <a:buChar char="v"/>
            </a:pPr>
            <a:r>
              <a:rPr lang="en-US" sz="3600" dirty="0">
                <a:cs typeface="Arial" charset="0"/>
              </a:rPr>
              <a:t> Determine intertidal zones in Pascagoula and </a:t>
            </a:r>
            <a:r>
              <a:rPr lang="en-US" sz="3600" dirty="0" smtClean="0">
                <a:cs typeface="Arial" charset="0"/>
              </a:rPr>
              <a:t>Pensacola</a:t>
            </a:r>
            <a:endParaRPr lang="en-US" sz="3600" dirty="0">
              <a:cs typeface="Arial" charset="0"/>
            </a:endParaRPr>
          </a:p>
          <a:p>
            <a:pPr algn="just">
              <a:buFont typeface="Wingdings" pitchFamily="2" charset="2"/>
              <a:buChar char="v"/>
            </a:pPr>
            <a:r>
              <a:rPr lang="en-US" sz="3600" dirty="0">
                <a:cs typeface="Arial" charset="0"/>
              </a:rPr>
              <a:t> Validate the results obtained with aerial </a:t>
            </a:r>
            <a:r>
              <a:rPr lang="en-US" sz="3600" dirty="0" smtClean="0">
                <a:cs typeface="Arial" charset="0"/>
              </a:rPr>
              <a:t>photography</a:t>
            </a:r>
            <a:endParaRPr lang="en-US" sz="3600" dirty="0">
              <a:cs typeface="Arial" charset="0"/>
            </a:endParaRPr>
          </a:p>
          <a:p>
            <a:pPr algn="just">
              <a:buFont typeface="Wingdings" pitchFamily="2" charset="2"/>
              <a:buChar char="v"/>
            </a:pPr>
            <a:r>
              <a:rPr lang="en-US" sz="3600" dirty="0">
                <a:cs typeface="Arial" charset="0"/>
              </a:rPr>
              <a:t> Determine flooded areas with optical remote sensing images obtained from </a:t>
            </a:r>
            <a:r>
              <a:rPr lang="en-US" sz="3600" dirty="0" err="1">
                <a:cs typeface="Arial" charset="0"/>
              </a:rPr>
              <a:t>Landsat</a:t>
            </a:r>
            <a:r>
              <a:rPr lang="en-US" sz="3600" dirty="0">
                <a:cs typeface="Arial" charset="0"/>
              </a:rPr>
              <a:t> (spatial resolution 30 m) and  Aster (spatial resolution 15 m) satellites </a:t>
            </a:r>
          </a:p>
          <a:p>
            <a:pPr algn="just">
              <a:buFont typeface="Wingdings" pitchFamily="2" charset="2"/>
              <a:buChar char="v"/>
            </a:pPr>
            <a:r>
              <a:rPr lang="en-US" sz="3600" dirty="0">
                <a:cs typeface="Arial" charset="0"/>
              </a:rPr>
              <a:t> Combine optical (MODIS) and radar (Radarsat1) remote sensing data to determine flooded areas and water </a:t>
            </a:r>
            <a:r>
              <a:rPr lang="en-US" sz="3600" dirty="0" smtClean="0">
                <a:cs typeface="Arial" charset="0"/>
              </a:rPr>
              <a:t>level</a:t>
            </a:r>
          </a:p>
          <a:p>
            <a:pPr algn="just">
              <a:buFont typeface="Wingdings" pitchFamily="2" charset="2"/>
              <a:buChar char="v"/>
            </a:pPr>
            <a:r>
              <a:rPr lang="en-US" sz="3600" dirty="0" smtClean="0">
                <a:cs typeface="Arial" charset="0"/>
              </a:rPr>
              <a:t> Evaluate model predictions of inundation and guide improvements in the simulation of the wetting/drying processes</a:t>
            </a:r>
          </a:p>
        </p:txBody>
      </p:sp>
      <p:sp>
        <p:nvSpPr>
          <p:cNvPr id="14356" name="TextBox 25"/>
          <p:cNvSpPr txBox="1">
            <a:spLocks noChangeArrowheads="1"/>
          </p:cNvSpPr>
          <p:nvPr/>
        </p:nvSpPr>
        <p:spPr bwMode="auto">
          <a:xfrm>
            <a:off x="914400" y="9991725"/>
            <a:ext cx="11734800" cy="1311275"/>
          </a:xfrm>
          <a:prstGeom prst="rect">
            <a:avLst/>
          </a:prstGeom>
          <a:noFill/>
          <a:ln w="9525">
            <a:noFill/>
            <a:miter lim="800000"/>
            <a:headEnd/>
            <a:tailEnd/>
          </a:ln>
        </p:spPr>
        <p:txBody>
          <a:bodyPr>
            <a:spAutoFit/>
          </a:bodyPr>
          <a:lstStyle/>
          <a:p>
            <a:r>
              <a:rPr lang="en-US" sz="4000" b="1" i="1" u="sng">
                <a:solidFill>
                  <a:srgbClr val="0070C0"/>
                </a:solidFill>
                <a:cs typeface="Arial" charset="0"/>
              </a:rPr>
              <a:t>Problem statement</a:t>
            </a:r>
          </a:p>
          <a:p>
            <a:endParaRPr lang="en-US" sz="4000">
              <a:solidFill>
                <a:srgbClr val="0070C0"/>
              </a:solidFill>
              <a:cs typeface="Arial" charset="0"/>
            </a:endParaRPr>
          </a:p>
        </p:txBody>
      </p:sp>
      <p:pic>
        <p:nvPicPr>
          <p:cNvPr id="14357" name="Picture 2" descr="Man_Ctrl80_MaxWSE Detail 1"/>
          <p:cNvPicPr preferRelativeResize="0">
            <a:picLocks noChangeArrowheads="1"/>
          </p:cNvPicPr>
          <p:nvPr/>
        </p:nvPicPr>
        <p:blipFill>
          <a:blip r:embed="rId21" cstate="print"/>
          <a:srcRect/>
          <a:stretch>
            <a:fillRect/>
          </a:stretch>
        </p:blipFill>
        <p:spPr bwMode="auto">
          <a:xfrm>
            <a:off x="457200" y="11049000"/>
            <a:ext cx="6934200" cy="7031038"/>
          </a:xfrm>
          <a:prstGeom prst="rect">
            <a:avLst/>
          </a:prstGeom>
          <a:noFill/>
          <a:ln w="9525">
            <a:noFill/>
            <a:miter lim="800000"/>
            <a:headEnd/>
            <a:tailEnd/>
          </a:ln>
        </p:spPr>
      </p:pic>
      <p:pic>
        <p:nvPicPr>
          <p:cNvPr id="14358" name="Picture 3" descr="Man_VF80_MaxWSE Detail 1"/>
          <p:cNvPicPr preferRelativeResize="0">
            <a:picLocks noChangeArrowheads="1"/>
          </p:cNvPicPr>
          <p:nvPr/>
        </p:nvPicPr>
        <p:blipFill>
          <a:blip r:embed="rId22" cstate="print"/>
          <a:srcRect/>
          <a:stretch>
            <a:fillRect/>
          </a:stretch>
        </p:blipFill>
        <p:spPr bwMode="auto">
          <a:xfrm>
            <a:off x="7543800" y="11049000"/>
            <a:ext cx="6931025" cy="7031038"/>
          </a:xfrm>
          <a:prstGeom prst="rect">
            <a:avLst/>
          </a:prstGeom>
          <a:noFill/>
          <a:ln w="9525">
            <a:noFill/>
            <a:miter lim="800000"/>
            <a:headEnd/>
            <a:tailEnd/>
          </a:ln>
        </p:spPr>
      </p:pic>
      <p:sp>
        <p:nvSpPr>
          <p:cNvPr id="14359" name="TextBox 28"/>
          <p:cNvSpPr txBox="1">
            <a:spLocks noChangeArrowheads="1"/>
          </p:cNvSpPr>
          <p:nvPr/>
        </p:nvSpPr>
        <p:spPr bwMode="auto">
          <a:xfrm>
            <a:off x="1219200" y="18186400"/>
            <a:ext cx="12115800" cy="1373188"/>
          </a:xfrm>
          <a:prstGeom prst="rect">
            <a:avLst/>
          </a:prstGeom>
          <a:noFill/>
          <a:ln w="9525">
            <a:noFill/>
            <a:miter lim="800000"/>
            <a:headEnd/>
            <a:tailEnd/>
          </a:ln>
        </p:spPr>
        <p:txBody>
          <a:bodyPr>
            <a:spAutoFit/>
          </a:bodyPr>
          <a:lstStyle/>
          <a:p>
            <a:pPr algn="ctr"/>
            <a:r>
              <a:rPr lang="en-US" sz="2800">
                <a:cs typeface="Arial" charset="0"/>
              </a:rPr>
              <a:t>Inundation areas (shaded) for Man_Ctrl (from a control mesh) and Man_VF (from a mesh that defines particular vertical features, shown in blue) in the area of Interstate-75 on the southern bank of the Manatee River</a:t>
            </a:r>
            <a:endParaRPr lang="en-US" sz="2800">
              <a:solidFill>
                <a:srgbClr val="FF0000"/>
              </a:solidFill>
              <a:cs typeface="Arial" charset="0"/>
            </a:endParaRPr>
          </a:p>
        </p:txBody>
      </p:sp>
      <p:sp>
        <p:nvSpPr>
          <p:cNvPr id="14360" name="TextBox 30"/>
          <p:cNvSpPr txBox="1">
            <a:spLocks noChangeArrowheads="1"/>
          </p:cNvSpPr>
          <p:nvPr/>
        </p:nvSpPr>
        <p:spPr bwMode="auto">
          <a:xfrm>
            <a:off x="990600" y="25511125"/>
            <a:ext cx="13182600" cy="5035550"/>
          </a:xfrm>
          <a:prstGeom prst="rect">
            <a:avLst/>
          </a:prstGeom>
          <a:noFill/>
          <a:ln w="9525">
            <a:noFill/>
            <a:miter lim="800000"/>
            <a:headEnd/>
            <a:tailEnd/>
          </a:ln>
        </p:spPr>
        <p:txBody>
          <a:bodyPr>
            <a:spAutoFit/>
          </a:bodyPr>
          <a:lstStyle/>
          <a:p>
            <a:pPr algn="just">
              <a:buClr>
                <a:srgbClr val="FF0000"/>
              </a:buClr>
              <a:buFont typeface="Wingdings" pitchFamily="2" charset="2"/>
              <a:buChar char="ü"/>
            </a:pPr>
            <a:r>
              <a:rPr lang="en-US" sz="3600">
                <a:cs typeface="Arial" charset="0"/>
              </a:rPr>
              <a:t> Number of historical tide gauges are limited and sparse relative to the huge expanse modeled </a:t>
            </a:r>
          </a:p>
          <a:p>
            <a:pPr algn="just">
              <a:buClr>
                <a:srgbClr val="FF0000"/>
              </a:buClr>
              <a:buFont typeface="Wingdings" pitchFamily="2" charset="2"/>
              <a:buChar char="ü"/>
            </a:pPr>
            <a:r>
              <a:rPr lang="en-US" sz="3600">
                <a:cs typeface="Arial" charset="0"/>
              </a:rPr>
              <a:t> The algorithms cannot be sufficiently verified in a natural setting with existing spatial and temporal data that is limited on both accounts</a:t>
            </a:r>
          </a:p>
          <a:p>
            <a:pPr algn="just">
              <a:buClr>
                <a:srgbClr val="FF0000"/>
              </a:buClr>
              <a:buFont typeface="Wingdings" pitchFamily="2" charset="2"/>
              <a:buChar char="ü"/>
            </a:pPr>
            <a:r>
              <a:rPr lang="en-US" sz="3600">
                <a:cs typeface="Arial" charset="0"/>
              </a:rPr>
              <a:t> Spatially and temporally varying data are needed in order to validate whether a given hydrodynamic model accurately describes a regular behavior such as a tidal creek filling or an extreme event</a:t>
            </a:r>
          </a:p>
        </p:txBody>
      </p:sp>
      <p:sp>
        <p:nvSpPr>
          <p:cNvPr id="33" name="Rectangle 32"/>
          <p:cNvSpPr/>
          <p:nvPr/>
        </p:nvSpPr>
        <p:spPr>
          <a:xfrm>
            <a:off x="1594631" y="30683795"/>
            <a:ext cx="11816569" cy="95410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98060" fontAlgn="auto">
              <a:spcBef>
                <a:spcPts val="0"/>
              </a:spcBef>
              <a:spcAft>
                <a:spcPts val="0"/>
              </a:spcAft>
              <a:defRPr/>
            </a:pPr>
            <a:r>
              <a:rPr lang="en-US" sz="5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Satellite imagery is an important issue</a:t>
            </a:r>
          </a:p>
        </p:txBody>
      </p:sp>
      <p:sp>
        <p:nvSpPr>
          <p:cNvPr id="14362" name="TextBox 33"/>
          <p:cNvSpPr txBox="1">
            <a:spLocks noChangeArrowheads="1"/>
          </p:cNvSpPr>
          <p:nvPr/>
        </p:nvSpPr>
        <p:spPr bwMode="auto">
          <a:xfrm>
            <a:off x="838200" y="19997738"/>
            <a:ext cx="13716000" cy="5453062"/>
          </a:xfrm>
          <a:prstGeom prst="rect">
            <a:avLst/>
          </a:prstGeom>
          <a:noFill/>
          <a:ln w="9525">
            <a:noFill/>
            <a:miter lim="800000"/>
            <a:headEnd/>
            <a:tailEnd/>
          </a:ln>
        </p:spPr>
        <p:txBody>
          <a:bodyPr>
            <a:spAutoFit/>
          </a:bodyPr>
          <a:lstStyle/>
          <a:p>
            <a:pPr algn="just"/>
            <a:r>
              <a:rPr lang="en-US" sz="3200">
                <a:cs typeface="Arial" charset="0"/>
              </a:rPr>
              <a:t>These two figures present an example of two different wetting front extents (shaded dark green) from hurricane storm surge simulations that employ different finite element discretizations.</a:t>
            </a:r>
            <a:r>
              <a:rPr lang="en-US" sz="3200">
                <a:solidFill>
                  <a:srgbClr val="FF0000"/>
                </a:solidFill>
                <a:cs typeface="Arial" charset="0"/>
              </a:rPr>
              <a:t> </a:t>
            </a:r>
            <a:r>
              <a:rPr lang="en-US" sz="3200">
                <a:cs typeface="Arial" charset="0"/>
              </a:rPr>
              <a:t>Note the discrepancies as one simulation inundates the majority of the interstate (middle of the graphic on the left) and one does not (graphic on the right). In the lower left portion of each graphic we see more wetted area on the left than on the right. Since both simulations were induced with the exact same wind and pressure forcing and were parameterized identically, one must be “correct” and one must be “wrong”. However, with only a single gage in the open water, both are only qualitatively defensible.</a:t>
            </a:r>
          </a:p>
          <a:p>
            <a:pPr algn="just"/>
            <a:endParaRPr lang="en-US" sz="3200">
              <a:cs typeface="Arial" charset="0"/>
            </a:endParaRPr>
          </a:p>
        </p:txBody>
      </p:sp>
      <p:sp>
        <p:nvSpPr>
          <p:cNvPr id="14363" name="TextBox 34"/>
          <p:cNvSpPr txBox="1">
            <a:spLocks noChangeArrowheads="1"/>
          </p:cNvSpPr>
          <p:nvPr/>
        </p:nvSpPr>
        <p:spPr bwMode="auto">
          <a:xfrm>
            <a:off x="15392400" y="14340304"/>
            <a:ext cx="11734800" cy="9510296"/>
          </a:xfrm>
          <a:prstGeom prst="rect">
            <a:avLst/>
          </a:prstGeom>
          <a:noFill/>
          <a:ln w="9525">
            <a:noFill/>
            <a:miter lim="800000"/>
            <a:headEnd/>
            <a:tailEnd/>
          </a:ln>
        </p:spPr>
        <p:txBody>
          <a:bodyPr>
            <a:spAutoFit/>
          </a:bodyPr>
          <a:lstStyle/>
          <a:p>
            <a:pPr algn="just">
              <a:buClr>
                <a:srgbClr val="C00000"/>
              </a:buClr>
              <a:buFont typeface="Wingdings" pitchFamily="2" charset="2"/>
              <a:buChar char="Ø"/>
            </a:pPr>
            <a:r>
              <a:rPr lang="en-US" sz="3600" dirty="0">
                <a:cs typeface="Arial" charset="0"/>
              </a:rPr>
              <a:t> One of the two images illustrates normal conditions </a:t>
            </a:r>
            <a:r>
              <a:rPr lang="en-US" sz="3600" dirty="0" smtClean="0">
                <a:cs typeface="Arial" charset="0"/>
              </a:rPr>
              <a:t>(reference </a:t>
            </a:r>
            <a:r>
              <a:rPr lang="en-US" sz="3600" dirty="0">
                <a:cs typeface="Arial" charset="0"/>
              </a:rPr>
              <a:t>image) and the second image corresponds to a flood event </a:t>
            </a:r>
          </a:p>
          <a:p>
            <a:pPr algn="just">
              <a:buClr>
                <a:srgbClr val="C00000"/>
              </a:buClr>
              <a:buFont typeface="Wingdings" pitchFamily="2" charset="2"/>
              <a:buChar char="Ø"/>
            </a:pPr>
            <a:r>
              <a:rPr lang="en-US" sz="3600" dirty="0">
                <a:cs typeface="Arial" charset="0"/>
              </a:rPr>
              <a:t> Red channel is assigned to normal conditions image</a:t>
            </a:r>
          </a:p>
          <a:p>
            <a:pPr algn="just">
              <a:buClr>
                <a:srgbClr val="C00000"/>
              </a:buClr>
              <a:buFont typeface="Wingdings" pitchFamily="2" charset="2"/>
              <a:buChar char="Ø"/>
            </a:pPr>
            <a:r>
              <a:rPr lang="en-US" sz="3600" dirty="0">
                <a:cs typeface="Arial" charset="0"/>
              </a:rPr>
              <a:t> Flood conditions image is presented in the green and blue channels</a:t>
            </a:r>
          </a:p>
          <a:p>
            <a:pPr algn="just">
              <a:buClr>
                <a:srgbClr val="C00000"/>
              </a:buClr>
              <a:buFont typeface="Wingdings" pitchFamily="2" charset="2"/>
              <a:buChar char="Ø"/>
            </a:pPr>
            <a:r>
              <a:rPr lang="en-US" sz="3600" dirty="0">
                <a:cs typeface="Arial" charset="0"/>
              </a:rPr>
              <a:t> The hue of the color in the false color composite image indicates the date of the change while the intensity of the color represents the degree of change</a:t>
            </a:r>
          </a:p>
          <a:p>
            <a:pPr algn="just">
              <a:buClr>
                <a:srgbClr val="C00000"/>
              </a:buClr>
              <a:buFont typeface="Wingdings" pitchFamily="2" charset="2"/>
              <a:buChar char="Ø"/>
            </a:pPr>
            <a:r>
              <a:rPr lang="en-US" sz="3600" dirty="0">
                <a:cs typeface="Arial" charset="0"/>
              </a:rPr>
              <a:t>The images are </a:t>
            </a:r>
            <a:r>
              <a:rPr lang="en-US" sz="3600" dirty="0" err="1">
                <a:cs typeface="Arial" charset="0"/>
              </a:rPr>
              <a:t>coregistred</a:t>
            </a:r>
            <a:r>
              <a:rPr lang="en-US" sz="3600" dirty="0">
                <a:cs typeface="Arial" charset="0"/>
              </a:rPr>
              <a:t> and presented in the UTM projection</a:t>
            </a:r>
          </a:p>
          <a:p>
            <a:pPr algn="just">
              <a:buClr>
                <a:srgbClr val="C00000"/>
              </a:buClr>
              <a:buFont typeface="Wingdings" pitchFamily="2" charset="2"/>
              <a:buChar char="Ø"/>
            </a:pPr>
            <a:r>
              <a:rPr lang="en-US" sz="3600" dirty="0">
                <a:cs typeface="Arial" charset="0"/>
              </a:rPr>
              <a:t> Median filter was applied to reduce the speckle  noise</a:t>
            </a:r>
          </a:p>
          <a:p>
            <a:pPr algn="just">
              <a:buClr>
                <a:srgbClr val="C00000"/>
              </a:buClr>
              <a:buFont typeface="Wingdings" pitchFamily="2" charset="2"/>
              <a:buChar char="Ø"/>
            </a:pPr>
            <a:r>
              <a:rPr lang="en-US" sz="3600" dirty="0">
                <a:cs typeface="Arial" charset="0"/>
              </a:rPr>
              <a:t> The spatial resolution of the obtained image for Tampa zone is 9 m (fine mode) </a:t>
            </a:r>
          </a:p>
          <a:p>
            <a:pPr algn="just">
              <a:buClr>
                <a:srgbClr val="C00000"/>
              </a:buClr>
              <a:buFont typeface="Wingdings" pitchFamily="2" charset="2"/>
              <a:buChar char="Ø"/>
            </a:pPr>
            <a:r>
              <a:rPr lang="en-US" sz="3600" dirty="0">
                <a:cs typeface="Arial" charset="0"/>
              </a:rPr>
              <a:t> The spatial resolution of the obtained image for Pensacola, Pascagoula and Apalachicola zones is 25 m (standard mode</a:t>
            </a:r>
            <a:r>
              <a:rPr lang="en-US" sz="3600" dirty="0" smtClean="0">
                <a:cs typeface="Arial" charset="0"/>
              </a:rPr>
              <a:t>)</a:t>
            </a:r>
            <a:endParaRPr lang="en-US" sz="3600" dirty="0">
              <a:cs typeface="Arial" charset="0"/>
            </a:endParaRPr>
          </a:p>
        </p:txBody>
      </p:sp>
      <p:sp>
        <p:nvSpPr>
          <p:cNvPr id="14364" name="TextBox 37"/>
          <p:cNvSpPr txBox="1">
            <a:spLocks noChangeArrowheads="1"/>
          </p:cNvSpPr>
          <p:nvPr/>
        </p:nvSpPr>
        <p:spPr bwMode="auto">
          <a:xfrm>
            <a:off x="1828800" y="38419088"/>
            <a:ext cx="12268200" cy="2289175"/>
          </a:xfrm>
          <a:prstGeom prst="rect">
            <a:avLst/>
          </a:prstGeom>
          <a:noFill/>
          <a:ln w="9525">
            <a:noFill/>
            <a:miter lim="800000"/>
            <a:headEnd/>
            <a:tailEnd/>
          </a:ln>
        </p:spPr>
        <p:txBody>
          <a:bodyPr>
            <a:spAutoFit/>
          </a:bodyPr>
          <a:lstStyle/>
          <a:p>
            <a:pPr algn="just">
              <a:buClr>
                <a:srgbClr val="C00000"/>
              </a:buClr>
              <a:buFont typeface="Wingdings" pitchFamily="2" charset="2"/>
              <a:buChar char="Ø"/>
            </a:pPr>
            <a:r>
              <a:rPr lang="en-US" sz="3600" dirty="0">
                <a:cs typeface="Arial" charset="0"/>
              </a:rPr>
              <a:t> A multi-temporal image enhancement technique was applied to determine flooded areas: This technique assigns red, green and blue color to two different black and white SAR images</a:t>
            </a:r>
          </a:p>
        </p:txBody>
      </p:sp>
      <p:sp>
        <p:nvSpPr>
          <p:cNvPr id="14365" name="TextBox 39"/>
          <p:cNvSpPr txBox="1">
            <a:spLocks noChangeArrowheads="1"/>
          </p:cNvSpPr>
          <p:nvPr/>
        </p:nvSpPr>
        <p:spPr bwMode="auto">
          <a:xfrm>
            <a:off x="28263850" y="10560050"/>
            <a:ext cx="5867400" cy="1006475"/>
          </a:xfrm>
          <a:prstGeom prst="rect">
            <a:avLst/>
          </a:prstGeom>
          <a:noFill/>
          <a:ln w="9525">
            <a:noFill/>
            <a:miter lim="800000"/>
            <a:headEnd/>
            <a:tailEnd/>
          </a:ln>
        </p:spPr>
        <p:txBody>
          <a:bodyPr>
            <a:spAutoFit/>
          </a:bodyPr>
          <a:lstStyle/>
          <a:p>
            <a:pPr algn="ctr"/>
            <a:r>
              <a:rPr lang="en-US" sz="3000" dirty="0">
                <a:latin typeface="Calibri" pitchFamily="34" charset="0"/>
              </a:rPr>
              <a:t>8/15/2004 </a:t>
            </a:r>
          </a:p>
          <a:p>
            <a:pPr algn="ctr"/>
            <a:r>
              <a:rPr lang="en-US" sz="3000" dirty="0">
                <a:latin typeface="Calibri" pitchFamily="34" charset="0"/>
              </a:rPr>
              <a:t>(right after hurricane Charley 2004)</a:t>
            </a:r>
            <a:endParaRPr lang="en-US" sz="3000" dirty="0">
              <a:latin typeface="Calibri" pitchFamily="34" charset="0"/>
              <a:cs typeface="Arial" charset="0"/>
            </a:endParaRPr>
          </a:p>
        </p:txBody>
      </p:sp>
      <p:sp>
        <p:nvSpPr>
          <p:cNvPr id="14366" name="TextBox 40"/>
          <p:cNvSpPr txBox="1">
            <a:spLocks noChangeArrowheads="1"/>
          </p:cNvSpPr>
          <p:nvPr/>
        </p:nvSpPr>
        <p:spPr bwMode="auto">
          <a:xfrm>
            <a:off x="35198050" y="10560050"/>
            <a:ext cx="5943600" cy="1006475"/>
          </a:xfrm>
          <a:prstGeom prst="rect">
            <a:avLst/>
          </a:prstGeom>
          <a:noFill/>
          <a:ln w="9525">
            <a:noFill/>
            <a:miter lim="800000"/>
            <a:headEnd/>
            <a:tailEnd/>
          </a:ln>
        </p:spPr>
        <p:txBody>
          <a:bodyPr>
            <a:spAutoFit/>
          </a:bodyPr>
          <a:lstStyle/>
          <a:p>
            <a:pPr algn="ctr"/>
            <a:r>
              <a:rPr lang="en-US" sz="3000" dirty="0">
                <a:latin typeface="Calibri" pitchFamily="34" charset="0"/>
              </a:rPr>
              <a:t>11/14/2005 </a:t>
            </a:r>
          </a:p>
          <a:p>
            <a:pPr algn="ctr"/>
            <a:r>
              <a:rPr lang="en-US" sz="3000" dirty="0">
                <a:latin typeface="Calibri" pitchFamily="34" charset="0"/>
              </a:rPr>
              <a:t>(low water level)</a:t>
            </a:r>
            <a:endParaRPr lang="en-US" sz="3000" dirty="0">
              <a:latin typeface="Calibri" pitchFamily="34" charset="0"/>
              <a:cs typeface="Arial" charset="0"/>
            </a:endParaRPr>
          </a:p>
        </p:txBody>
      </p:sp>
      <p:sp>
        <p:nvSpPr>
          <p:cNvPr id="42" name="Left Brace 41"/>
          <p:cNvSpPr>
            <a:spLocks/>
          </p:cNvSpPr>
          <p:nvPr/>
        </p:nvSpPr>
        <p:spPr bwMode="auto">
          <a:xfrm rot="-5400000">
            <a:off x="34336037" y="10088563"/>
            <a:ext cx="1355725" cy="2209800"/>
          </a:xfrm>
          <a:prstGeom prst="leftBrace">
            <a:avLst>
              <a:gd name="adj1" fmla="val 13327"/>
              <a:gd name="adj2" fmla="val 50801"/>
            </a:avLst>
          </a:prstGeom>
          <a:noFill/>
          <a:ln w="101600" algn="ctr">
            <a:solidFill>
              <a:srgbClr val="FFFF00"/>
            </a:solidFill>
            <a:round/>
            <a:headEnd/>
            <a:tailEnd/>
          </a:ln>
        </p:spPr>
        <p:txBody>
          <a:bodyPr vert="eaVert" anchor="ctr"/>
          <a:lstStyle/>
          <a:p>
            <a:pPr algn="ctr" defTabSz="4598060" fontAlgn="auto">
              <a:spcBef>
                <a:spcPts val="0"/>
              </a:spcBef>
              <a:spcAft>
                <a:spcPts val="0"/>
              </a:spcAft>
              <a:defRPr/>
            </a:pPr>
            <a:endParaRPr lang="en-US">
              <a:latin typeface="+mn-lt"/>
            </a:endParaRPr>
          </a:p>
        </p:txBody>
      </p:sp>
      <p:sp>
        <p:nvSpPr>
          <p:cNvPr id="45" name="Left Brace 44"/>
          <p:cNvSpPr>
            <a:spLocks/>
          </p:cNvSpPr>
          <p:nvPr/>
        </p:nvSpPr>
        <p:spPr bwMode="auto">
          <a:xfrm rot="-5400000">
            <a:off x="34404300" y="25107900"/>
            <a:ext cx="1219200" cy="3124200"/>
          </a:xfrm>
          <a:prstGeom prst="leftBrace">
            <a:avLst>
              <a:gd name="adj1" fmla="val 18840"/>
              <a:gd name="adj2" fmla="val 50801"/>
            </a:avLst>
          </a:prstGeom>
          <a:noFill/>
          <a:ln w="101600" algn="ctr">
            <a:solidFill>
              <a:srgbClr val="FFFF00"/>
            </a:solidFill>
            <a:round/>
            <a:headEnd/>
            <a:tailEnd/>
          </a:ln>
        </p:spPr>
        <p:txBody>
          <a:bodyPr vert="eaVert" anchor="ctr"/>
          <a:lstStyle/>
          <a:p>
            <a:pPr algn="ctr" defTabSz="4598060" fontAlgn="auto">
              <a:spcBef>
                <a:spcPts val="0"/>
              </a:spcBef>
              <a:spcAft>
                <a:spcPts val="0"/>
              </a:spcAft>
              <a:defRPr/>
            </a:pPr>
            <a:endParaRPr lang="en-US">
              <a:latin typeface="+mn-lt"/>
            </a:endParaRPr>
          </a:p>
        </p:txBody>
      </p:sp>
      <p:sp>
        <p:nvSpPr>
          <p:cNvPr id="14369" name="TextBox 45"/>
          <p:cNvSpPr txBox="1">
            <a:spLocks noChangeArrowheads="1"/>
          </p:cNvSpPr>
          <p:nvPr/>
        </p:nvSpPr>
        <p:spPr bwMode="auto">
          <a:xfrm>
            <a:off x="29711650" y="26022299"/>
            <a:ext cx="4495800" cy="1006475"/>
          </a:xfrm>
          <a:prstGeom prst="rect">
            <a:avLst/>
          </a:prstGeom>
          <a:noFill/>
          <a:ln w="9525">
            <a:noFill/>
            <a:miter lim="800000"/>
            <a:headEnd/>
            <a:tailEnd/>
          </a:ln>
        </p:spPr>
        <p:txBody>
          <a:bodyPr>
            <a:spAutoFit/>
          </a:bodyPr>
          <a:lstStyle/>
          <a:p>
            <a:pPr algn="ctr"/>
            <a:r>
              <a:rPr lang="en-US" sz="3000">
                <a:latin typeface="Calibri" pitchFamily="34" charset="0"/>
              </a:rPr>
              <a:t>07/25/2004 </a:t>
            </a:r>
          </a:p>
          <a:p>
            <a:pPr algn="ctr"/>
            <a:r>
              <a:rPr lang="en-US" sz="3000">
                <a:latin typeface="Calibri" pitchFamily="34" charset="0"/>
              </a:rPr>
              <a:t>(high tide)</a:t>
            </a:r>
            <a:endParaRPr lang="en-US" sz="3000">
              <a:latin typeface="Calibri" pitchFamily="34" charset="0"/>
              <a:cs typeface="Arial" charset="0"/>
            </a:endParaRPr>
          </a:p>
        </p:txBody>
      </p:sp>
      <p:sp>
        <p:nvSpPr>
          <p:cNvPr id="14370" name="TextBox 46"/>
          <p:cNvSpPr txBox="1">
            <a:spLocks noChangeArrowheads="1"/>
          </p:cNvSpPr>
          <p:nvPr/>
        </p:nvSpPr>
        <p:spPr bwMode="auto">
          <a:xfrm>
            <a:off x="36569650" y="25987374"/>
            <a:ext cx="4495800" cy="1006475"/>
          </a:xfrm>
          <a:prstGeom prst="rect">
            <a:avLst/>
          </a:prstGeom>
          <a:noFill/>
          <a:ln w="9525">
            <a:noFill/>
            <a:miter lim="800000"/>
            <a:headEnd/>
            <a:tailEnd/>
          </a:ln>
        </p:spPr>
        <p:txBody>
          <a:bodyPr>
            <a:spAutoFit/>
          </a:bodyPr>
          <a:lstStyle/>
          <a:p>
            <a:pPr algn="ctr"/>
            <a:r>
              <a:rPr lang="en-US" sz="3000">
                <a:latin typeface="Calibri" pitchFamily="34" charset="0"/>
              </a:rPr>
              <a:t>03/03/2004 </a:t>
            </a:r>
          </a:p>
          <a:p>
            <a:pPr algn="ctr"/>
            <a:r>
              <a:rPr lang="en-US" sz="3000">
                <a:latin typeface="Calibri" pitchFamily="34" charset="0"/>
              </a:rPr>
              <a:t>(low tide)</a:t>
            </a:r>
            <a:endParaRPr lang="en-US" sz="3000">
              <a:latin typeface="Calibri" pitchFamily="34" charset="0"/>
              <a:cs typeface="Arial" charset="0"/>
            </a:endParaRPr>
          </a:p>
        </p:txBody>
      </p:sp>
      <p:cxnSp>
        <p:nvCxnSpPr>
          <p:cNvPr id="54" name="Straight Connector 53"/>
          <p:cNvCxnSpPr/>
          <p:nvPr/>
        </p:nvCxnSpPr>
        <p:spPr>
          <a:xfrm rot="5400000">
            <a:off x="-304800" y="24063325"/>
            <a:ext cx="3078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12192000" y="24063325"/>
            <a:ext cx="3078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0556200" y="19812000"/>
            <a:ext cx="8534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32232600" y="14798675"/>
            <a:ext cx="533400" cy="5334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98060" fontAlgn="auto">
              <a:spcBef>
                <a:spcPts val="0"/>
              </a:spcBef>
              <a:spcAft>
                <a:spcPts val="0"/>
              </a:spcAft>
              <a:defRPr/>
            </a:pPr>
            <a:endParaRPr lang="en-US"/>
          </a:p>
        </p:txBody>
      </p:sp>
      <p:sp>
        <p:nvSpPr>
          <p:cNvPr id="64" name="Oval 63"/>
          <p:cNvSpPr/>
          <p:nvPr/>
        </p:nvSpPr>
        <p:spPr>
          <a:xfrm rot="19747878">
            <a:off x="29794200" y="31686500"/>
            <a:ext cx="685800" cy="3048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98060" fontAlgn="auto">
              <a:spcBef>
                <a:spcPts val="0"/>
              </a:spcBef>
              <a:spcAft>
                <a:spcPts val="0"/>
              </a:spcAft>
              <a:defRPr/>
            </a:pPr>
            <a:endParaRPr lang="en-US"/>
          </a:p>
        </p:txBody>
      </p:sp>
      <p:sp>
        <p:nvSpPr>
          <p:cNvPr id="65" name="Oval 64"/>
          <p:cNvSpPr/>
          <p:nvPr/>
        </p:nvSpPr>
        <p:spPr>
          <a:xfrm rot="21232802">
            <a:off x="31953200" y="30083125"/>
            <a:ext cx="806450" cy="69056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98060" fontAlgn="auto">
              <a:spcBef>
                <a:spcPts val="0"/>
              </a:spcBef>
              <a:spcAft>
                <a:spcPts val="0"/>
              </a:spcAft>
              <a:defRPr/>
            </a:pPr>
            <a:endParaRPr lang="en-US"/>
          </a:p>
        </p:txBody>
      </p:sp>
      <p:pic>
        <p:nvPicPr>
          <p:cNvPr id="14377" name="Picture 2"/>
          <p:cNvPicPr>
            <a:picLocks noChangeAspect="1" noChangeArrowheads="1"/>
          </p:cNvPicPr>
          <p:nvPr/>
        </p:nvPicPr>
        <p:blipFill>
          <a:blip r:embed="rId23" cstate="print"/>
          <a:srcRect/>
          <a:stretch>
            <a:fillRect/>
          </a:stretch>
        </p:blipFill>
        <p:spPr bwMode="auto">
          <a:xfrm>
            <a:off x="28059063" y="4799012"/>
            <a:ext cx="6638925" cy="5803900"/>
          </a:xfrm>
          <a:prstGeom prst="rect">
            <a:avLst/>
          </a:prstGeom>
          <a:noFill/>
          <a:ln w="9525">
            <a:noFill/>
            <a:miter lim="800000"/>
            <a:headEnd/>
            <a:tailEnd/>
          </a:ln>
        </p:spPr>
      </p:pic>
      <p:pic>
        <p:nvPicPr>
          <p:cNvPr id="14378" name="Picture 3"/>
          <p:cNvPicPr>
            <a:picLocks noChangeAspect="1" noChangeArrowheads="1"/>
          </p:cNvPicPr>
          <p:nvPr/>
        </p:nvPicPr>
        <p:blipFill>
          <a:blip r:embed="rId24" cstate="print"/>
          <a:srcRect/>
          <a:stretch>
            <a:fillRect/>
          </a:stretch>
        </p:blipFill>
        <p:spPr bwMode="auto">
          <a:xfrm>
            <a:off x="34966275" y="4786312"/>
            <a:ext cx="6638925" cy="5803900"/>
          </a:xfrm>
          <a:prstGeom prst="rect">
            <a:avLst/>
          </a:prstGeom>
          <a:noFill/>
          <a:ln w="9525">
            <a:noFill/>
            <a:miter lim="800000"/>
            <a:headEnd/>
            <a:tailEnd/>
          </a:ln>
        </p:spPr>
      </p:pic>
      <p:pic>
        <p:nvPicPr>
          <p:cNvPr id="14379" name="Picture 4"/>
          <p:cNvPicPr>
            <a:picLocks noChangeAspect="1" noChangeArrowheads="1"/>
          </p:cNvPicPr>
          <p:nvPr/>
        </p:nvPicPr>
        <p:blipFill>
          <a:blip r:embed="rId25" cstate="print"/>
          <a:srcRect/>
          <a:stretch>
            <a:fillRect/>
          </a:stretch>
        </p:blipFill>
        <p:spPr bwMode="auto">
          <a:xfrm>
            <a:off x="28108275" y="20223161"/>
            <a:ext cx="6638925" cy="5803900"/>
          </a:xfrm>
          <a:prstGeom prst="rect">
            <a:avLst/>
          </a:prstGeom>
          <a:noFill/>
          <a:ln w="9525">
            <a:noFill/>
            <a:miter lim="800000"/>
            <a:headEnd/>
            <a:tailEnd/>
          </a:ln>
        </p:spPr>
      </p:pic>
      <p:pic>
        <p:nvPicPr>
          <p:cNvPr id="14380" name="Picture 5"/>
          <p:cNvPicPr>
            <a:picLocks noChangeAspect="1" noChangeArrowheads="1"/>
          </p:cNvPicPr>
          <p:nvPr/>
        </p:nvPicPr>
        <p:blipFill>
          <a:blip r:embed="rId26" cstate="print"/>
          <a:srcRect/>
          <a:stretch>
            <a:fillRect/>
          </a:stretch>
        </p:blipFill>
        <p:spPr bwMode="auto">
          <a:xfrm>
            <a:off x="35271075" y="20216811"/>
            <a:ext cx="6638925" cy="5797550"/>
          </a:xfrm>
          <a:prstGeom prst="rect">
            <a:avLst/>
          </a:prstGeom>
          <a:noFill/>
          <a:ln w="9525">
            <a:noFill/>
            <a:miter lim="800000"/>
            <a:headEnd/>
            <a:tailEnd/>
          </a:ln>
        </p:spPr>
      </p:pic>
      <p:pic>
        <p:nvPicPr>
          <p:cNvPr id="14381" name="Picture 46" descr="study area2.jpg"/>
          <p:cNvPicPr>
            <a:picLocks noChangeAspect="1"/>
          </p:cNvPicPr>
          <p:nvPr/>
        </p:nvPicPr>
        <p:blipFill>
          <a:blip r:embed="rId27" cstate="print"/>
          <a:srcRect l="1398" t="5209" r="11172" b="21854"/>
          <a:stretch>
            <a:fillRect/>
          </a:stretch>
        </p:blipFill>
        <p:spPr bwMode="auto">
          <a:xfrm>
            <a:off x="16611600" y="4784725"/>
            <a:ext cx="9525000" cy="6934200"/>
          </a:xfrm>
          <a:prstGeom prst="rect">
            <a:avLst/>
          </a:prstGeom>
          <a:noFill/>
          <a:ln w="9525">
            <a:noFill/>
            <a:miter lim="800000"/>
            <a:headEnd/>
            <a:tailEnd/>
          </a:ln>
        </p:spPr>
      </p:pic>
      <p:pic>
        <p:nvPicPr>
          <p:cNvPr id="14382" name="Picture 47" descr="NASAlogo"/>
          <p:cNvPicPr>
            <a:picLocks noChangeAspect="1" noChangeArrowheads="1"/>
          </p:cNvPicPr>
          <p:nvPr/>
        </p:nvPicPr>
        <p:blipFill>
          <a:blip r:embed="rId28" cstate="print"/>
          <a:srcRect/>
          <a:stretch>
            <a:fillRect/>
          </a:stretch>
        </p:blipFill>
        <p:spPr bwMode="auto">
          <a:xfrm>
            <a:off x="37566600" y="40995600"/>
            <a:ext cx="2743200" cy="2198688"/>
          </a:xfrm>
          <a:prstGeom prst="rect">
            <a:avLst/>
          </a:prstGeom>
          <a:noFill/>
          <a:ln w="9525">
            <a:noFill/>
            <a:miter lim="800000"/>
            <a:headEnd/>
            <a:tailEnd/>
          </a:ln>
        </p:spPr>
      </p:pic>
      <p:sp>
        <p:nvSpPr>
          <p:cNvPr id="14383" name="Text Box 48"/>
          <p:cNvSpPr txBox="1">
            <a:spLocks noChangeArrowheads="1"/>
          </p:cNvSpPr>
          <p:nvPr/>
        </p:nvSpPr>
        <p:spPr bwMode="auto">
          <a:xfrm>
            <a:off x="34899600" y="43129200"/>
            <a:ext cx="8008938" cy="685800"/>
          </a:xfrm>
          <a:prstGeom prst="rect">
            <a:avLst/>
          </a:prstGeom>
          <a:noFill/>
          <a:ln w="9525">
            <a:noFill/>
            <a:miter lim="800000"/>
            <a:headEnd/>
            <a:tailEnd/>
          </a:ln>
        </p:spPr>
        <p:txBody>
          <a:bodyPr wrap="none">
            <a:spAutoFit/>
          </a:bodyPr>
          <a:lstStyle/>
          <a:p>
            <a:pPr defTabSz="914400"/>
            <a:r>
              <a:rPr lang="en-US" sz="3900" b="1" dirty="0"/>
              <a:t>NASA Applied Sciences Program</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650</TotalTime>
  <Words>837</Words>
  <Application>Microsoft Office PowerPoint</Application>
  <PresentationFormat>Custom</PresentationFormat>
  <Paragraphs>59</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Company>CCNY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83</cp:revision>
  <dcterms:created xsi:type="dcterms:W3CDTF">2010-02-17T19:35:02Z</dcterms:created>
  <dcterms:modified xsi:type="dcterms:W3CDTF">2010-02-23T18:05:39Z</dcterms:modified>
</cp:coreProperties>
</file>